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 id="2147483700" r:id="rId2"/>
    <p:sldMasterId id="2147483729" r:id="rId3"/>
    <p:sldMasterId id="2147483758" r:id="rId4"/>
    <p:sldMasterId id="2147483787" r:id="rId5"/>
  </p:sldMasterIdLst>
  <p:notesMasterIdLst>
    <p:notesMasterId r:id="rId64"/>
  </p:notesMasterIdLst>
  <p:sldIdLst>
    <p:sldId id="430" r:id="rId6"/>
    <p:sldId id="14906" r:id="rId7"/>
    <p:sldId id="433" r:id="rId8"/>
    <p:sldId id="14907" r:id="rId9"/>
    <p:sldId id="14908" r:id="rId10"/>
    <p:sldId id="14909" r:id="rId11"/>
    <p:sldId id="14910" r:id="rId12"/>
    <p:sldId id="14911" r:id="rId13"/>
    <p:sldId id="419" r:id="rId14"/>
    <p:sldId id="14912" r:id="rId15"/>
    <p:sldId id="14913" r:id="rId16"/>
    <p:sldId id="14942" r:id="rId17"/>
    <p:sldId id="403" r:id="rId18"/>
    <p:sldId id="14903" r:id="rId19"/>
    <p:sldId id="14914" r:id="rId20"/>
    <p:sldId id="404" r:id="rId21"/>
    <p:sldId id="451" r:id="rId22"/>
    <p:sldId id="14916" r:id="rId23"/>
    <p:sldId id="14917" r:id="rId24"/>
    <p:sldId id="398" r:id="rId25"/>
    <p:sldId id="402" r:id="rId26"/>
    <p:sldId id="14915" r:id="rId27"/>
    <p:sldId id="14901" r:id="rId28"/>
    <p:sldId id="14918" r:id="rId29"/>
    <p:sldId id="14919" r:id="rId30"/>
    <p:sldId id="14920" r:id="rId31"/>
    <p:sldId id="14921" r:id="rId32"/>
    <p:sldId id="14922" r:id="rId33"/>
    <p:sldId id="14923" r:id="rId34"/>
    <p:sldId id="14924" r:id="rId35"/>
    <p:sldId id="559" r:id="rId36"/>
    <p:sldId id="14925" r:id="rId37"/>
    <p:sldId id="14926" r:id="rId38"/>
    <p:sldId id="14927" r:id="rId39"/>
    <p:sldId id="470" r:id="rId40"/>
    <p:sldId id="14928" r:id="rId41"/>
    <p:sldId id="466" r:id="rId42"/>
    <p:sldId id="14895" r:id="rId43"/>
    <p:sldId id="14897" r:id="rId44"/>
    <p:sldId id="14929" r:id="rId45"/>
    <p:sldId id="14930" r:id="rId46"/>
    <p:sldId id="14931" r:id="rId47"/>
    <p:sldId id="14936" r:id="rId48"/>
    <p:sldId id="14932" r:id="rId49"/>
    <p:sldId id="14933" r:id="rId50"/>
    <p:sldId id="14934" r:id="rId51"/>
    <p:sldId id="14894" r:id="rId52"/>
    <p:sldId id="432" r:id="rId53"/>
    <p:sldId id="405" r:id="rId54"/>
    <p:sldId id="14937" r:id="rId55"/>
    <p:sldId id="14938" r:id="rId56"/>
    <p:sldId id="14939" r:id="rId57"/>
    <p:sldId id="14940" r:id="rId58"/>
    <p:sldId id="14898" r:id="rId59"/>
    <p:sldId id="14941" r:id="rId60"/>
    <p:sldId id="14902" r:id="rId61"/>
    <p:sldId id="521" r:id="rId62"/>
    <p:sldId id="429" r:id="rId6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2286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4572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6858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9144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11430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13716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16002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18288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3061"/>
  </p:normalViewPr>
  <p:slideViewPr>
    <p:cSldViewPr snapToGrid="0" snapToObjects="1">
      <p:cViewPr varScale="1">
        <p:scale>
          <a:sx n="83" d="100"/>
          <a:sy n="83" d="100"/>
        </p:scale>
        <p:origin x="1024" y="224"/>
      </p:cViewPr>
      <p:guideLst/>
    </p:cSldViewPr>
  </p:slideViewPr>
  <p:outlineViewPr>
    <p:cViewPr>
      <p:scale>
        <a:sx n="33" d="100"/>
        <a:sy n="33" d="100"/>
      </p:scale>
      <p:origin x="-16"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xfrm>
            <a:off x="1143000" y="685800"/>
            <a:ext cx="4572000" cy="3429000"/>
          </a:xfrm>
          <a:prstGeom prst="rect">
            <a:avLst/>
          </a:prstGeom>
        </p:spPr>
        <p:txBody>
          <a:bodyPr/>
          <a:lstStyle/>
          <a:p>
            <a:endParaRPr/>
          </a:p>
        </p:txBody>
      </p:sp>
      <p:sp>
        <p:nvSpPr>
          <p:cNvPr id="232" name="Shape 23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onto the topic</a:t>
            </a:r>
            <a:r>
              <a:rPr lang="en-US" baseline="0" dirty="0"/>
              <a:t> of security.</a:t>
            </a:r>
          </a:p>
          <a:p>
            <a:endParaRPr lang="en-US" baseline="0" dirty="0"/>
          </a:p>
          <a:p>
            <a:r>
              <a:rPr lang="en-US" baseline="0" dirty="0"/>
              <a:t>Making the assumption that public </a:t>
            </a:r>
            <a:r>
              <a:rPr lang="en-US" baseline="0" dirty="0" err="1"/>
              <a:t>blockchains</a:t>
            </a:r>
            <a:r>
              <a:rPr lang="en-US" baseline="0" dirty="0"/>
              <a:t> are anonymous (or at least </a:t>
            </a:r>
            <a:r>
              <a:rPr lang="en-US" baseline="0" dirty="0" err="1"/>
              <a:t>pseudononymous</a:t>
            </a:r>
            <a:r>
              <a:rPr lang="en-US" baseline="0" dirty="0"/>
              <a:t>). This may not always be the case but is a reasonable assumption for now.</a:t>
            </a:r>
          </a:p>
          <a:p>
            <a:endParaRPr lang="en-US" baseline="0" dirty="0"/>
          </a:p>
          <a:p>
            <a:r>
              <a:rPr lang="en-US" baseline="0" dirty="0"/>
              <a:t>Think of privacy as being the polar opposite of anonymity: Anonymity = you know something happened but not who did it; Privacy = you know who did something but not what they did.</a:t>
            </a:r>
          </a:p>
          <a:p>
            <a:r>
              <a:rPr lang="en-US" baseline="0" dirty="0"/>
              <a:t>Most businesses have KYC requirements, which necessitates privacy rather than anonymity.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1A3C41-DF91-4C5A-BC5C-0B8A432AEF4A}"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u="none" strike="noStrike" kern="1200" cap="none" spc="0" normalizeH="0" baseline="0" noProof="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2124520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accent3"/>
                </a:solidFill>
                <a:latin typeface="Arial" charset="0"/>
                <a:ea typeface="+mn-ea"/>
                <a:cs typeface="+mn-cs"/>
              </a:rPr>
              <a:t>The modular architecture, allows innovation and flexibility allowing components, such as consensus and membership services, to be plug-and-play.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DE39F7-555F-4E49-87AD-0EBF9F9024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06678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accent3"/>
                </a:solidFill>
                <a:latin typeface="Arial" charset="0"/>
                <a:ea typeface="+mn-ea"/>
                <a:cs typeface="+mn-cs"/>
              </a:rPr>
              <a:t>The modular architecture, allows innovation and flexibility allowing components, such as consensus and membership services, to be plug-and-play.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DE39F7-555F-4E49-87AD-0EBF9F9024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9508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shows the major actors</a:t>
            </a:r>
            <a:r>
              <a:rPr lang="en-US" baseline="0" dirty="0"/>
              <a:t> within a blockchain network and what they are doing within the blockchain. The details are on the next slide.</a:t>
            </a:r>
          </a:p>
          <a:p>
            <a:endParaRPr lang="en-US" baseline="0" dirty="0"/>
          </a:p>
          <a:p>
            <a:r>
              <a:rPr lang="en-US" i="1" baseline="0" dirty="0"/>
              <a:t>Presenters might like to hide either this slide or the following one, depending on personal preference.</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0581BF-D69D-4541-8E77-427F668A3326}"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u="none" strike="noStrike" kern="1200" cap="none" spc="0" normalizeH="0" baseline="0" noProof="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250893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simplifying things slightly </a:t>
            </a:r>
            <a:r>
              <a:rPr lang="mr-IN" dirty="0"/>
              <a:t>–</a:t>
            </a:r>
            <a:r>
              <a:rPr lang="en-US" dirty="0"/>
              <a:t> but making an assumption that the blockchain developer is responsible for the development of the end-user application and the smart contracts that are deployed</a:t>
            </a:r>
            <a:r>
              <a:rPr lang="en-US" baseline="0" dirty="0"/>
              <a:t> to the blockchain.</a:t>
            </a:r>
          </a:p>
          <a:p>
            <a:r>
              <a:rPr lang="en-US" baseline="0" dirty="0"/>
              <a:t>No application operates in isolation, so they’ll need to integrate it with existing processing platforms and data sources, as well as figure out what they want to use the ledger for.</a:t>
            </a:r>
          </a:p>
          <a:p>
            <a:endParaRPr lang="en-US" baseline="0" dirty="0"/>
          </a:p>
          <a:p>
            <a:r>
              <a:rPr lang="en-US" baseline="0" dirty="0"/>
              <a:t>We’re assuming the developer is interested in the data formats and wire protocols that will allow them to integrate with these systems of record and the ledger, but will have no access to the production systems that carry live data.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1A3C41-DF91-4C5A-BC5C-0B8A432AEF4A}"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u="none" strike="noStrike" kern="1200" cap="none" spc="0" normalizeH="0" baseline="0" noProof="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3328675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simplifying things slightly </a:t>
            </a:r>
            <a:r>
              <a:rPr lang="mr-IN" dirty="0"/>
              <a:t>–</a:t>
            </a:r>
            <a:r>
              <a:rPr lang="en-US" dirty="0"/>
              <a:t> but making an assumption that the blockchain developer is responsible for the development of the end-user application and the smart contracts that are deployed</a:t>
            </a:r>
            <a:r>
              <a:rPr lang="en-US" baseline="0" dirty="0"/>
              <a:t> to the blockchain.</a:t>
            </a:r>
          </a:p>
          <a:p>
            <a:r>
              <a:rPr lang="en-US" baseline="0" dirty="0"/>
              <a:t>No application operates in isolation, so they’ll need to integrate it with existing processing platforms and data sources, as well as figure out what they want to use the ledger for.</a:t>
            </a:r>
          </a:p>
          <a:p>
            <a:endParaRPr lang="en-US" baseline="0" dirty="0"/>
          </a:p>
          <a:p>
            <a:r>
              <a:rPr lang="en-US" baseline="0" dirty="0"/>
              <a:t>We’re assuming the developer is interested in the data formats and wire protocols that will allow them to integrate with these systems of record and the ledger, but will have no access to the production systems that carry live data.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1A3C41-DF91-4C5A-BC5C-0B8A432AEF4A}"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u="none" strike="noStrike" kern="1200" cap="none" spc="0" normalizeH="0" baseline="0" noProof="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483059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A23C2C-3334-4B4F-92AB-A790C33FFEE9}"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u="none" strike="noStrike" kern="1200" cap="none" spc="0" normalizeH="0" baseline="0" noProof="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2975234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A23C2C-3334-4B4F-92AB-A790C33FFEE9}"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u="none" strike="noStrike" kern="1200" cap="none" spc="0" normalizeH="0" baseline="0" noProof="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762285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charset="0"/>
              <a:buChar char="•"/>
            </a:pPr>
            <a:r>
              <a:rPr lang="en-US" dirty="0"/>
              <a:t>A developer will</a:t>
            </a:r>
            <a:r>
              <a:rPr lang="en-US" baseline="0" dirty="0"/>
              <a:t> create an application and smart contract (could be different developers)</a:t>
            </a:r>
          </a:p>
          <a:p>
            <a:pPr marL="171450" indent="-171450">
              <a:buFont typeface="Arial" charset="0"/>
              <a:buChar char="•"/>
            </a:pPr>
            <a:r>
              <a:rPr lang="en-US" baseline="0" dirty="0"/>
              <a:t>The application will invoke calls within the smart contract via an SDK</a:t>
            </a:r>
          </a:p>
          <a:p>
            <a:pPr marL="171450" indent="-171450">
              <a:buFont typeface="Arial" charset="0"/>
              <a:buChar char="•"/>
            </a:pPr>
            <a:r>
              <a:rPr lang="en-US" baseline="0" dirty="0"/>
              <a:t>Those calls are processed by the business logic within the smart contract</a:t>
            </a:r>
          </a:p>
          <a:p>
            <a:r>
              <a:rPr lang="en-US" baseline="0" dirty="0"/>
              <a:t>	- a ‘put’ or ‘delete’ command will go through consensus protocol selected and added to the blockchain</a:t>
            </a:r>
          </a:p>
          <a:p>
            <a:r>
              <a:rPr lang="en-US" baseline="0" dirty="0"/>
              <a:t>	- a ’get’ command can only read from the world state but is not recorded on the blockchain</a:t>
            </a:r>
          </a:p>
          <a:p>
            <a:pPr marL="171450" lvl="0" indent="-171450">
              <a:buFont typeface="Arial" charset="0"/>
              <a:buChar char="•"/>
            </a:pPr>
            <a:r>
              <a:rPr lang="en-US" baseline="0" dirty="0"/>
              <a:t>An application can access Block information via rest APIs such as get block height  </a:t>
            </a:r>
            <a:endParaRPr lang="en-US" dirty="0"/>
          </a:p>
          <a:p>
            <a:endParaRPr lang="en-US" dirty="0"/>
          </a:p>
          <a:p>
            <a:r>
              <a:rPr lang="en-US" dirty="0"/>
              <a:t>Note</a:t>
            </a:r>
            <a:r>
              <a:rPr lang="en-US" baseline="0" dirty="0"/>
              <a:t> the use of ‘</a:t>
            </a:r>
            <a:r>
              <a:rPr lang="en-US" dirty="0"/>
              <a:t>Delete’ here</a:t>
            </a:r>
            <a:r>
              <a:rPr lang="en-US" baseline="0" dirty="0"/>
              <a:t> </a:t>
            </a:r>
            <a:r>
              <a:rPr lang="mr-IN" baseline="0" dirty="0"/>
              <a:t>–</a:t>
            </a:r>
            <a:r>
              <a:rPr lang="en-US" baseline="0" dirty="0"/>
              <a:t> delete can delete keys from the world state database, but not transactions from the blockchain, which we’ve established is immutable.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0581BF-D69D-4541-8E77-427F668A3326}"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u="none" strike="noStrike" kern="1200" cap="none" spc="0" normalizeH="0" baseline="0" noProof="0" dirty="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2278982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in three sections:</a:t>
            </a:r>
          </a:p>
          <a:p>
            <a:endParaRPr lang="en-US" dirty="0"/>
          </a:p>
          <a:p>
            <a:pPr marL="228600" indent="-228600">
              <a:buAutoNum type="arabicParenR"/>
            </a:pPr>
            <a:r>
              <a:rPr lang="en-US" baseline="0" dirty="0"/>
              <a:t>What is Blockchain: Covers the essentials of blockchain for business</a:t>
            </a:r>
          </a:p>
          <a:p>
            <a:pPr marL="228600" indent="-228600">
              <a:buAutoNum type="arabicParenR"/>
            </a:pPr>
            <a:r>
              <a:rPr lang="en-US" baseline="0" dirty="0"/>
              <a:t>Why is it relevant: Key use-cases</a:t>
            </a:r>
          </a:p>
          <a:p>
            <a:pPr marL="228600" indent="-228600">
              <a:buAutoNum type="arabicParenR"/>
            </a:pPr>
            <a:r>
              <a:rPr lang="en-US" baseline="0" dirty="0"/>
              <a:t>How can IBM help: IBM’s value proposition and the state of the technology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DE39F7-555F-4E49-87AD-0EBF9F90242A}"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u="none" strike="noStrike" kern="1200" cap="none" spc="0" normalizeH="0" baseline="0" noProof="0" dirty="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2299126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transaction</a:t>
            </a:r>
            <a:r>
              <a:rPr lang="en-US" baseline="0" dirty="0"/>
              <a:t> and how it might be stored on the blockchain. Again, blockchain implementations will do this in different ways and we’re talking about </a:t>
            </a:r>
            <a:r>
              <a:rPr lang="en-US" baseline="0" dirty="0" err="1"/>
              <a:t>generalised</a:t>
            </a:r>
            <a:r>
              <a:rPr lang="en-US" baseline="0" dirty="0"/>
              <a:t> smart contract processing </a:t>
            </a:r>
            <a:r>
              <a:rPr lang="en-US" baseline="0" dirty="0" err="1"/>
              <a:t>blockchains</a:t>
            </a:r>
            <a:r>
              <a:rPr lang="en-US" baseline="0" dirty="0"/>
              <a:t> here </a:t>
            </a:r>
            <a:r>
              <a:rPr lang="mr-IN" baseline="0" dirty="0"/>
              <a:t>–</a:t>
            </a:r>
            <a:r>
              <a:rPr lang="en-US" baseline="0" dirty="0"/>
              <a:t> but the pseudocode should give you an idea of how this can happen.</a:t>
            </a:r>
          </a:p>
          <a:p>
            <a:r>
              <a:rPr lang="en-US" baseline="0" dirty="0"/>
              <a:t>Note that the transaction on the blockchain contains the payload of the transaction inputs (including the smart contract class and method name and the input parameters to it), and the world state is the result of having run the transaction.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1A3C41-DF91-4C5A-BC5C-0B8A432AEF4A}"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u="none" strike="noStrike" kern="1200" cap="none" spc="0" normalizeH="0" baseline="0" noProof="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256997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onto the topic</a:t>
            </a:r>
            <a:r>
              <a:rPr lang="en-US" baseline="0" dirty="0"/>
              <a:t> of security.</a:t>
            </a:r>
          </a:p>
          <a:p>
            <a:endParaRPr lang="en-US" baseline="0" dirty="0"/>
          </a:p>
          <a:p>
            <a:r>
              <a:rPr lang="en-US" baseline="0" dirty="0"/>
              <a:t>Making the assumption that public </a:t>
            </a:r>
            <a:r>
              <a:rPr lang="en-US" baseline="0" dirty="0" err="1"/>
              <a:t>blockchains</a:t>
            </a:r>
            <a:r>
              <a:rPr lang="en-US" baseline="0" dirty="0"/>
              <a:t> are anonymous (or at least </a:t>
            </a:r>
            <a:r>
              <a:rPr lang="en-US" baseline="0" dirty="0" err="1"/>
              <a:t>pseudononymous</a:t>
            </a:r>
            <a:r>
              <a:rPr lang="en-US" baseline="0" dirty="0"/>
              <a:t>). This may not always be the case but is a reasonable assumption for now.</a:t>
            </a:r>
          </a:p>
          <a:p>
            <a:endParaRPr lang="en-US" baseline="0" dirty="0"/>
          </a:p>
          <a:p>
            <a:r>
              <a:rPr lang="en-US" baseline="0" dirty="0"/>
              <a:t>Think of privacy as being the polar opposite of anonymity: Anonymity = you know something happened but not who did it; Privacy = you know who did something but not what they did.</a:t>
            </a:r>
          </a:p>
          <a:p>
            <a:r>
              <a:rPr lang="en-US" baseline="0" dirty="0"/>
              <a:t>Most businesses have KYC requirements, which necessitates privacy rather than anonymity.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1A3C41-DF91-4C5A-BC5C-0B8A432AEF4A}"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u="none" strike="noStrike" kern="1200" cap="none" spc="0" normalizeH="0" baseline="0" noProof="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3851766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transaction</a:t>
            </a:r>
            <a:r>
              <a:rPr lang="en-US" baseline="0" dirty="0"/>
              <a:t> and how it might be stored on the blockchain. Again, blockchain implementations will do this in different ways and we’re talking about </a:t>
            </a:r>
            <a:r>
              <a:rPr lang="en-US" baseline="0" dirty="0" err="1"/>
              <a:t>generalised</a:t>
            </a:r>
            <a:r>
              <a:rPr lang="en-US" baseline="0" dirty="0"/>
              <a:t> smart contract processing </a:t>
            </a:r>
            <a:r>
              <a:rPr lang="en-US" baseline="0" dirty="0" err="1"/>
              <a:t>blockchains</a:t>
            </a:r>
            <a:r>
              <a:rPr lang="en-US" baseline="0" dirty="0"/>
              <a:t> here </a:t>
            </a:r>
            <a:r>
              <a:rPr lang="mr-IN" baseline="0" dirty="0"/>
              <a:t>–</a:t>
            </a:r>
            <a:r>
              <a:rPr lang="en-US" baseline="0" dirty="0"/>
              <a:t> but the pseudocode should give you an idea of how this can happen.</a:t>
            </a:r>
          </a:p>
          <a:p>
            <a:r>
              <a:rPr lang="en-US" baseline="0" dirty="0"/>
              <a:t>Note that the transaction on the blockchain contains the payload of the transaction inputs (including the smart contract class and method name and the input parameters to it), and the world state is the result of having run the transaction.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1A3C41-DF91-4C5A-BC5C-0B8A432AEF4A}"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u="none" strike="noStrike" kern="1200" cap="none" spc="0" normalizeH="0" baseline="0" noProof="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3447740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transaction</a:t>
            </a:r>
            <a:r>
              <a:rPr lang="en-US" baseline="0" dirty="0"/>
              <a:t> and how it might be stored on the blockchain. Again, blockchain implementations will do this in different ways and we’re talking about </a:t>
            </a:r>
            <a:r>
              <a:rPr lang="en-US" baseline="0" dirty="0" err="1"/>
              <a:t>generalised</a:t>
            </a:r>
            <a:r>
              <a:rPr lang="en-US" baseline="0" dirty="0"/>
              <a:t> smart contract processing </a:t>
            </a:r>
            <a:r>
              <a:rPr lang="en-US" baseline="0" dirty="0" err="1"/>
              <a:t>blockchains</a:t>
            </a:r>
            <a:r>
              <a:rPr lang="en-US" baseline="0" dirty="0"/>
              <a:t> here </a:t>
            </a:r>
            <a:r>
              <a:rPr lang="mr-IN" baseline="0" dirty="0"/>
              <a:t>–</a:t>
            </a:r>
            <a:r>
              <a:rPr lang="en-US" baseline="0" dirty="0"/>
              <a:t> but the pseudocode should give you an idea of how this can happen.</a:t>
            </a:r>
          </a:p>
          <a:p>
            <a:r>
              <a:rPr lang="en-US" baseline="0" dirty="0"/>
              <a:t>Note that the transaction on the blockchain contains the payload of the transaction inputs (including the smart contract class and method name and the input parameters to it), and the world state is the result of having run the transaction.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1A3C41-DF91-4C5A-BC5C-0B8A432AEF4A}"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u="none" strike="noStrike" kern="1200" cap="none" spc="0" normalizeH="0" baseline="0" noProof="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3282065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transaction</a:t>
            </a:r>
            <a:r>
              <a:rPr lang="en-US" baseline="0" dirty="0"/>
              <a:t> and how it might be stored on the blockchain. Again, blockchain implementations will do this in different ways and we’re talking about </a:t>
            </a:r>
            <a:r>
              <a:rPr lang="en-US" baseline="0" dirty="0" err="1"/>
              <a:t>generalised</a:t>
            </a:r>
            <a:r>
              <a:rPr lang="en-US" baseline="0" dirty="0"/>
              <a:t> smart contract processing </a:t>
            </a:r>
            <a:r>
              <a:rPr lang="en-US" baseline="0" dirty="0" err="1"/>
              <a:t>blockchains</a:t>
            </a:r>
            <a:r>
              <a:rPr lang="en-US" baseline="0" dirty="0"/>
              <a:t> here </a:t>
            </a:r>
            <a:r>
              <a:rPr lang="mr-IN" baseline="0" dirty="0"/>
              <a:t>–</a:t>
            </a:r>
            <a:r>
              <a:rPr lang="en-US" baseline="0" dirty="0"/>
              <a:t> but the pseudocode should give you an idea of how this can happen.</a:t>
            </a:r>
          </a:p>
          <a:p>
            <a:r>
              <a:rPr lang="en-US" baseline="0" dirty="0"/>
              <a:t>Note that the transaction on the blockchain contains the payload of the transaction inputs (including the smart contract class and method name and the input parameters to it), and the world state is the result of having run the transaction.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1A3C41-DF91-4C5A-BC5C-0B8A432AEF4A}"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u="none" strike="noStrike" kern="1200" cap="none" spc="0" normalizeH="0" baseline="0" noProof="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4200506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transaction</a:t>
            </a:r>
            <a:r>
              <a:rPr lang="en-US" baseline="0" dirty="0"/>
              <a:t> and how it might be stored on the blockchain. Again, blockchain implementations will do this in different ways and we’re talking about </a:t>
            </a:r>
            <a:r>
              <a:rPr lang="en-US" baseline="0" dirty="0" err="1"/>
              <a:t>generalised</a:t>
            </a:r>
            <a:r>
              <a:rPr lang="en-US" baseline="0" dirty="0"/>
              <a:t> smart contract processing </a:t>
            </a:r>
            <a:r>
              <a:rPr lang="en-US" baseline="0" dirty="0" err="1"/>
              <a:t>blockchains</a:t>
            </a:r>
            <a:r>
              <a:rPr lang="en-US" baseline="0" dirty="0"/>
              <a:t> here </a:t>
            </a:r>
            <a:r>
              <a:rPr lang="mr-IN" baseline="0" dirty="0"/>
              <a:t>–</a:t>
            </a:r>
            <a:r>
              <a:rPr lang="en-US" baseline="0" dirty="0"/>
              <a:t> but the pseudocode should give you an idea of how this can happen.</a:t>
            </a:r>
          </a:p>
          <a:p>
            <a:r>
              <a:rPr lang="en-US" baseline="0" dirty="0"/>
              <a:t>Note that the transaction on the blockchain contains the payload of the transaction inputs (including the smart contract class and method name and the input parameters to it), and the world state is the result of having run the transaction.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1A3C41-DF91-4C5A-BC5C-0B8A432AEF4A}"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u="none" strike="noStrike" kern="1200" cap="none" spc="0" normalizeH="0" baseline="0" noProof="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126104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a:t>The photo is taken from Think 2019, where Marley Gray (head of blockchain for Microsoft) and </a:t>
            </a:r>
            <a:r>
              <a:rPr lang="en-US" baseline="0" dirty="0" err="1"/>
              <a:t>Gari</a:t>
            </a:r>
            <a:r>
              <a:rPr lang="en-US" baseline="0" dirty="0"/>
              <a:t> Singh (IBM CTO for blockchain) connected a Hyperledger Fabric network running on Azure to IBM Blockchain Platform</a:t>
            </a:r>
          </a:p>
        </p:txBody>
      </p:sp>
      <p:sp>
        <p:nvSpPr>
          <p:cNvPr id="4" name="Slide Number Placeholder 3"/>
          <p:cNvSpPr>
            <a:spLocks noGrp="1"/>
          </p:cNvSpPr>
          <p:nvPr>
            <p:ph type="sldNum" sz="quarter" idx="10"/>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EDDE39F7-555F-4E49-87AD-0EBF9F90242A}" type="slidenum">
              <a:rPr kumimoji="0" lang="en-US" sz="1200" b="0" i="0" u="none" strike="noStrike" kern="1200" cap="none" spc="0" normalizeH="0" baseline="0" noProof="0" smtClean="0">
                <a:ln>
                  <a:noFill/>
                </a:ln>
                <a:solidFill>
                  <a:srgbClr val="FFFFFF"/>
                </a:solidFill>
                <a:effectLst/>
                <a:uLnTx/>
                <a:uFillTx/>
                <a:latin typeface="IBM Plex Sans" charset="0"/>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FFFFFF"/>
              </a:solidFill>
              <a:effectLst/>
              <a:uLnTx/>
              <a:uFillTx/>
              <a:latin typeface="IBM Plex Sans" charset="0"/>
              <a:ea typeface="+mn-ea"/>
              <a:cs typeface="+mn-cs"/>
            </a:endParaRPr>
          </a:p>
        </p:txBody>
      </p:sp>
    </p:spTree>
    <p:extLst>
      <p:ext uri="{BB962C8B-B14F-4D97-AF65-F5344CB8AC3E}">
        <p14:creationId xmlns:p14="http://schemas.microsoft.com/office/powerpoint/2010/main" val="1388190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a:t>The photo is taken from Think 2019, where Marley Gray (head of blockchain for Microsoft) and </a:t>
            </a:r>
            <a:r>
              <a:rPr lang="en-US" baseline="0" dirty="0" err="1"/>
              <a:t>Gari</a:t>
            </a:r>
            <a:r>
              <a:rPr lang="en-US" baseline="0" dirty="0"/>
              <a:t> Singh (IBM CTO for blockchain) connected a Hyperledger Fabric network running on Azure to IBM Blockchain Platform</a:t>
            </a:r>
          </a:p>
        </p:txBody>
      </p:sp>
      <p:sp>
        <p:nvSpPr>
          <p:cNvPr id="4" name="Slide Number Placeholder 3"/>
          <p:cNvSpPr>
            <a:spLocks noGrp="1"/>
          </p:cNvSpPr>
          <p:nvPr>
            <p:ph type="sldNum" sz="quarter" idx="10"/>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EDDE39F7-555F-4E49-87AD-0EBF9F90242A}" type="slidenum">
              <a:rPr kumimoji="0" lang="en-US" sz="1200" b="0" i="0" u="none" strike="noStrike" kern="1200" cap="none" spc="0" normalizeH="0" baseline="0" noProof="0" smtClean="0">
                <a:ln>
                  <a:noFill/>
                </a:ln>
                <a:solidFill>
                  <a:srgbClr val="FFFFFF"/>
                </a:solidFill>
                <a:effectLst/>
                <a:uLnTx/>
                <a:uFillTx/>
                <a:latin typeface="IBM Plex Sans" charset="0"/>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FFFFFF"/>
              </a:solidFill>
              <a:effectLst/>
              <a:uLnTx/>
              <a:uFillTx/>
              <a:latin typeface="IBM Plex Sans" charset="0"/>
              <a:ea typeface="+mn-ea"/>
              <a:cs typeface="+mn-cs"/>
            </a:endParaRPr>
          </a:p>
        </p:txBody>
      </p:sp>
    </p:spTree>
    <p:extLst>
      <p:ext uri="{BB962C8B-B14F-4D97-AF65-F5344CB8AC3E}">
        <p14:creationId xmlns:p14="http://schemas.microsoft.com/office/powerpoint/2010/main" val="51659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onto the topic</a:t>
            </a:r>
            <a:r>
              <a:rPr lang="en-US" baseline="0" dirty="0"/>
              <a:t> of security.</a:t>
            </a:r>
          </a:p>
          <a:p>
            <a:endParaRPr lang="en-US" baseline="0" dirty="0"/>
          </a:p>
          <a:p>
            <a:r>
              <a:rPr lang="en-US" baseline="0" dirty="0"/>
              <a:t>Making the assumption that public </a:t>
            </a:r>
            <a:r>
              <a:rPr lang="en-US" baseline="0" dirty="0" err="1"/>
              <a:t>blockchains</a:t>
            </a:r>
            <a:r>
              <a:rPr lang="en-US" baseline="0" dirty="0"/>
              <a:t> are anonymous (or at least </a:t>
            </a:r>
            <a:r>
              <a:rPr lang="en-US" baseline="0" dirty="0" err="1"/>
              <a:t>pseudononymous</a:t>
            </a:r>
            <a:r>
              <a:rPr lang="en-US" baseline="0" dirty="0"/>
              <a:t>). This may not always be the case but is a reasonable assumption for now.</a:t>
            </a:r>
          </a:p>
          <a:p>
            <a:endParaRPr lang="en-US" baseline="0" dirty="0"/>
          </a:p>
          <a:p>
            <a:r>
              <a:rPr lang="en-US" baseline="0" dirty="0"/>
              <a:t>Think of privacy as being the polar opposite of anonymity: Anonymity = you know something happened but not who did it; Privacy = you know who did something but not what they did.</a:t>
            </a:r>
          </a:p>
          <a:p>
            <a:r>
              <a:rPr lang="en-US" baseline="0" dirty="0"/>
              <a:t>Most businesses have KYC requirements, which necessitates privacy rather than anonymity.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1A3C41-DF91-4C5A-BC5C-0B8A432AEF4A}"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u="none" strike="noStrike" kern="1200" cap="none" spc="0" normalizeH="0" baseline="0" noProof="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173135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onto the topic</a:t>
            </a:r>
            <a:r>
              <a:rPr lang="en-US" baseline="0" dirty="0"/>
              <a:t> of security.</a:t>
            </a:r>
          </a:p>
          <a:p>
            <a:endParaRPr lang="en-US" baseline="0" dirty="0"/>
          </a:p>
          <a:p>
            <a:r>
              <a:rPr lang="en-US" baseline="0" dirty="0"/>
              <a:t>Making the assumption that public </a:t>
            </a:r>
            <a:r>
              <a:rPr lang="en-US" baseline="0" dirty="0" err="1"/>
              <a:t>blockchains</a:t>
            </a:r>
            <a:r>
              <a:rPr lang="en-US" baseline="0" dirty="0"/>
              <a:t> are anonymous (or at least </a:t>
            </a:r>
            <a:r>
              <a:rPr lang="en-US" baseline="0" dirty="0" err="1"/>
              <a:t>pseudononymous</a:t>
            </a:r>
            <a:r>
              <a:rPr lang="en-US" baseline="0" dirty="0"/>
              <a:t>). This may not always be the case but is a reasonable assumption for now.</a:t>
            </a:r>
          </a:p>
          <a:p>
            <a:endParaRPr lang="en-US" baseline="0" dirty="0"/>
          </a:p>
          <a:p>
            <a:r>
              <a:rPr lang="en-US" baseline="0" dirty="0"/>
              <a:t>Think of privacy as being the polar opposite of anonymity: Anonymity = you know something happened but not who did it; Privacy = you know who did something but not what they did.</a:t>
            </a:r>
          </a:p>
          <a:p>
            <a:r>
              <a:rPr lang="en-US" baseline="0" dirty="0"/>
              <a:t>Most businesses have KYC requirements, which necessitates privacy rather than anonymity.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1A3C41-DF91-4C5A-BC5C-0B8A432AEF4A}"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u="none" strike="noStrike" kern="1200" cap="none" spc="0" normalizeH="0" baseline="0" noProof="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875444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understand</a:t>
            </a:r>
            <a:r>
              <a:rPr lang="en-US" baseline="0" dirty="0"/>
              <a:t> how the developer interacts with the ledger, it’s important to note that there are two data structures that are needed in order for the system to work. This is somewhat dependent on the blockchain implementation, but most work in a similar way.</a:t>
            </a:r>
          </a:p>
          <a:p>
            <a:endParaRPr lang="en-US" baseline="0" dirty="0"/>
          </a:p>
          <a:p>
            <a:r>
              <a:rPr lang="en-US" baseline="0" dirty="0"/>
              <a:t>The blockchain itself </a:t>
            </a:r>
            <a:r>
              <a:rPr lang="mr-IN" baseline="0" dirty="0"/>
              <a:t>–</a:t>
            </a:r>
            <a:r>
              <a:rPr lang="en-US" baseline="0" dirty="0"/>
              <a:t> a chain of blocks </a:t>
            </a:r>
            <a:r>
              <a:rPr lang="mr-IN" baseline="0" dirty="0"/>
              <a:t>–</a:t>
            </a:r>
            <a:r>
              <a:rPr lang="en-US" baseline="0" dirty="0"/>
              <a:t> are used to hold transaction data. As we will see on the next chart, this is immutable meaning that data on this structure cannot be tampered with.</a:t>
            </a:r>
          </a:p>
          <a:p>
            <a:r>
              <a:rPr lang="en-US" baseline="0" dirty="0"/>
              <a:t>There is also a data store needed to hold any variables that is manipulated as part of a transaction.</a:t>
            </a:r>
          </a:p>
          <a:p>
            <a:r>
              <a:rPr lang="en-US" baseline="0" dirty="0"/>
              <a:t>Think about the blockchain as storing the input parameters to a transaction (e.g. transfer </a:t>
            </a:r>
            <a:r>
              <a:rPr lang="en-US" baseline="0" dirty="0" err="1"/>
              <a:t>MyCar</a:t>
            </a:r>
            <a:r>
              <a:rPr lang="en-US" baseline="0" dirty="0"/>
              <a:t> from Matt to Dave), and the world state as storing the output (e.g. </a:t>
            </a:r>
            <a:r>
              <a:rPr lang="en-US" baseline="0" dirty="0" err="1"/>
              <a:t>MyCar</a:t>
            </a:r>
            <a:r>
              <a:rPr lang="en-US" baseline="0" dirty="0"/>
              <a:t> is currently owned by Dave).</a:t>
            </a:r>
          </a:p>
          <a:p>
            <a:endParaRPr lang="en-US" baseline="0" dirty="0"/>
          </a:p>
          <a:p>
            <a:r>
              <a:rPr lang="en-US" baseline="0" dirty="0"/>
              <a:t>Why do you need both? Think of a transaction to transfer currency from one party to another </a:t>
            </a:r>
            <a:r>
              <a:rPr lang="mr-IN" baseline="0" dirty="0"/>
              <a:t>–</a:t>
            </a:r>
            <a:r>
              <a:rPr lang="en-US" baseline="0" dirty="0"/>
              <a:t> how do you know how much balance the sending party has in order to see if the transaction can be completed? If you only had the blockchain linked list you would need to traverse the entire chain every time you wanted to check the balance, which is time consuming (and increasingly so as the chain grows). By storing current balances in a data store you can look this information up more quickly.</a:t>
            </a:r>
          </a:p>
          <a:p>
            <a:r>
              <a:rPr lang="en-US" baseline="0" dirty="0"/>
              <a:t>Different blockchain implement this in different ways (e.g. UTXO - unspent transaction output which is used in Bitcoin).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1A3C41-DF91-4C5A-BC5C-0B8A432AEF4A}"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u="none" strike="noStrike" kern="1200" cap="none" spc="0" normalizeH="0" baseline="0" noProof="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119298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understand</a:t>
            </a:r>
            <a:r>
              <a:rPr lang="en-US" baseline="0" dirty="0"/>
              <a:t> how the developer interacts with the ledger, it’s important to note that there are two data structures that are needed in order for the system to work. This is somewhat dependent on the blockchain implementation, but most work in a similar way.</a:t>
            </a:r>
          </a:p>
          <a:p>
            <a:endParaRPr lang="en-US" baseline="0" dirty="0"/>
          </a:p>
          <a:p>
            <a:r>
              <a:rPr lang="en-US" baseline="0" dirty="0"/>
              <a:t>The blockchain itself </a:t>
            </a:r>
            <a:r>
              <a:rPr lang="mr-IN" baseline="0" dirty="0"/>
              <a:t>–</a:t>
            </a:r>
            <a:r>
              <a:rPr lang="en-US" baseline="0" dirty="0"/>
              <a:t> a chain of blocks </a:t>
            </a:r>
            <a:r>
              <a:rPr lang="mr-IN" baseline="0" dirty="0"/>
              <a:t>–</a:t>
            </a:r>
            <a:r>
              <a:rPr lang="en-US" baseline="0" dirty="0"/>
              <a:t> are used to hold transaction data. As we will see on the next chart, this is immutable meaning that data on this structure cannot be tampered with.</a:t>
            </a:r>
          </a:p>
          <a:p>
            <a:r>
              <a:rPr lang="en-US" baseline="0" dirty="0"/>
              <a:t>There is also a data store needed to hold any variables that is manipulated as part of a transaction.</a:t>
            </a:r>
          </a:p>
          <a:p>
            <a:r>
              <a:rPr lang="en-US" baseline="0" dirty="0"/>
              <a:t>Think about the blockchain as storing the input parameters to a transaction (e.g. transfer </a:t>
            </a:r>
            <a:r>
              <a:rPr lang="en-US" baseline="0" dirty="0" err="1"/>
              <a:t>MyCar</a:t>
            </a:r>
            <a:r>
              <a:rPr lang="en-US" baseline="0" dirty="0"/>
              <a:t> from Matt to Dave), and the world state as storing the output (e.g. </a:t>
            </a:r>
            <a:r>
              <a:rPr lang="en-US" baseline="0" dirty="0" err="1"/>
              <a:t>MyCar</a:t>
            </a:r>
            <a:r>
              <a:rPr lang="en-US" baseline="0" dirty="0"/>
              <a:t> is currently owned by Dave).</a:t>
            </a:r>
          </a:p>
          <a:p>
            <a:endParaRPr lang="en-US" baseline="0" dirty="0"/>
          </a:p>
          <a:p>
            <a:r>
              <a:rPr lang="en-US" baseline="0" dirty="0"/>
              <a:t>Why do you need both? Think of a transaction to transfer currency from one party to another </a:t>
            </a:r>
            <a:r>
              <a:rPr lang="mr-IN" baseline="0" dirty="0"/>
              <a:t>–</a:t>
            </a:r>
            <a:r>
              <a:rPr lang="en-US" baseline="0" dirty="0"/>
              <a:t> how do you know how much balance the sending party has in order to see if the transaction can be completed? If you only had the blockchain linked list you would need to traverse the entire chain every time you wanted to check the balance, which is time consuming (and increasingly so as the chain grows). By storing current balances in a data store you can look this information up more quickly.</a:t>
            </a:r>
          </a:p>
          <a:p>
            <a:r>
              <a:rPr lang="en-US" baseline="0" dirty="0"/>
              <a:t>Different blockchain implement this in different ways (e.g. UTXO - unspent transaction output which is used in Bitcoin).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1A3C41-DF91-4C5A-BC5C-0B8A432AEF4A}" type="slidenum">
              <a:rPr kumimoji="0" lang="en-US" sz="1200" u="none" strike="noStrike" kern="1200" cap="none" spc="0" normalizeH="0" baseline="0" noProof="0" smtClean="0">
                <a:ln>
                  <a:noFill/>
                </a:ln>
                <a:solidFill>
                  <a:prstClr val="black"/>
                </a:solidFill>
                <a:effectLst/>
                <a:uLnTx/>
                <a:uFillTx/>
                <a:latin typeface="IBM Plex Sans" panose="020B050305020300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u="none" strike="noStrike" kern="1200" cap="none" spc="0" normalizeH="0" baseline="0" noProof="0">
              <a:ln>
                <a:noFill/>
              </a:ln>
              <a:solidFill>
                <a:prstClr val="black"/>
              </a:solidFill>
              <a:effectLst/>
              <a:uLnTx/>
              <a:uFillTx/>
              <a:latin typeface="IBM Plex Sans" panose="020B0503050203000203" pitchFamily="34" charset="77"/>
              <a:ea typeface="+mn-ea"/>
              <a:cs typeface="+mn-cs"/>
            </a:endParaRPr>
          </a:p>
        </p:txBody>
      </p:sp>
    </p:spTree>
    <p:extLst>
      <p:ext uri="{BB962C8B-B14F-4D97-AF65-F5344CB8AC3E}">
        <p14:creationId xmlns:p14="http://schemas.microsoft.com/office/powerpoint/2010/main" val="14502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dirty="0"/>
              <a:t>This slide looks</a:t>
            </a:r>
            <a:r>
              <a:rPr lang="en-US" baseline="0" dirty="0"/>
              <a:t> at the block in more detail and how it achieves immutability.</a:t>
            </a:r>
          </a:p>
          <a:p>
            <a:pPr marL="228600" indent="-228600" eaLnBrk="1" hangingPunct="1">
              <a:spcBef>
                <a:spcPct val="0"/>
              </a:spcBef>
            </a:pPr>
            <a:r>
              <a:rPr lang="en-US" baseline="0" dirty="0"/>
              <a:t>The crucial aspect is the hash function. Each block contains a hash of the previous block, which itself is used to calculate the next block’s hash. This means that if any block were to be tampered with (e.g. a transaction added, deleted or modified) then the hash values would change and the blockchain would no longer be integral.</a:t>
            </a:r>
          </a:p>
          <a:p>
            <a:pPr marL="228600" indent="-228600" eaLnBrk="1" hangingPunct="1">
              <a:spcBef>
                <a:spcPct val="0"/>
              </a:spcBef>
            </a:pPr>
            <a:r>
              <a:rPr lang="en-US" baseline="0" dirty="0"/>
              <a:t>The genesis block usually contains an arbitrary key value that is used to </a:t>
            </a:r>
            <a:r>
              <a:rPr lang="en-US" baseline="0" dirty="0" err="1"/>
              <a:t>initialise</a:t>
            </a:r>
            <a:r>
              <a:rPr lang="en-US" baseline="0" dirty="0"/>
              <a:t> the hash function.</a:t>
            </a:r>
          </a:p>
          <a:p>
            <a:pPr marL="228600" indent="-228600" eaLnBrk="1" hangingPunct="1">
              <a:spcBef>
                <a:spcPct val="0"/>
              </a:spcBef>
            </a:pPr>
            <a:endParaRPr lang="en-US" baseline="0" dirty="0"/>
          </a:p>
          <a:p>
            <a:pPr marL="228600" indent="-228600" eaLnBrk="1" hangingPunct="1">
              <a:spcBef>
                <a:spcPct val="0"/>
              </a:spcBef>
            </a:pPr>
            <a:r>
              <a:rPr lang="en-US" baseline="0" dirty="0"/>
              <a:t>This is a simplification of the block detail. Generally, each block contains a Merkel root that links off to a tree of transactions. There is also other metadata, depending on the blockchain implementation (e.g. </a:t>
            </a:r>
            <a:r>
              <a:rPr lang="en-US" baseline="0" dirty="0" err="1"/>
              <a:t>nonces</a:t>
            </a:r>
            <a:r>
              <a:rPr lang="en-US" baseline="0" dirty="0"/>
              <a:t> and timestamps).</a:t>
            </a:r>
          </a:p>
          <a:p>
            <a:pPr marL="228600" indent="-228600" eaLnBrk="1" hangingPunct="1">
              <a:spcBef>
                <a:spcPct val="0"/>
              </a:spcBef>
            </a:pPr>
            <a:endParaRPr lang="en-US" baseline="0" dirty="0"/>
          </a:p>
        </p:txBody>
      </p:sp>
    </p:spTree>
    <p:extLst>
      <p:ext uri="{BB962C8B-B14F-4D97-AF65-F5344CB8AC3E}">
        <p14:creationId xmlns:p14="http://schemas.microsoft.com/office/powerpoint/2010/main" val="352476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dirty="0"/>
              <a:t>This slide looks</a:t>
            </a:r>
            <a:r>
              <a:rPr lang="en-US" baseline="0" dirty="0"/>
              <a:t> at the block in more detail and how it achieves immutability.</a:t>
            </a:r>
          </a:p>
          <a:p>
            <a:pPr marL="228600" indent="-228600" eaLnBrk="1" hangingPunct="1">
              <a:spcBef>
                <a:spcPct val="0"/>
              </a:spcBef>
            </a:pPr>
            <a:r>
              <a:rPr lang="en-US" baseline="0" dirty="0"/>
              <a:t>The crucial aspect is the hash function. Each block contains a hash of the previous block, which itself is used to calculate the next block’s hash. This means that if any block were to be tampered with (e.g. a transaction added, deleted or modified) then the hash values would change and the blockchain would no longer be integral.</a:t>
            </a:r>
          </a:p>
          <a:p>
            <a:pPr marL="228600" indent="-228600" eaLnBrk="1" hangingPunct="1">
              <a:spcBef>
                <a:spcPct val="0"/>
              </a:spcBef>
            </a:pPr>
            <a:r>
              <a:rPr lang="en-US" baseline="0" dirty="0"/>
              <a:t>The genesis block usually contains an arbitrary key value that is used to </a:t>
            </a:r>
            <a:r>
              <a:rPr lang="en-US" baseline="0" dirty="0" err="1"/>
              <a:t>initialise</a:t>
            </a:r>
            <a:r>
              <a:rPr lang="en-US" baseline="0" dirty="0"/>
              <a:t> the hash function.</a:t>
            </a:r>
          </a:p>
          <a:p>
            <a:pPr marL="228600" indent="-228600" eaLnBrk="1" hangingPunct="1">
              <a:spcBef>
                <a:spcPct val="0"/>
              </a:spcBef>
            </a:pPr>
            <a:endParaRPr lang="en-US" baseline="0" dirty="0"/>
          </a:p>
          <a:p>
            <a:pPr marL="228600" indent="-228600" eaLnBrk="1" hangingPunct="1">
              <a:spcBef>
                <a:spcPct val="0"/>
              </a:spcBef>
            </a:pPr>
            <a:r>
              <a:rPr lang="en-US" baseline="0" dirty="0"/>
              <a:t>This is a simplification of the block detail. Generally, each block contains a Merkel root that links off to a tree of transactions. There is also other metadata, depending on the blockchain implementation (e.g. </a:t>
            </a:r>
            <a:r>
              <a:rPr lang="en-US" baseline="0" dirty="0" err="1"/>
              <a:t>nonces</a:t>
            </a:r>
            <a:r>
              <a:rPr lang="en-US" baseline="0" dirty="0"/>
              <a:t> and timestamps).</a:t>
            </a:r>
          </a:p>
          <a:p>
            <a:pPr marL="228600" indent="-228600" eaLnBrk="1" hangingPunct="1">
              <a:spcBef>
                <a:spcPct val="0"/>
              </a:spcBef>
            </a:pPr>
            <a:endParaRPr lang="en-US" baseline="0" dirty="0"/>
          </a:p>
        </p:txBody>
      </p:sp>
    </p:spTree>
    <p:extLst>
      <p:ext uri="{BB962C8B-B14F-4D97-AF65-F5344CB8AC3E}">
        <p14:creationId xmlns:p14="http://schemas.microsoft.com/office/powerpoint/2010/main" val="2988675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accent3"/>
                </a:solidFill>
                <a:latin typeface="Arial" charset="0"/>
                <a:ea typeface="+mn-ea"/>
                <a:cs typeface="+mn-cs"/>
              </a:rPr>
              <a:t>The modular architecture, allows innovation and flexibility allowing components, such as consensus and membership services, to be plug-and-play.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DE39F7-555F-4E49-87AD-0EBF9F9024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2332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102.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2.emf"/><Relationship Id="rId7" Type="http://schemas.openxmlformats.org/officeDocument/2006/relationships/image" Target="../media/image21.tiff"/><Relationship Id="rId2" Type="http://schemas.openxmlformats.org/officeDocument/2006/relationships/image" Target="../media/image17.png"/><Relationship Id="rId1" Type="http://schemas.openxmlformats.org/officeDocument/2006/relationships/slideMaster" Target="../slideMasters/slideMaster4.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3.emf"/></Relationships>
</file>

<file path=ppt/slideLayouts/_rels/slideLayout103.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3.emf"/><Relationship Id="rId7" Type="http://schemas.openxmlformats.org/officeDocument/2006/relationships/image" Target="../media/image21.tiff"/><Relationship Id="rId2" Type="http://schemas.openxmlformats.org/officeDocument/2006/relationships/image" Target="../media/image2.emf"/><Relationship Id="rId1" Type="http://schemas.openxmlformats.org/officeDocument/2006/relationships/slideMaster" Target="../slideMasters/slideMaster4.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 Id="rId4" Type="http://schemas.openxmlformats.org/officeDocument/2006/relationships/image" Target="../media/image27.png"/></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2.emf"/><Relationship Id="rId7" Type="http://schemas.openxmlformats.org/officeDocument/2006/relationships/image" Target="../media/image12.tiff"/><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3.emf"/><Relationship Id="rId7" Type="http://schemas.openxmlformats.org/officeDocument/2006/relationships/image" Target="../media/image12.tiff"/><Relationship Id="rId2" Type="http://schemas.openxmlformats.org/officeDocument/2006/relationships/image" Target="../media/image2.emf"/><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2.emf"/><Relationship Id="rId7" Type="http://schemas.openxmlformats.org/officeDocument/2006/relationships/image" Target="../media/image21.tiff"/><Relationship Id="rId2" Type="http://schemas.openxmlformats.org/officeDocument/2006/relationships/image" Target="../media/image17.pn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3.emf"/></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3.emf"/><Relationship Id="rId7" Type="http://schemas.openxmlformats.org/officeDocument/2006/relationships/image" Target="../media/image21.tiff"/><Relationship Id="rId2" Type="http://schemas.openxmlformats.org/officeDocument/2006/relationships/image" Target="../media/image2.emf"/><Relationship Id="rId1" Type="http://schemas.openxmlformats.org/officeDocument/2006/relationships/slideMaster" Target="../slideMasters/slideMaster2.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2.emf"/><Relationship Id="rId7" Type="http://schemas.openxmlformats.org/officeDocument/2006/relationships/image" Target="../media/image21.tiff"/><Relationship Id="rId2" Type="http://schemas.openxmlformats.org/officeDocument/2006/relationships/image" Target="../media/image17.png"/><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3.emf"/></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3.emf"/><Relationship Id="rId7" Type="http://schemas.openxmlformats.org/officeDocument/2006/relationships/image" Target="../media/image21.tiff"/><Relationship Id="rId2" Type="http://schemas.openxmlformats.org/officeDocument/2006/relationships/image" Target="../media/image2.emf"/><Relationship Id="rId1" Type="http://schemas.openxmlformats.org/officeDocument/2006/relationships/slideMaster" Target="../slideMasters/slideMaster3.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 Blue">
    <p:bg>
      <p:bgPr>
        <a:solidFill>
          <a:srgbClr val="003BC9"/>
        </a:solidFill>
        <a:effectLst/>
      </p:bgPr>
    </p:bg>
    <p:spTree>
      <p:nvGrpSpPr>
        <p:cNvPr id="1" name=""/>
        <p:cNvGrpSpPr/>
        <p:nvPr/>
      </p:nvGrpSpPr>
      <p:grpSpPr>
        <a:xfrm>
          <a:off x="0" y="0"/>
          <a:ext cx="0" cy="0"/>
          <a:chOff x="0" y="0"/>
          <a:chExt cx="0" cy="0"/>
        </a:xfrm>
      </p:grpSpPr>
      <p:pic>
        <p:nvPicPr>
          <p:cNvPr id="13" name="Picture 12" descr="BLOCKCHAIN5_MARK_BLU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85303" y="1830306"/>
            <a:ext cx="5328363" cy="7104484"/>
          </a:xfrm>
          <a:prstGeom prst="rect">
            <a:avLst/>
          </a:prstGeom>
        </p:spPr>
      </p:pic>
      <p:sp>
        <p:nvSpPr>
          <p:cNvPr id="4" name="Text Placeholder 3"/>
          <p:cNvSpPr>
            <a:spLocks noGrp="1"/>
          </p:cNvSpPr>
          <p:nvPr>
            <p:ph type="body" sz="quarter" idx="10" hasCustomPrompt="1"/>
          </p:nvPr>
        </p:nvSpPr>
        <p:spPr>
          <a:xfrm>
            <a:off x="178816" y="264912"/>
            <a:ext cx="8651804" cy="939236"/>
          </a:xfrm>
        </p:spPr>
        <p:txBody>
          <a:bodyPr>
            <a:normAutofit/>
          </a:bodyPr>
          <a:lstStyle>
            <a:lvl1pPr marL="0" indent="0">
              <a:buNone/>
              <a:defRPr sz="3413"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8" name="Text Placeholder 7"/>
          <p:cNvSpPr>
            <a:spLocks noGrp="1"/>
          </p:cNvSpPr>
          <p:nvPr>
            <p:ph type="body" sz="quarter" idx="11" hasCustomPrompt="1"/>
          </p:nvPr>
        </p:nvSpPr>
        <p:spPr>
          <a:xfrm>
            <a:off x="178816" y="4798642"/>
            <a:ext cx="4334933" cy="1432527"/>
          </a:xfrm>
        </p:spPr>
        <p:txBody>
          <a:bodyPr>
            <a:noAutofit/>
          </a:bodyPr>
          <a:lstStyle>
            <a:lvl1pPr marL="0" indent="0">
              <a:spcBef>
                <a:spcPts val="0"/>
              </a:spcBef>
              <a:buNone/>
              <a:defRPr sz="1991" b="0" i="0">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information</a:t>
            </a:r>
          </a:p>
        </p:txBody>
      </p:sp>
      <p:sp>
        <p:nvSpPr>
          <p:cNvPr id="5" name="Text Placeholder 4"/>
          <p:cNvSpPr>
            <a:spLocks noGrp="1"/>
          </p:cNvSpPr>
          <p:nvPr>
            <p:ph type="body" sz="quarter" idx="13" hasCustomPrompt="1"/>
          </p:nvPr>
        </p:nvSpPr>
        <p:spPr>
          <a:xfrm>
            <a:off x="178817" y="1423100"/>
            <a:ext cx="8671671" cy="1519058"/>
          </a:xfrm>
        </p:spPr>
        <p:txBody>
          <a:bodyPr>
            <a:normAutofit/>
          </a:bodyPr>
          <a:lstStyle>
            <a:lvl1pPr marL="0" indent="0">
              <a:buNone/>
              <a:defRPr sz="2276" b="0" i="0">
                <a:solidFill>
                  <a:srgbClr val="FFFFFF"/>
                </a:solidFill>
              </a:defRPr>
            </a:lvl1pPr>
          </a:lstStyle>
          <a:p>
            <a:pPr lvl="0"/>
            <a:r>
              <a:rPr lang="en-US" dirty="0"/>
              <a:t>Subtitle</a:t>
            </a:r>
          </a:p>
        </p:txBody>
      </p:sp>
      <p:pic>
        <p:nvPicPr>
          <p:cNvPr id="15" name="Picture 14" descr="Blockchain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6" name="Picture 15" descr="IBMLogo_White.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Tree>
    <p:extLst>
      <p:ext uri="{BB962C8B-B14F-4D97-AF65-F5344CB8AC3E}">
        <p14:creationId xmlns:p14="http://schemas.microsoft.com/office/powerpoint/2010/main" val="3583772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ject w/ Supporting Copy">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6" hasCustomPrompt="1"/>
          </p:nvPr>
        </p:nvSpPr>
        <p:spPr>
          <a:xfrm>
            <a:off x="2790355" y="2408074"/>
            <a:ext cx="10056055" cy="6271778"/>
          </a:xfrm>
        </p:spPr>
        <p:txBody>
          <a:bodyPr>
            <a:normAutofit/>
          </a:bodyPr>
          <a:lstStyle>
            <a:lvl1pPr marL="0" indent="0">
              <a:buNone/>
              <a:defRPr sz="1707" b="0" i="0" baseline="0"/>
            </a:lvl1pPr>
          </a:lstStyle>
          <a:p>
            <a:pPr lvl="0"/>
            <a:r>
              <a:rPr lang="en-US" dirty="0"/>
              <a:t>Content</a:t>
            </a:r>
          </a:p>
        </p:txBody>
      </p:sp>
      <p:sp>
        <p:nvSpPr>
          <p:cNvPr id="11" name="Text Placeholder 5"/>
          <p:cNvSpPr>
            <a:spLocks noGrp="1"/>
          </p:cNvSpPr>
          <p:nvPr>
            <p:ph type="body" sz="quarter" idx="22" hasCustomPrompt="1"/>
          </p:nvPr>
        </p:nvSpPr>
        <p:spPr>
          <a:xfrm>
            <a:off x="178816" y="2408074"/>
            <a:ext cx="2449778" cy="6271778"/>
          </a:xfrm>
        </p:spPr>
        <p:txBody>
          <a:bodyPr>
            <a:normAutofit/>
          </a:bodyPr>
          <a:lstStyle>
            <a:lvl1pPr marL="0" indent="0">
              <a:buNone/>
              <a:defRPr sz="1707" b="0" i="0" baseline="0"/>
            </a:lvl1pPr>
          </a:lstStyle>
          <a:p>
            <a:pPr lvl="0"/>
            <a:r>
              <a:rPr lang="en-US" dirty="0"/>
              <a:t>Content</a:t>
            </a:r>
          </a:p>
        </p:txBody>
      </p:sp>
      <p:pic>
        <p:nvPicPr>
          <p:cNvPr id="2" name="Picture 1"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7" name="Picture 6"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0"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9" name="TextBox 8"/>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338922911"/>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Object w/ Supporting Copy">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6" hasCustomPrompt="1"/>
          </p:nvPr>
        </p:nvSpPr>
        <p:spPr>
          <a:xfrm>
            <a:off x="2790355" y="2408074"/>
            <a:ext cx="10056055" cy="6271778"/>
          </a:xfrm>
        </p:spPr>
        <p:txBody>
          <a:bodyPr>
            <a:normAutofit/>
          </a:bodyPr>
          <a:lstStyle>
            <a:lvl1pPr marL="0" indent="0">
              <a:buNone/>
              <a:defRPr sz="1707" baseline="0"/>
            </a:lvl1pPr>
          </a:lstStyle>
          <a:p>
            <a:pPr lvl="0"/>
            <a:r>
              <a:rPr lang="en-US" dirty="0"/>
              <a:t>Content</a:t>
            </a:r>
          </a:p>
        </p:txBody>
      </p:sp>
      <p:sp>
        <p:nvSpPr>
          <p:cNvPr id="11" name="Text Placeholder 5"/>
          <p:cNvSpPr>
            <a:spLocks noGrp="1"/>
          </p:cNvSpPr>
          <p:nvPr>
            <p:ph type="body" sz="quarter" idx="22" hasCustomPrompt="1"/>
          </p:nvPr>
        </p:nvSpPr>
        <p:spPr>
          <a:xfrm>
            <a:off x="178816" y="2408074"/>
            <a:ext cx="2449778" cy="6271778"/>
          </a:xfrm>
        </p:spPr>
        <p:txBody>
          <a:bodyPr>
            <a:normAutofit/>
          </a:bodyPr>
          <a:lstStyle>
            <a:lvl1pPr marL="0" indent="0">
              <a:buNone/>
              <a:defRPr sz="1707" baseline="0"/>
            </a:lvl1pPr>
          </a:lstStyle>
          <a:p>
            <a:pPr lvl="0"/>
            <a:r>
              <a:rPr lang="en-US" dirty="0"/>
              <a:t>Content</a:t>
            </a:r>
          </a:p>
        </p:txBody>
      </p:sp>
      <p:pic>
        <p:nvPicPr>
          <p:cNvPr id="10" name="Picture 9"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2" name="Picture 11"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6" name="Text Placeholder 7"/>
          <p:cNvSpPr>
            <a:spLocks noGrp="1"/>
          </p:cNvSpPr>
          <p:nvPr>
            <p:ph type="body" sz="quarter" idx="13" hasCustomPrompt="1"/>
          </p:nvPr>
        </p:nvSpPr>
        <p:spPr>
          <a:xfrm>
            <a:off x="178816" y="273947"/>
            <a:ext cx="11048661" cy="1918479"/>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7" name="Picture 16"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3" name="TextBox 12"/>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311603046"/>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ase Study 2">
    <p:bg>
      <p:bgRef idx="1001">
        <a:schemeClr val="bg1"/>
      </p:bgRef>
    </p:bg>
    <p:spTree>
      <p:nvGrpSpPr>
        <p:cNvPr id="1" name=""/>
        <p:cNvGrpSpPr/>
        <p:nvPr/>
      </p:nvGrpSpPr>
      <p:grpSpPr>
        <a:xfrm>
          <a:off x="0" y="0"/>
          <a:ext cx="0" cy="0"/>
          <a:chOff x="0" y="0"/>
          <a:chExt cx="0" cy="0"/>
        </a:xfrm>
      </p:grpSpPr>
      <p:pic>
        <p:nvPicPr>
          <p:cNvPr id="9" name="Picture 8"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0" name="Picture 9"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5" name="Text Placeholder 5"/>
          <p:cNvSpPr>
            <a:spLocks noGrp="1"/>
          </p:cNvSpPr>
          <p:nvPr>
            <p:ph type="body" sz="quarter" idx="22" hasCustomPrompt="1"/>
          </p:nvPr>
        </p:nvSpPr>
        <p:spPr>
          <a:xfrm>
            <a:off x="178366" y="2354956"/>
            <a:ext cx="2824464" cy="6334178"/>
          </a:xfrm>
        </p:spPr>
        <p:txBody>
          <a:bodyPr>
            <a:normAutofit/>
          </a:bodyPr>
          <a:lstStyle>
            <a:lvl1pPr marL="0" indent="0">
              <a:buNone/>
              <a:defRPr sz="2560" baseline="0"/>
            </a:lvl1pPr>
          </a:lstStyle>
          <a:p>
            <a:pPr lvl="0"/>
            <a:r>
              <a:rPr lang="en-US" dirty="0"/>
              <a:t>Body copy</a:t>
            </a:r>
          </a:p>
        </p:txBody>
      </p:sp>
      <p:sp>
        <p:nvSpPr>
          <p:cNvPr id="16" name="Text Placeholder 5"/>
          <p:cNvSpPr>
            <a:spLocks noGrp="1"/>
          </p:cNvSpPr>
          <p:nvPr>
            <p:ph type="body" sz="quarter" idx="24" hasCustomPrompt="1"/>
          </p:nvPr>
        </p:nvSpPr>
        <p:spPr>
          <a:xfrm>
            <a:off x="3239439" y="2540581"/>
            <a:ext cx="2444958" cy="6155588"/>
          </a:xfrm>
        </p:spPr>
        <p:txBody>
          <a:bodyPr>
            <a:normAutofit/>
          </a:bodyPr>
          <a:lstStyle>
            <a:lvl1pPr marL="0" indent="0">
              <a:buNone/>
              <a:defRPr sz="1991" baseline="0"/>
            </a:lvl1pPr>
          </a:lstStyle>
          <a:p>
            <a:pPr lvl="0"/>
            <a:r>
              <a:rPr lang="en-US" dirty="0"/>
              <a:t>Detail copy</a:t>
            </a:r>
          </a:p>
        </p:txBody>
      </p:sp>
      <p:sp>
        <p:nvSpPr>
          <p:cNvPr id="17" name="Text Placeholder 2"/>
          <p:cNvSpPr>
            <a:spLocks noGrp="1"/>
          </p:cNvSpPr>
          <p:nvPr>
            <p:ph type="body" sz="quarter" idx="25" hasCustomPrompt="1"/>
          </p:nvPr>
        </p:nvSpPr>
        <p:spPr>
          <a:xfrm>
            <a:off x="5928925" y="2354956"/>
            <a:ext cx="6809599" cy="4855677"/>
          </a:xfrm>
        </p:spPr>
        <p:txBody>
          <a:bodyPr>
            <a:normAutofit/>
          </a:bodyPr>
          <a:lstStyle>
            <a:lvl1pPr marL="0" indent="0">
              <a:buNone/>
              <a:defRPr sz="3413" baseline="0"/>
            </a:lvl1pPr>
          </a:lstStyle>
          <a:p>
            <a:pPr lvl="0"/>
            <a:r>
              <a:rPr lang="en-US" dirty="0"/>
              <a:t>Quote, stat, etc.</a:t>
            </a:r>
          </a:p>
        </p:txBody>
      </p:sp>
      <p:sp>
        <p:nvSpPr>
          <p:cNvPr id="18" name="Text Placeholder 7"/>
          <p:cNvSpPr>
            <a:spLocks noGrp="1"/>
          </p:cNvSpPr>
          <p:nvPr>
            <p:ph type="body" sz="quarter" idx="13" hasCustomPrompt="1"/>
          </p:nvPr>
        </p:nvSpPr>
        <p:spPr>
          <a:xfrm>
            <a:off x="178816" y="273947"/>
            <a:ext cx="11048661" cy="1918479"/>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9" name="Picture 18"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2" name="TextBox 11"/>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018660579"/>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utro – Blue">
    <p:bg>
      <p:bgPr>
        <a:solidFill>
          <a:srgbClr val="003BC9"/>
        </a:solidFill>
        <a:effectLst/>
      </p:bgPr>
    </p:bg>
    <p:spTree>
      <p:nvGrpSpPr>
        <p:cNvPr id="1" name=""/>
        <p:cNvGrpSpPr/>
        <p:nvPr/>
      </p:nvGrpSpPr>
      <p:grpSpPr>
        <a:xfrm>
          <a:off x="0" y="0"/>
          <a:ext cx="0" cy="0"/>
          <a:chOff x="0" y="0"/>
          <a:chExt cx="0" cy="0"/>
        </a:xfrm>
      </p:grpSpPr>
      <p:pic>
        <p:nvPicPr>
          <p:cNvPr id="13" name="Picture 12" descr="BLOCKCHAIN5_MARK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5303" y="1830306"/>
            <a:ext cx="5328363" cy="7104484"/>
          </a:xfrm>
          <a:prstGeom prst="rect">
            <a:avLst/>
          </a:prstGeom>
        </p:spPr>
      </p:pic>
      <p:sp>
        <p:nvSpPr>
          <p:cNvPr id="4" name="Text Placeholder 3"/>
          <p:cNvSpPr>
            <a:spLocks noGrp="1"/>
          </p:cNvSpPr>
          <p:nvPr>
            <p:ph type="body" sz="quarter" idx="10" hasCustomPrompt="1"/>
          </p:nvPr>
        </p:nvSpPr>
        <p:spPr>
          <a:xfrm>
            <a:off x="198685" y="264912"/>
            <a:ext cx="8651804" cy="939236"/>
          </a:xfrm>
        </p:spPr>
        <p:txBody>
          <a:bodyPr>
            <a:normAutofit/>
          </a:bodyPr>
          <a:lstStyle>
            <a:lvl1pPr marL="0" indent="0">
              <a:buNone/>
              <a:defRPr sz="3413"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8" name="Text Placeholder 7"/>
          <p:cNvSpPr>
            <a:spLocks noGrp="1"/>
          </p:cNvSpPr>
          <p:nvPr>
            <p:ph type="body" sz="quarter" idx="11" hasCustomPrompt="1"/>
          </p:nvPr>
        </p:nvSpPr>
        <p:spPr>
          <a:xfrm>
            <a:off x="189654" y="3549366"/>
            <a:ext cx="4334933" cy="1432527"/>
          </a:xfrm>
        </p:spPr>
        <p:txBody>
          <a:bodyPr>
            <a:noAutofit/>
          </a:bodyPr>
          <a:lstStyle>
            <a:lvl1pPr marL="0" indent="0">
              <a:spcBef>
                <a:spcPts val="0"/>
              </a:spcBef>
              <a:buNone/>
              <a:defRPr sz="1991" i="1" baseline="0">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Name</a:t>
            </a:r>
          </a:p>
          <a:p>
            <a:pPr lvl="0"/>
            <a:r>
              <a:rPr lang="en-US" dirty="0"/>
              <a:t>Presenter Email</a:t>
            </a:r>
          </a:p>
          <a:p>
            <a:pPr lvl="0"/>
            <a:r>
              <a:rPr lang="en-US" dirty="0"/>
              <a:t>Presenter Phone</a:t>
            </a:r>
          </a:p>
        </p:txBody>
      </p:sp>
      <p:pic>
        <p:nvPicPr>
          <p:cNvPr id="10" name="Picture 9" descr="Blockchain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2" name="Picture 11" descr="IBMLogo_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grpSp>
        <p:nvGrpSpPr>
          <p:cNvPr id="7" name="Group 6"/>
          <p:cNvGrpSpPr/>
          <p:nvPr userDrawn="1"/>
        </p:nvGrpSpPr>
        <p:grpSpPr>
          <a:xfrm>
            <a:off x="128969" y="6405481"/>
            <a:ext cx="3214155" cy="1891093"/>
            <a:chOff x="90681" y="2914901"/>
            <a:chExt cx="2259953" cy="997256"/>
          </a:xfrm>
        </p:grpSpPr>
        <p:sp>
          <p:nvSpPr>
            <p:cNvPr id="9" name="Rectangle 8"/>
            <p:cNvSpPr/>
            <p:nvPr/>
          </p:nvSpPr>
          <p:spPr>
            <a:xfrm>
              <a:off x="90681" y="2914901"/>
              <a:ext cx="1772498" cy="279501"/>
            </a:xfrm>
            <a:prstGeom prst="rect">
              <a:avLst/>
            </a:prstGeom>
          </p:spPr>
          <p:txBody>
            <a:bodyPr wrap="square">
              <a:spAutoFit/>
            </a:bodyPr>
            <a:lstStyle/>
            <a:p>
              <a:r>
                <a:rPr lang="en-US" sz="1422" b="1" i="1" dirty="0">
                  <a:solidFill>
                    <a:schemeClr val="bg1">
                      <a:lumMod val="75000"/>
                    </a:schemeClr>
                  </a:solidFill>
                  <a:latin typeface="+mj-lt"/>
                </a:rPr>
                <a:t>Questions? Tweet us or go to ibm.com/blockchain</a:t>
              </a:r>
            </a:p>
          </p:txBody>
        </p:sp>
        <p:grpSp>
          <p:nvGrpSpPr>
            <p:cNvPr id="11" name="Group 10"/>
            <p:cNvGrpSpPr/>
            <p:nvPr/>
          </p:nvGrpSpPr>
          <p:grpSpPr>
            <a:xfrm>
              <a:off x="128914" y="3305231"/>
              <a:ext cx="2221720" cy="264627"/>
              <a:chOff x="128914" y="3235781"/>
              <a:chExt cx="2221720" cy="264627"/>
            </a:xfrm>
          </p:grpSpPr>
          <p:pic>
            <p:nvPicPr>
              <p:cNvPr id="20" name="Picture 2" descr="mage result for twitter logo png"/>
              <p:cNvPicPr>
                <a:picLocks noChangeAspect="1" noChangeArrowheads="1"/>
              </p:cNvPicPr>
              <p:nvPr/>
            </p:nvPicPr>
            <p:blipFill>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88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8914" y="3235781"/>
                <a:ext cx="264627" cy="264627"/>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Rectangle 20"/>
              <p:cNvSpPr/>
              <p:nvPr/>
            </p:nvSpPr>
            <p:spPr>
              <a:xfrm>
                <a:off x="330852" y="3237461"/>
                <a:ext cx="2019782" cy="164096"/>
              </a:xfrm>
              <a:prstGeom prst="rect">
                <a:avLst/>
              </a:prstGeom>
            </p:spPr>
            <p:txBody>
              <a:bodyPr wrap="square">
                <a:spAutoFit/>
              </a:bodyPr>
              <a:lstStyle/>
              <a:p>
                <a:r>
                  <a:rPr lang="en-US" sz="1422">
                    <a:solidFill>
                      <a:schemeClr val="bg1">
                        <a:lumMod val="75000"/>
                      </a:schemeClr>
                    </a:solidFill>
                  </a:rPr>
                  <a:t>@IBMBlockchain</a:t>
                </a:r>
                <a:endParaRPr lang="en-US" sz="1422" dirty="0">
                  <a:solidFill>
                    <a:schemeClr val="bg1">
                      <a:lumMod val="75000"/>
                    </a:schemeClr>
                  </a:solidFill>
                </a:endParaRPr>
              </a:p>
            </p:txBody>
          </p:sp>
        </p:grpSp>
        <p:grpSp>
          <p:nvGrpSpPr>
            <p:cNvPr id="14" name="Group 13"/>
            <p:cNvGrpSpPr/>
            <p:nvPr/>
          </p:nvGrpSpPr>
          <p:grpSpPr>
            <a:xfrm>
              <a:off x="128913" y="3523757"/>
              <a:ext cx="1250893" cy="235670"/>
              <a:chOff x="128913" y="3570057"/>
              <a:chExt cx="1250893" cy="235670"/>
            </a:xfrm>
          </p:grpSpPr>
          <p:pic>
            <p:nvPicPr>
              <p:cNvPr id="18" name="Picture 17"/>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8913" y="3575824"/>
                <a:ext cx="229903" cy="229903"/>
              </a:xfrm>
              <a:prstGeom prst="rect">
                <a:avLst/>
              </a:prstGeom>
            </p:spPr>
          </p:pic>
          <p:sp>
            <p:nvSpPr>
              <p:cNvPr id="19" name="Rectangle 18"/>
              <p:cNvSpPr/>
              <p:nvPr/>
            </p:nvSpPr>
            <p:spPr>
              <a:xfrm>
                <a:off x="346019" y="3570057"/>
                <a:ext cx="1033787" cy="164096"/>
              </a:xfrm>
              <a:prstGeom prst="rect">
                <a:avLst/>
              </a:prstGeom>
            </p:spPr>
            <p:txBody>
              <a:bodyPr wrap="none">
                <a:spAutoFit/>
              </a:bodyPr>
              <a:lstStyle/>
              <a:p>
                <a:r>
                  <a:rPr lang="en-US" sz="1422" dirty="0">
                    <a:solidFill>
                      <a:schemeClr val="bg1">
                        <a:lumMod val="75000"/>
                      </a:schemeClr>
                    </a:solidFill>
                  </a:rPr>
                  <a:t>IBM Blockchain</a:t>
                </a:r>
              </a:p>
            </p:txBody>
          </p:sp>
        </p:grpSp>
        <p:grpSp>
          <p:nvGrpSpPr>
            <p:cNvPr id="15" name="Group 14"/>
            <p:cNvGrpSpPr/>
            <p:nvPr/>
          </p:nvGrpSpPr>
          <p:grpSpPr>
            <a:xfrm>
              <a:off x="152867" y="3727787"/>
              <a:ext cx="1226937" cy="184370"/>
              <a:chOff x="152867" y="3947712"/>
              <a:chExt cx="1226937" cy="184370"/>
            </a:xfrm>
          </p:grpSpPr>
          <p:pic>
            <p:nvPicPr>
              <p:cNvPr id="16" name="Picture 15"/>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52867" y="4002806"/>
                <a:ext cx="183604" cy="129276"/>
              </a:xfrm>
              <a:prstGeom prst="rect">
                <a:avLst/>
              </a:prstGeom>
            </p:spPr>
          </p:pic>
          <p:sp>
            <p:nvSpPr>
              <p:cNvPr id="17" name="Rectangle 16"/>
              <p:cNvSpPr/>
              <p:nvPr/>
            </p:nvSpPr>
            <p:spPr>
              <a:xfrm>
                <a:off x="346018" y="3947712"/>
                <a:ext cx="1033786" cy="164096"/>
              </a:xfrm>
              <a:prstGeom prst="rect">
                <a:avLst/>
              </a:prstGeom>
            </p:spPr>
            <p:txBody>
              <a:bodyPr wrap="none">
                <a:spAutoFit/>
              </a:bodyPr>
              <a:lstStyle/>
              <a:p>
                <a:r>
                  <a:rPr lang="en-US" sz="1422" dirty="0">
                    <a:solidFill>
                      <a:schemeClr val="bg1">
                        <a:lumMod val="75000"/>
                      </a:schemeClr>
                    </a:solidFill>
                  </a:rPr>
                  <a:t>IBM Blockchain</a:t>
                </a:r>
              </a:p>
            </p:txBody>
          </p:sp>
        </p:grpSp>
      </p:grpSp>
    </p:spTree>
    <p:extLst>
      <p:ext uri="{BB962C8B-B14F-4D97-AF65-F5344CB8AC3E}">
        <p14:creationId xmlns:p14="http://schemas.microsoft.com/office/powerpoint/2010/main" val="376284243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utro – Black">
    <p:bg>
      <p:bgPr>
        <a:solidFill>
          <a:schemeClr val="tx1"/>
        </a:solid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198685" y="264912"/>
            <a:ext cx="8651804" cy="939236"/>
          </a:xfrm>
        </p:spPr>
        <p:txBody>
          <a:bodyPr>
            <a:normAutofit/>
          </a:bodyPr>
          <a:lstStyle>
            <a:lvl1pPr marL="0" indent="0">
              <a:buNone/>
              <a:defRPr sz="3413"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13" name="Text Placeholder 7"/>
          <p:cNvSpPr>
            <a:spLocks noGrp="1"/>
          </p:cNvSpPr>
          <p:nvPr>
            <p:ph type="body" sz="quarter" idx="11" hasCustomPrompt="1"/>
          </p:nvPr>
        </p:nvSpPr>
        <p:spPr>
          <a:xfrm>
            <a:off x="189654" y="3549366"/>
            <a:ext cx="4334933" cy="1432527"/>
          </a:xfrm>
        </p:spPr>
        <p:txBody>
          <a:bodyPr>
            <a:noAutofit/>
          </a:bodyPr>
          <a:lstStyle>
            <a:lvl1pPr marL="0" indent="0">
              <a:spcBef>
                <a:spcPts val="0"/>
              </a:spcBef>
              <a:buNone/>
              <a:defRPr sz="1991" i="1" baseline="0">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Name</a:t>
            </a:r>
          </a:p>
          <a:p>
            <a:pPr lvl="0"/>
            <a:r>
              <a:rPr lang="en-US" dirty="0"/>
              <a:t>Presenter Email</a:t>
            </a:r>
          </a:p>
          <a:p>
            <a:pPr lvl="0"/>
            <a:r>
              <a:rPr lang="en-US" dirty="0"/>
              <a:t>Presenter Phone</a:t>
            </a:r>
          </a:p>
        </p:txBody>
      </p:sp>
      <p:pic>
        <p:nvPicPr>
          <p:cNvPr id="8" name="Picture 7"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9" name="Picture 8"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pic>
        <p:nvPicPr>
          <p:cNvPr id="7" name="Picture 6"/>
          <p:cNvPicPr>
            <a:picLocks noChangeAspect="1"/>
          </p:cNvPicPr>
          <p:nvPr userDrawn="1"/>
        </p:nvPicPr>
        <p:blipFill>
          <a:blip r:embed="rId4"/>
          <a:stretch>
            <a:fillRect/>
          </a:stretch>
        </p:blipFill>
        <p:spPr>
          <a:xfrm>
            <a:off x="7261833" y="1806094"/>
            <a:ext cx="5346419" cy="7128559"/>
          </a:xfrm>
          <a:prstGeom prst="rect">
            <a:avLst/>
          </a:prstGeom>
        </p:spPr>
      </p:pic>
      <p:grpSp>
        <p:nvGrpSpPr>
          <p:cNvPr id="10" name="Group 9"/>
          <p:cNvGrpSpPr/>
          <p:nvPr userDrawn="1"/>
        </p:nvGrpSpPr>
        <p:grpSpPr>
          <a:xfrm>
            <a:off x="128969" y="6405481"/>
            <a:ext cx="3214155" cy="1891093"/>
            <a:chOff x="90681" y="2914901"/>
            <a:chExt cx="2259953" cy="997256"/>
          </a:xfrm>
        </p:grpSpPr>
        <p:sp>
          <p:nvSpPr>
            <p:cNvPr id="11" name="Rectangle 10"/>
            <p:cNvSpPr/>
            <p:nvPr/>
          </p:nvSpPr>
          <p:spPr>
            <a:xfrm>
              <a:off x="90681" y="2914901"/>
              <a:ext cx="1772498" cy="279501"/>
            </a:xfrm>
            <a:prstGeom prst="rect">
              <a:avLst/>
            </a:prstGeom>
          </p:spPr>
          <p:txBody>
            <a:bodyPr wrap="square">
              <a:spAutoFit/>
            </a:bodyPr>
            <a:lstStyle/>
            <a:p>
              <a:r>
                <a:rPr lang="en-US" sz="1422" b="1" i="1" dirty="0">
                  <a:solidFill>
                    <a:schemeClr val="bg1">
                      <a:lumMod val="75000"/>
                    </a:schemeClr>
                  </a:solidFill>
                  <a:latin typeface="+mj-lt"/>
                </a:rPr>
                <a:t>Questions? Tweet us or go to ibm.com/blockchain</a:t>
              </a:r>
            </a:p>
          </p:txBody>
        </p:sp>
        <p:grpSp>
          <p:nvGrpSpPr>
            <p:cNvPr id="14" name="Group 13"/>
            <p:cNvGrpSpPr/>
            <p:nvPr/>
          </p:nvGrpSpPr>
          <p:grpSpPr>
            <a:xfrm>
              <a:off x="128914" y="3305231"/>
              <a:ext cx="2221720" cy="264627"/>
              <a:chOff x="128914" y="3235781"/>
              <a:chExt cx="2221720" cy="264627"/>
            </a:xfrm>
          </p:grpSpPr>
          <p:pic>
            <p:nvPicPr>
              <p:cNvPr id="21" name="Picture 2" descr="mage result for twitter logo png"/>
              <p:cNvPicPr>
                <a:picLocks noChangeAspect="1" noChangeArrowheads="1"/>
              </p:cNvPicPr>
              <p:nvPr/>
            </p:nvPicPr>
            <p:blipFill>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88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8914" y="3235781"/>
                <a:ext cx="264627" cy="264627"/>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Rectangle 21"/>
              <p:cNvSpPr/>
              <p:nvPr/>
            </p:nvSpPr>
            <p:spPr>
              <a:xfrm>
                <a:off x="330852" y="3237461"/>
                <a:ext cx="2019782" cy="164096"/>
              </a:xfrm>
              <a:prstGeom prst="rect">
                <a:avLst/>
              </a:prstGeom>
            </p:spPr>
            <p:txBody>
              <a:bodyPr wrap="square">
                <a:spAutoFit/>
              </a:bodyPr>
              <a:lstStyle/>
              <a:p>
                <a:r>
                  <a:rPr lang="en-US" sz="1422">
                    <a:solidFill>
                      <a:schemeClr val="bg1">
                        <a:lumMod val="75000"/>
                      </a:schemeClr>
                    </a:solidFill>
                  </a:rPr>
                  <a:t>@IBMBlockchain</a:t>
                </a:r>
                <a:endParaRPr lang="en-US" sz="1422" dirty="0">
                  <a:solidFill>
                    <a:schemeClr val="bg1">
                      <a:lumMod val="75000"/>
                    </a:schemeClr>
                  </a:solidFill>
                </a:endParaRPr>
              </a:p>
            </p:txBody>
          </p:sp>
        </p:grpSp>
        <p:grpSp>
          <p:nvGrpSpPr>
            <p:cNvPr id="15" name="Group 14"/>
            <p:cNvGrpSpPr/>
            <p:nvPr/>
          </p:nvGrpSpPr>
          <p:grpSpPr>
            <a:xfrm>
              <a:off x="128913" y="3523757"/>
              <a:ext cx="1250893" cy="235670"/>
              <a:chOff x="128913" y="3570057"/>
              <a:chExt cx="1250893" cy="235670"/>
            </a:xfrm>
          </p:grpSpPr>
          <p:pic>
            <p:nvPicPr>
              <p:cNvPr id="19" name="Picture 18"/>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8913" y="3575824"/>
                <a:ext cx="229903" cy="229903"/>
              </a:xfrm>
              <a:prstGeom prst="rect">
                <a:avLst/>
              </a:prstGeom>
            </p:spPr>
          </p:pic>
          <p:sp>
            <p:nvSpPr>
              <p:cNvPr id="20" name="Rectangle 19"/>
              <p:cNvSpPr/>
              <p:nvPr/>
            </p:nvSpPr>
            <p:spPr>
              <a:xfrm>
                <a:off x="346019" y="3570057"/>
                <a:ext cx="1033787" cy="164096"/>
              </a:xfrm>
              <a:prstGeom prst="rect">
                <a:avLst/>
              </a:prstGeom>
            </p:spPr>
            <p:txBody>
              <a:bodyPr wrap="none">
                <a:spAutoFit/>
              </a:bodyPr>
              <a:lstStyle/>
              <a:p>
                <a:r>
                  <a:rPr lang="en-US" sz="1422" dirty="0">
                    <a:solidFill>
                      <a:schemeClr val="bg1">
                        <a:lumMod val="75000"/>
                      </a:schemeClr>
                    </a:solidFill>
                  </a:rPr>
                  <a:t>IBM Blockchain</a:t>
                </a:r>
              </a:p>
            </p:txBody>
          </p:sp>
        </p:grpSp>
        <p:grpSp>
          <p:nvGrpSpPr>
            <p:cNvPr id="16" name="Group 15"/>
            <p:cNvGrpSpPr/>
            <p:nvPr/>
          </p:nvGrpSpPr>
          <p:grpSpPr>
            <a:xfrm>
              <a:off x="152867" y="3727787"/>
              <a:ext cx="1226937" cy="184370"/>
              <a:chOff x="152867" y="3947712"/>
              <a:chExt cx="1226937" cy="184370"/>
            </a:xfrm>
          </p:grpSpPr>
          <p:pic>
            <p:nvPicPr>
              <p:cNvPr id="17" name="Picture 16"/>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52867" y="4002806"/>
                <a:ext cx="183604" cy="129276"/>
              </a:xfrm>
              <a:prstGeom prst="rect">
                <a:avLst/>
              </a:prstGeom>
            </p:spPr>
          </p:pic>
          <p:sp>
            <p:nvSpPr>
              <p:cNvPr id="18" name="Rectangle 17"/>
              <p:cNvSpPr/>
              <p:nvPr/>
            </p:nvSpPr>
            <p:spPr>
              <a:xfrm>
                <a:off x="346018" y="3947712"/>
                <a:ext cx="1033786" cy="164096"/>
              </a:xfrm>
              <a:prstGeom prst="rect">
                <a:avLst/>
              </a:prstGeom>
            </p:spPr>
            <p:txBody>
              <a:bodyPr wrap="none">
                <a:spAutoFit/>
              </a:bodyPr>
              <a:lstStyle/>
              <a:p>
                <a:r>
                  <a:rPr lang="en-US" sz="1422" dirty="0">
                    <a:solidFill>
                      <a:schemeClr val="bg1">
                        <a:lumMod val="75000"/>
                      </a:schemeClr>
                    </a:solidFill>
                  </a:rPr>
                  <a:t>IBM Blockchain</a:t>
                </a:r>
              </a:p>
            </p:txBody>
          </p:sp>
        </p:grpSp>
      </p:grpSp>
    </p:spTree>
    <p:extLst>
      <p:ext uri="{BB962C8B-B14F-4D97-AF65-F5344CB8AC3E}">
        <p14:creationId xmlns:p14="http://schemas.microsoft.com/office/powerpoint/2010/main" val="173152294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losing">
    <p:bg>
      <p:bgPr>
        <a:solidFill>
          <a:srgbClr val="053BC8"/>
        </a:solidFill>
        <a:effectLst/>
      </p:bgPr>
    </p:bg>
    <p:spTree>
      <p:nvGrpSpPr>
        <p:cNvPr id="1" name=""/>
        <p:cNvGrpSpPr/>
        <p:nvPr/>
      </p:nvGrpSpPr>
      <p:grpSpPr>
        <a:xfrm>
          <a:off x="0" y="0"/>
          <a:ext cx="0" cy="0"/>
          <a:chOff x="0" y="0"/>
          <a:chExt cx="0" cy="0"/>
        </a:xfrm>
      </p:grpSpPr>
      <p:pic>
        <p:nvPicPr>
          <p:cNvPr id="2" name="Picture 1" descr="8bar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83579" y="3246699"/>
            <a:ext cx="1834286" cy="997636"/>
          </a:xfrm>
          <a:prstGeom prst="rect">
            <a:avLst/>
          </a:prstGeom>
        </p:spPr>
      </p:pic>
      <p:sp>
        <p:nvSpPr>
          <p:cNvPr id="4" name="TextBox 3"/>
          <p:cNvSpPr txBox="1"/>
          <p:nvPr userDrawn="1"/>
        </p:nvSpPr>
        <p:spPr>
          <a:xfrm>
            <a:off x="2671881" y="4590220"/>
            <a:ext cx="7672641" cy="1624227"/>
          </a:xfrm>
          <a:prstGeom prst="rect">
            <a:avLst/>
          </a:prstGeom>
          <a:noFill/>
        </p:spPr>
        <p:txBody>
          <a:bodyPr wrap="square" rtlCol="0">
            <a:spAutoFit/>
          </a:bodyPr>
          <a:lstStyle/>
          <a:p>
            <a:pPr marL="0" marR="0" lvl="0" indent="0" algn="ctr" defTabSz="650230" rtl="0" eaLnBrk="1" fontAlgn="auto" latinLnBrk="0" hangingPunct="1">
              <a:lnSpc>
                <a:spcPct val="100000"/>
              </a:lnSpc>
              <a:spcBef>
                <a:spcPts val="0"/>
              </a:spcBef>
              <a:spcAft>
                <a:spcPts val="0"/>
              </a:spcAft>
              <a:buClrTx/>
              <a:buSzTx/>
              <a:buFontTx/>
              <a:buNone/>
              <a:tabLst/>
              <a:defRPr/>
            </a:pPr>
            <a:r>
              <a:rPr lang="en-US" sz="1422" b="0" i="0" dirty="0">
                <a:solidFill>
                  <a:schemeClr val="bg1"/>
                </a:solidFill>
                <a:latin typeface="Arial"/>
                <a:ea typeface="Arial" charset="0"/>
                <a:cs typeface="Arial"/>
              </a:rPr>
              <a:t>© Copyright IBM Corporation 2017.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represents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p:txBody>
      </p:sp>
    </p:spTree>
    <p:extLst>
      <p:ext uri="{BB962C8B-B14F-4D97-AF65-F5344CB8AC3E}">
        <p14:creationId xmlns:p14="http://schemas.microsoft.com/office/powerpoint/2010/main" val="3769295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tx1"/>
        </a:solidFill>
        <a:effectLst/>
      </p:bgPr>
    </p:bg>
    <p:spTree>
      <p:nvGrpSpPr>
        <p:cNvPr id="1" name=""/>
        <p:cNvGrpSpPr/>
        <p:nvPr/>
      </p:nvGrpSpPr>
      <p:grpSpPr>
        <a:xfrm>
          <a:off x="0" y="0"/>
          <a:ext cx="0" cy="0"/>
          <a:chOff x="0" y="0"/>
          <a:chExt cx="0" cy="0"/>
        </a:xfrm>
      </p:grpSpPr>
      <p:pic>
        <p:nvPicPr>
          <p:cNvPr id="15" name="Picture 14" descr="8bar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931822" y="9085009"/>
            <a:ext cx="615054" cy="33451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466" y="3195328"/>
            <a:ext cx="2864987" cy="531475"/>
          </a:xfrm>
          <a:prstGeom prst="rect">
            <a:avLst/>
          </a:prstGeom>
        </p:spPr>
      </p:pic>
      <p:sp>
        <p:nvSpPr>
          <p:cNvPr id="4" name="Text Placeholder 3"/>
          <p:cNvSpPr>
            <a:spLocks noGrp="1"/>
          </p:cNvSpPr>
          <p:nvPr>
            <p:ph type="body" sz="quarter" idx="10"/>
          </p:nvPr>
        </p:nvSpPr>
        <p:spPr>
          <a:xfrm>
            <a:off x="198685" y="264912"/>
            <a:ext cx="8651804" cy="939236"/>
          </a:xfrm>
        </p:spPr>
        <p:txBody>
          <a:bodyPr>
            <a:normAutofit/>
          </a:bodyPr>
          <a:lstStyle>
            <a:lvl1pPr marL="0" indent="0">
              <a:buNone/>
              <a:defRPr sz="3413"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a:t>
            </a:r>
            <a:r>
              <a:rPr lang="en-US"/>
              <a:t>text styles</a:t>
            </a:r>
            <a:endParaRPr lang="en-US" dirty="0"/>
          </a:p>
        </p:txBody>
      </p:sp>
      <p:sp>
        <p:nvSpPr>
          <p:cNvPr id="8" name="Text Placeholder 7"/>
          <p:cNvSpPr>
            <a:spLocks noGrp="1"/>
          </p:cNvSpPr>
          <p:nvPr>
            <p:ph type="body" sz="quarter" idx="11" hasCustomPrompt="1"/>
          </p:nvPr>
        </p:nvSpPr>
        <p:spPr>
          <a:xfrm>
            <a:off x="198685" y="1240682"/>
            <a:ext cx="4334933" cy="1432527"/>
          </a:xfrm>
        </p:spPr>
        <p:txBody>
          <a:bodyPr>
            <a:noAutofit/>
          </a:bodyPr>
          <a:lstStyle>
            <a:lvl1pPr marL="0" indent="0">
              <a:spcBef>
                <a:spcPts val="0"/>
              </a:spcBef>
              <a:buNone/>
              <a:defRPr sz="1991" i="1">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Name</a:t>
            </a:r>
          </a:p>
          <a:p>
            <a:pPr lvl="0"/>
            <a:r>
              <a:rPr lang="en-US" dirty="0"/>
              <a:t>Presenter Title</a:t>
            </a:r>
          </a:p>
          <a:p>
            <a:pPr lvl="0"/>
            <a:r>
              <a:rPr lang="en-US" dirty="0"/>
              <a:t>Date</a:t>
            </a:r>
          </a:p>
        </p:txBody>
      </p:sp>
      <p:pic>
        <p:nvPicPr>
          <p:cNvPr id="2" name="Picture 1" descr="BLOCKCHAIN_PP_MARK_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1832" y="-169624"/>
            <a:ext cx="11700489" cy="9085008"/>
          </a:xfrm>
          <a:prstGeom prst="rect">
            <a:avLst/>
          </a:prstGeom>
        </p:spPr>
      </p:pic>
    </p:spTree>
    <p:extLst>
      <p:ext uri="{BB962C8B-B14F-4D97-AF65-F5344CB8AC3E}">
        <p14:creationId xmlns:p14="http://schemas.microsoft.com/office/powerpoint/2010/main" val="340329277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ibm sign-off">
    <p:bg>
      <p:bgPr>
        <a:solidFill>
          <a:srgbClr val="0000FF"/>
        </a:solidFill>
        <a:effectLst/>
      </p:bgPr>
    </p:bg>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xfrm>
            <a:off x="9952285" y="9040143"/>
            <a:ext cx="3034453" cy="519289"/>
          </a:xfrm>
          <a:prstGeom prst="rect">
            <a:avLst/>
          </a:prstGeom>
        </p:spPr>
        <p:txBody>
          <a:bodyPr/>
          <a:lstStyle>
            <a:lvl1pPr>
              <a:defRPr sz="1138">
                <a:solidFill>
                  <a:srgbClr val="FFFFFF"/>
                </a:solidFill>
              </a:defRPr>
            </a:lvl1pPr>
          </a:lstStyle>
          <a:p>
            <a:fld id="{08BF69C1-739F-1B47-B5E3-FA651BCAB105}" type="slidenum">
              <a:rPr lang="en-US" smtClean="0"/>
              <a:pPr/>
              <a:t>‹#›</a:t>
            </a:fld>
            <a:endParaRPr lang="en-US" dirty="0"/>
          </a:p>
        </p:txBody>
      </p:sp>
      <p:pic>
        <p:nvPicPr>
          <p:cNvPr id="2" name="Picture 1" descr="8bar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3579" y="4163560"/>
            <a:ext cx="1834286" cy="997636"/>
          </a:xfrm>
          <a:prstGeom prst="rect">
            <a:avLst/>
          </a:prstGeom>
        </p:spPr>
      </p:pic>
    </p:spTree>
    <p:extLst>
      <p:ext uri="{BB962C8B-B14F-4D97-AF65-F5344CB8AC3E}">
        <p14:creationId xmlns:p14="http://schemas.microsoft.com/office/powerpoint/2010/main" val="31746925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F6F6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919" y="135402"/>
            <a:ext cx="12118185" cy="1086007"/>
          </a:xfrm>
        </p:spPr>
        <p:txBody>
          <a:bodyPr/>
          <a:lstStyle>
            <a:lvl1pPr>
              <a:defRPr sz="4551">
                <a:solidFill>
                  <a:srgbClr val="333333"/>
                </a:solidFill>
              </a:defRPr>
            </a:lvl1pPr>
          </a:lstStyle>
          <a:p>
            <a:r>
              <a:rPr lang="en-US" dirty="0"/>
              <a:t>Click to edit Master title style</a:t>
            </a:r>
          </a:p>
        </p:txBody>
      </p:sp>
      <p:sp>
        <p:nvSpPr>
          <p:cNvPr id="3" name="Slide Number Placeholder 2"/>
          <p:cNvSpPr>
            <a:spLocks noGrp="1"/>
          </p:cNvSpPr>
          <p:nvPr>
            <p:ph type="sldNum" idx="10"/>
          </p:nvPr>
        </p:nvSpPr>
        <p:spPr>
          <a:xfrm>
            <a:off x="9184640" y="9040145"/>
            <a:ext cx="2926080" cy="519289"/>
          </a:xfrm>
          <a:prstGeom prst="rect">
            <a:avLst/>
          </a:prstGeom>
        </p:spPr>
        <p:txBody>
          <a:bodyPr/>
          <a:lstStyle/>
          <a:p>
            <a:pPr defTabSz="650199"/>
            <a:fld id="{00000000-1234-1234-1234-123412341234}" type="slidenum">
              <a:rPr lang="en" smtClean="0">
                <a:solidFill>
                  <a:srgbClr val="434343"/>
                </a:solidFill>
              </a:rPr>
              <a:pPr defTabSz="650199"/>
              <a:t>‹#›</a:t>
            </a:fld>
            <a:endParaRPr lang="en" dirty="0">
              <a:solidFill>
                <a:srgbClr val="434343"/>
              </a:solidFill>
            </a:endParaRPr>
          </a:p>
        </p:txBody>
      </p:sp>
      <p:sp>
        <p:nvSpPr>
          <p:cNvPr id="4" name="Footer Placeholder 3"/>
          <p:cNvSpPr>
            <a:spLocks noGrp="1"/>
          </p:cNvSpPr>
          <p:nvPr>
            <p:ph type="ftr" sz="quarter" idx="11"/>
          </p:nvPr>
        </p:nvSpPr>
        <p:spPr>
          <a:xfrm>
            <a:off x="4307840" y="9040145"/>
            <a:ext cx="4389120" cy="519289"/>
          </a:xfrm>
          <a:prstGeom prst="rect">
            <a:avLst/>
          </a:prstGeom>
        </p:spPr>
        <p:txBody>
          <a:bodyPr/>
          <a:lstStyle/>
          <a:p>
            <a:pPr defTabSz="650199"/>
            <a:endParaRPr lang="en-US" dirty="0">
              <a:solidFill>
                <a:srgbClr val="595959"/>
              </a:solidFill>
            </a:endParaRPr>
          </a:p>
        </p:txBody>
      </p:sp>
      <p:pic>
        <p:nvPicPr>
          <p:cNvPr id="7" name="Picture 6"/>
          <p:cNvPicPr>
            <a:picLocks noChangeAspect="1"/>
          </p:cNvPicPr>
          <p:nvPr userDrawn="1"/>
        </p:nvPicPr>
        <p:blipFill>
          <a:blip r:embed="rId2"/>
          <a:stretch>
            <a:fillRect/>
          </a:stretch>
        </p:blipFill>
        <p:spPr>
          <a:xfrm>
            <a:off x="303113" y="8919471"/>
            <a:ext cx="1811901" cy="479477"/>
          </a:xfrm>
          <a:prstGeom prst="rect">
            <a:avLst/>
          </a:prstGeom>
        </p:spPr>
      </p:pic>
      <p:sp>
        <p:nvSpPr>
          <p:cNvPr id="11" name="Content Placeholder 10"/>
          <p:cNvSpPr>
            <a:spLocks noGrp="1"/>
          </p:cNvSpPr>
          <p:nvPr>
            <p:ph sz="quarter" idx="12" hasCustomPrompt="1"/>
          </p:nvPr>
        </p:nvSpPr>
        <p:spPr>
          <a:xfrm>
            <a:off x="442525" y="1678042"/>
            <a:ext cx="12118967" cy="6640905"/>
          </a:xfrm>
        </p:spPr>
        <p:txBody>
          <a:bodyPr>
            <a:normAutofit/>
          </a:bodyPr>
          <a:lstStyle>
            <a:lvl1pPr marL="406354" indent="-406354">
              <a:spcAft>
                <a:spcPts val="569"/>
              </a:spcAft>
              <a:buClr>
                <a:schemeClr val="accent2"/>
              </a:buClr>
              <a:buFont typeface="Arial" charset="0"/>
              <a:buChar char="•"/>
              <a:defRPr>
                <a:solidFill>
                  <a:schemeClr val="tx2"/>
                </a:solidFill>
              </a:defRPr>
            </a:lvl1pPr>
            <a:lvl2pPr marL="666417" indent="-406354">
              <a:spcAft>
                <a:spcPts val="569"/>
              </a:spcAft>
              <a:buClr>
                <a:schemeClr val="accent2"/>
              </a:buClr>
              <a:buFont typeface="Arial" charset="0"/>
              <a:buChar char="•"/>
              <a:defRPr sz="2276">
                <a:solidFill>
                  <a:schemeClr val="tx2"/>
                </a:solidFill>
              </a:defRPr>
            </a:lvl2pPr>
            <a:lvl3pPr marL="926487" indent="-406354">
              <a:spcAft>
                <a:spcPts val="569"/>
              </a:spcAft>
              <a:buClr>
                <a:schemeClr val="accent2"/>
              </a:buClr>
              <a:buFont typeface="Arial" charset="0"/>
              <a:buChar char="•"/>
              <a:defRPr sz="2276">
                <a:solidFill>
                  <a:schemeClr val="tx2"/>
                </a:solidFill>
              </a:defRPr>
            </a:lvl3pPr>
            <a:lvl4pPr marL="1056520" indent="-406354">
              <a:spcAft>
                <a:spcPts val="569"/>
              </a:spcAft>
              <a:buClr>
                <a:schemeClr val="accent2"/>
              </a:buClr>
              <a:buFont typeface="Arial" charset="0"/>
              <a:buChar char="•"/>
              <a:defRPr sz="2276">
                <a:solidFill>
                  <a:schemeClr val="tx2"/>
                </a:solidFill>
              </a:defRPr>
            </a:lvl4pPr>
            <a:lvl5pPr marL="406354" indent="-406354">
              <a:spcAft>
                <a:spcPts val="569"/>
              </a:spcAft>
              <a:buClr>
                <a:schemeClr val="accent2"/>
              </a:buClr>
              <a:buFont typeface="Arial" charset="0"/>
              <a:buChar cha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6181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a:lvl1pPr>
          </a:lstStyle>
          <a:p>
            <a:r>
              <a:rPr lang="en-US"/>
              <a:t>Click to edit Master title style</a:t>
            </a:r>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US"/>
              <a:t>Click to edit Master subtitle style</a:t>
            </a:r>
          </a:p>
        </p:txBody>
      </p:sp>
      <p:sp>
        <p:nvSpPr>
          <p:cNvPr id="4" name="Date Placeholder 3"/>
          <p:cNvSpPr>
            <a:spLocks noGrp="1"/>
          </p:cNvSpPr>
          <p:nvPr>
            <p:ph type="dt" sz="half" idx="10"/>
          </p:nvPr>
        </p:nvSpPr>
        <p:spPr/>
        <p:txBody>
          <a:bodyPr/>
          <a:lstStyle/>
          <a:p>
            <a:fld id="{00AC8822-FDF8-8141-8FA1-0D7CA1ADD44A}" type="datetimeFigureOut">
              <a:rPr lang="en-US">
                <a:solidFill>
                  <a:prstClr val="black">
                    <a:tint val="75000"/>
                  </a:prstClr>
                </a:solidFill>
              </a:rPr>
              <a:pPr/>
              <a:t>7/19/19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67007D-0DDB-BB4B-84CB-CF6F0D486972}"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1615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660654"/>
            <a:ext cx="13004800" cy="1625600"/>
          </a:xfrm>
        </p:spPr>
        <p:txBody>
          <a:bodyPr/>
          <a:lstStyle>
            <a:lvl1pPr>
              <a:defRPr spc="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0" y="5848993"/>
            <a:ext cx="13004800" cy="2933271"/>
          </a:xfrm>
        </p:spPr>
        <p:txBody>
          <a:bodyPr/>
          <a:lstStyle>
            <a:lvl1pPr marL="0" indent="0" algn="ctr">
              <a:buNone/>
              <a:defRPr sz="3413" spc="0">
                <a:solidFill>
                  <a:schemeClr val="tx1">
                    <a:lumMod val="75000"/>
                  </a:schemeClr>
                </a:solidFill>
                <a:latin typeface="Arial" panose="020B0604020202020204" pitchFamily="34" charset="0"/>
                <a:cs typeface="Arial" panose="020B0604020202020204" pitchFamily="34" charset="0"/>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72042281"/>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p:bg>
      <p:bgPr>
        <a:solidFill>
          <a:schemeClr val="bg1">
            <a:alpha val="30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178816" y="2408296"/>
            <a:ext cx="12654114" cy="6074330"/>
          </a:xfrm>
        </p:spPr>
        <p:txBody>
          <a:bodyPr>
            <a:normAutofit/>
          </a:bodyPr>
          <a:lstStyle>
            <a:lvl1pPr marL="0" indent="0" algn="ctr">
              <a:buNone/>
              <a:defRPr sz="1991" b="0" i="0" baseline="0"/>
            </a:lvl1pPr>
          </a:lstStyle>
          <a:p>
            <a:r>
              <a:rPr lang="en-US" dirty="0"/>
              <a:t>Drag picture to placeholder or click icon to add</a:t>
            </a:r>
          </a:p>
        </p:txBody>
      </p:sp>
      <p:pic>
        <p:nvPicPr>
          <p:cNvPr id="10" name="Picture 9"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14" name="Picture 13"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1"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9" name="TextBox 8"/>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42486914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6204-38B3-0844-9F64-732BBD7AA9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44EC70-B430-964C-A0F8-10FB6154C8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59282-D10C-924E-BF96-EDA9F518FAAA}"/>
              </a:ext>
            </a:extLst>
          </p:cNvPr>
          <p:cNvSpPr>
            <a:spLocks noGrp="1"/>
          </p:cNvSpPr>
          <p:nvPr>
            <p:ph type="dt" sz="half" idx="10"/>
          </p:nvPr>
        </p:nvSpPr>
        <p:spPr/>
        <p:txBody>
          <a:bodyPr/>
          <a:lstStyle/>
          <a:p>
            <a:fld id="{95EA1B2C-C551-6440-B929-8D9B00F98F99}" type="datetimeFigureOut">
              <a:rPr lang="en-US" smtClean="0"/>
              <a:t>7/19/19</a:t>
            </a:fld>
            <a:endParaRPr lang="en-US"/>
          </a:p>
        </p:txBody>
      </p:sp>
      <p:sp>
        <p:nvSpPr>
          <p:cNvPr id="5" name="Footer Placeholder 4">
            <a:extLst>
              <a:ext uri="{FF2B5EF4-FFF2-40B4-BE49-F238E27FC236}">
                <a16:creationId xmlns:a16="http://schemas.microsoft.com/office/drawing/2014/main" id="{CD753E55-C471-0140-9472-B0502B32A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F074A-55EC-D248-935B-449509577F56}"/>
              </a:ext>
            </a:extLst>
          </p:cNvPr>
          <p:cNvSpPr>
            <a:spLocks noGrp="1"/>
          </p:cNvSpPr>
          <p:nvPr>
            <p:ph type="sldNum" sz="quarter" idx="12"/>
          </p:nvPr>
        </p:nvSpPr>
        <p:spPr/>
        <p:txBody>
          <a:bodyPr/>
          <a:lstStyle/>
          <a:p>
            <a:fld id="{6F4B3826-3A24-DD42-92B3-BCF80F8449DC}" type="slidenum">
              <a:rPr lang="en-US" smtClean="0"/>
              <a:t>‹#›</a:t>
            </a:fld>
            <a:endParaRPr lang="en-US"/>
          </a:p>
        </p:txBody>
      </p:sp>
    </p:spTree>
    <p:extLst>
      <p:ext uri="{BB962C8B-B14F-4D97-AF65-F5344CB8AC3E}">
        <p14:creationId xmlns:p14="http://schemas.microsoft.com/office/powerpoint/2010/main" val="931309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 Study 2">
    <p:bg>
      <p:bgRef idx="1001">
        <a:schemeClr val="bg1"/>
      </p:bgRef>
    </p:bg>
    <p:spTree>
      <p:nvGrpSpPr>
        <p:cNvPr id="1" name=""/>
        <p:cNvGrpSpPr/>
        <p:nvPr/>
      </p:nvGrpSpPr>
      <p:grpSpPr>
        <a:xfrm>
          <a:off x="0" y="0"/>
          <a:ext cx="0" cy="0"/>
          <a:chOff x="0" y="0"/>
          <a:chExt cx="0" cy="0"/>
        </a:xfrm>
      </p:grpSpPr>
      <p:pic>
        <p:nvPicPr>
          <p:cNvPr id="11" name="Picture 10"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14" name="Picture 13"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6" name="Text Placeholder 5"/>
          <p:cNvSpPr>
            <a:spLocks noGrp="1"/>
          </p:cNvSpPr>
          <p:nvPr>
            <p:ph type="body" sz="quarter" idx="22" hasCustomPrompt="1"/>
          </p:nvPr>
        </p:nvSpPr>
        <p:spPr>
          <a:xfrm>
            <a:off x="178366" y="2354956"/>
            <a:ext cx="2824464" cy="6334178"/>
          </a:xfrm>
        </p:spPr>
        <p:txBody>
          <a:bodyPr>
            <a:normAutofit/>
          </a:bodyPr>
          <a:lstStyle>
            <a:lvl1pPr marL="0" indent="0">
              <a:buNone/>
              <a:defRPr sz="2560" b="0" i="0" baseline="0"/>
            </a:lvl1pPr>
          </a:lstStyle>
          <a:p>
            <a:pPr lvl="0"/>
            <a:r>
              <a:rPr lang="en-US" dirty="0"/>
              <a:t>Body copy</a:t>
            </a:r>
          </a:p>
        </p:txBody>
      </p:sp>
      <p:sp>
        <p:nvSpPr>
          <p:cNvPr id="17" name="Text Placeholder 5"/>
          <p:cNvSpPr>
            <a:spLocks noGrp="1"/>
          </p:cNvSpPr>
          <p:nvPr>
            <p:ph type="body" sz="quarter" idx="24" hasCustomPrompt="1"/>
          </p:nvPr>
        </p:nvSpPr>
        <p:spPr>
          <a:xfrm>
            <a:off x="3239439" y="2540581"/>
            <a:ext cx="2444958" cy="6155588"/>
          </a:xfrm>
        </p:spPr>
        <p:txBody>
          <a:bodyPr>
            <a:normAutofit/>
          </a:bodyPr>
          <a:lstStyle>
            <a:lvl1pPr marL="0" indent="0">
              <a:buNone/>
              <a:defRPr sz="1991" b="0" i="0" baseline="0"/>
            </a:lvl1pPr>
          </a:lstStyle>
          <a:p>
            <a:pPr lvl="0"/>
            <a:r>
              <a:rPr lang="en-US" dirty="0"/>
              <a:t>Detail copy</a:t>
            </a:r>
          </a:p>
        </p:txBody>
      </p:sp>
      <p:sp>
        <p:nvSpPr>
          <p:cNvPr id="18" name="Text Placeholder 2"/>
          <p:cNvSpPr>
            <a:spLocks noGrp="1"/>
          </p:cNvSpPr>
          <p:nvPr>
            <p:ph type="body" sz="quarter" idx="25" hasCustomPrompt="1"/>
          </p:nvPr>
        </p:nvSpPr>
        <p:spPr>
          <a:xfrm>
            <a:off x="5928925" y="2354956"/>
            <a:ext cx="6809599" cy="4855677"/>
          </a:xfrm>
        </p:spPr>
        <p:txBody>
          <a:bodyPr>
            <a:normAutofit/>
          </a:bodyPr>
          <a:lstStyle>
            <a:lvl1pPr marL="0" indent="0">
              <a:buNone/>
              <a:defRPr sz="3413" b="0" i="0" baseline="0"/>
            </a:lvl1pPr>
          </a:lstStyle>
          <a:p>
            <a:pPr lvl="0"/>
            <a:r>
              <a:rPr lang="en-US" dirty="0"/>
              <a:t>Quote, stat, etc.</a:t>
            </a:r>
          </a:p>
        </p:txBody>
      </p:sp>
      <p:sp>
        <p:nvSpPr>
          <p:cNvPr id="19"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0" name="Picture 19"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0" name="TextBox 9"/>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64851801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Full-Width Copy">
    <p:bg>
      <p:bgRef idx="1001">
        <a:schemeClr val="bg1"/>
      </p:bgRef>
    </p:bg>
    <p:spTree>
      <p:nvGrpSpPr>
        <p:cNvPr id="1" name=""/>
        <p:cNvGrpSpPr/>
        <p:nvPr/>
      </p:nvGrpSpPr>
      <p:grpSpPr>
        <a:xfrm>
          <a:off x="0" y="0"/>
          <a:ext cx="0" cy="0"/>
          <a:chOff x="0" y="0"/>
          <a:chExt cx="0" cy="0"/>
        </a:xfrm>
      </p:grpSpPr>
      <p:sp>
        <p:nvSpPr>
          <p:cNvPr id="11" name="Text Placeholder 5"/>
          <p:cNvSpPr>
            <a:spLocks noGrp="1"/>
          </p:cNvSpPr>
          <p:nvPr>
            <p:ph type="body" sz="quarter" idx="22" hasCustomPrompt="1"/>
          </p:nvPr>
        </p:nvSpPr>
        <p:spPr>
          <a:xfrm>
            <a:off x="178816" y="2408074"/>
            <a:ext cx="12654114" cy="5624830"/>
          </a:xfrm>
        </p:spPr>
        <p:txBody>
          <a:bodyPr>
            <a:normAutofit/>
          </a:bodyPr>
          <a:lstStyle>
            <a:lvl1pPr marL="243836" indent="-243836">
              <a:buFont typeface="Arial"/>
              <a:buChar char="•"/>
              <a:defRPr sz="1707" b="0" i="0" baseline="0"/>
            </a:lvl1pPr>
          </a:lstStyle>
          <a:p>
            <a:pPr lvl="0"/>
            <a:r>
              <a:rPr lang="en-US" dirty="0"/>
              <a:t>Content</a:t>
            </a:r>
          </a:p>
        </p:txBody>
      </p:sp>
      <p:pic>
        <p:nvPicPr>
          <p:cNvPr id="9" name="Picture 8"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0" name="Picture 9"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3"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8" name="Picture 7"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4" name="TextBox 13"/>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33810430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Full-Width Copy">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178366" y="2408296"/>
            <a:ext cx="6224693" cy="5623372"/>
          </a:xfrm>
        </p:spPr>
        <p:txBody>
          <a:bodyPr>
            <a:normAutofit/>
          </a:bodyPr>
          <a:lstStyle>
            <a:lvl1pPr marL="0" indent="0">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6608238" y="2408296"/>
            <a:ext cx="6224693" cy="5623372"/>
          </a:xfrm>
        </p:spPr>
        <p:txBody>
          <a:bodyPr>
            <a:normAutofit/>
          </a:bodyPr>
          <a:lstStyle>
            <a:lvl1pPr marL="0" indent="0">
              <a:buNone/>
              <a:defRPr sz="1707" b="0" i="0" baseline="0"/>
            </a:lvl1pPr>
          </a:lstStyle>
          <a:p>
            <a:pPr lvl="0"/>
            <a:r>
              <a:rPr lang="en-US" dirty="0"/>
              <a:t>Content</a:t>
            </a:r>
          </a:p>
        </p:txBody>
      </p:sp>
      <p:pic>
        <p:nvPicPr>
          <p:cNvPr id="9" name="Picture 8"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1" name="Picture 10"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3" name="Text Placeholder 7"/>
          <p:cNvSpPr>
            <a:spLocks noGrp="1"/>
          </p:cNvSpPr>
          <p:nvPr>
            <p:ph type="body" sz="quarter" idx="26"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6" name="Picture 15"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4" name="TextBox 13"/>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19371948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py w/ Supporting Object">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78816" y="273947"/>
            <a:ext cx="5010972" cy="5818121"/>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9" name="Content Placeholder 4"/>
          <p:cNvSpPr>
            <a:spLocks noGrp="1"/>
          </p:cNvSpPr>
          <p:nvPr>
            <p:ph sz="quarter" idx="24" hasCustomPrompt="1"/>
          </p:nvPr>
        </p:nvSpPr>
        <p:spPr>
          <a:xfrm>
            <a:off x="5811152" y="646946"/>
            <a:ext cx="2127144" cy="2499607"/>
          </a:xfrm>
        </p:spPr>
        <p:txBody>
          <a:bodyPr anchor="ct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8211654" y="3646375"/>
            <a:ext cx="2127144" cy="2499607"/>
          </a:xfrm>
        </p:spPr>
        <p:txBody>
          <a:bodyPr anchor="ctr">
            <a:normAutofit/>
          </a:bodyPr>
          <a:lstStyle>
            <a:lvl1pPr marL="0" indent="0" algn="ctr">
              <a:buNone/>
              <a:defRPr sz="1707" b="0" i="0" baseline="0"/>
            </a:lvl1pPr>
          </a:lstStyle>
          <a:p>
            <a:pPr lvl="0"/>
            <a:r>
              <a:rPr lang="en-US" dirty="0"/>
              <a:t>Content</a:t>
            </a:r>
          </a:p>
        </p:txBody>
      </p:sp>
      <p:sp>
        <p:nvSpPr>
          <p:cNvPr id="13" name="Content Placeholder 4"/>
          <p:cNvSpPr>
            <a:spLocks noGrp="1"/>
          </p:cNvSpPr>
          <p:nvPr>
            <p:ph sz="quarter" idx="27" hasCustomPrompt="1"/>
          </p:nvPr>
        </p:nvSpPr>
        <p:spPr>
          <a:xfrm>
            <a:off x="10612156" y="6681746"/>
            <a:ext cx="2127144" cy="2499607"/>
          </a:xfrm>
        </p:spPr>
        <p:txBody>
          <a:bodyPr anchor="ctr">
            <a:normAutofit/>
          </a:bodyPr>
          <a:lstStyle>
            <a:lvl1pPr marL="0" indent="0" algn="ctr">
              <a:buNone/>
              <a:defRPr sz="1707" b="0" i="0" baseline="0"/>
            </a:lvl1pPr>
          </a:lstStyle>
          <a:p>
            <a:pPr lvl="0"/>
            <a:r>
              <a:rPr lang="en-US" dirty="0"/>
              <a:t>Content</a:t>
            </a:r>
          </a:p>
        </p:txBody>
      </p:sp>
      <p:pic>
        <p:nvPicPr>
          <p:cNvPr id="11" name="Picture 10"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3" name="Picture 2" descr="3Grid_Dark.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0792" y="457337"/>
            <a:ext cx="9036001" cy="8855068"/>
          </a:xfrm>
          <a:prstGeom prst="rect">
            <a:avLst/>
          </a:prstGeom>
        </p:spPr>
      </p:pic>
      <p:pic>
        <p:nvPicPr>
          <p:cNvPr id="12" name="Picture 11" descr="IBMLogo_White.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4" name="TextBox 13"/>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38446168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4-Column">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178816" y="2408296"/>
            <a:ext cx="2964900" cy="5623372"/>
          </a:xfrm>
        </p:spPr>
        <p:txBody>
          <a:bodyP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3408555" y="2408296"/>
            <a:ext cx="2964900" cy="5623372"/>
          </a:xfrm>
        </p:spPr>
        <p:txBody>
          <a:bodyPr>
            <a:normAutofit/>
          </a:bodyPr>
          <a:lstStyle>
            <a:lvl1pPr marL="0" indent="0" algn="ctr">
              <a:buNone/>
              <a:defRPr sz="1707" b="0" i="0" baseline="0"/>
            </a:lvl1pPr>
          </a:lstStyle>
          <a:p>
            <a:pPr lvl="0"/>
            <a:r>
              <a:rPr lang="en-US" dirty="0"/>
              <a:t>Content</a:t>
            </a:r>
          </a:p>
        </p:txBody>
      </p:sp>
      <p:sp>
        <p:nvSpPr>
          <p:cNvPr id="9" name="Content Placeholder 4"/>
          <p:cNvSpPr>
            <a:spLocks noGrp="1"/>
          </p:cNvSpPr>
          <p:nvPr>
            <p:ph sz="quarter" idx="26" hasCustomPrompt="1"/>
          </p:nvPr>
        </p:nvSpPr>
        <p:spPr>
          <a:xfrm>
            <a:off x="6638294" y="2408296"/>
            <a:ext cx="2964900" cy="5623372"/>
          </a:xfrm>
        </p:spPr>
        <p:txBody>
          <a:bodyPr>
            <a:normAutofit/>
          </a:bodyPr>
          <a:lstStyle>
            <a:lvl1pPr marL="0" indent="0" algn="ctr">
              <a:buNone/>
              <a:defRPr sz="1707" b="0" i="0" baseline="0"/>
            </a:lvl1pPr>
          </a:lstStyle>
          <a:p>
            <a:pPr lvl="0"/>
            <a:r>
              <a:rPr lang="en-US" dirty="0"/>
              <a:t>Content</a:t>
            </a:r>
          </a:p>
        </p:txBody>
      </p:sp>
      <p:sp>
        <p:nvSpPr>
          <p:cNvPr id="11" name="Content Placeholder 4"/>
          <p:cNvSpPr>
            <a:spLocks noGrp="1"/>
          </p:cNvSpPr>
          <p:nvPr>
            <p:ph sz="quarter" idx="27" hasCustomPrompt="1"/>
          </p:nvPr>
        </p:nvSpPr>
        <p:spPr>
          <a:xfrm>
            <a:off x="9868031" y="2408296"/>
            <a:ext cx="2964900" cy="5623372"/>
          </a:xfrm>
        </p:spPr>
        <p:txBody>
          <a:bodyPr>
            <a:normAutofit/>
          </a:bodyPr>
          <a:lstStyle>
            <a:lvl1pPr marL="0" indent="0" algn="ctr">
              <a:buNone/>
              <a:defRPr sz="1707" b="0" i="0" baseline="0"/>
            </a:lvl1pPr>
          </a:lstStyle>
          <a:p>
            <a:pPr lvl="0"/>
            <a:r>
              <a:rPr lang="en-US" dirty="0"/>
              <a:t>Content</a:t>
            </a:r>
          </a:p>
        </p:txBody>
      </p:sp>
      <p:pic>
        <p:nvPicPr>
          <p:cNvPr id="12" name="Picture 11"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3" name="Picture 12"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5"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6" name="Picture 15"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4" name="TextBox 13"/>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33149909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py w/ Supporting Object">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96332"/>
            <a:ext cx="13004800" cy="9521975"/>
          </a:xfrm>
          <a:prstGeom prst="rect">
            <a:avLst/>
          </a:prstGeom>
        </p:spPr>
      </p:pic>
      <p:sp>
        <p:nvSpPr>
          <p:cNvPr id="8" name="Text Placeholder 7"/>
          <p:cNvSpPr>
            <a:spLocks noGrp="1"/>
          </p:cNvSpPr>
          <p:nvPr>
            <p:ph type="body" sz="quarter" idx="13" hasCustomPrompt="1"/>
          </p:nvPr>
        </p:nvSpPr>
        <p:spPr>
          <a:xfrm>
            <a:off x="178815" y="273947"/>
            <a:ext cx="7518246" cy="2259922"/>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3" name="Content Placeholder 4"/>
          <p:cNvSpPr>
            <a:spLocks noGrp="1"/>
          </p:cNvSpPr>
          <p:nvPr>
            <p:ph sz="quarter" idx="27" hasCustomPrompt="1"/>
          </p:nvPr>
        </p:nvSpPr>
        <p:spPr>
          <a:xfrm>
            <a:off x="7323043" y="5994027"/>
            <a:ext cx="1304137" cy="1692604"/>
          </a:xfrm>
        </p:spPr>
        <p:txBody>
          <a:bodyPr anchor="ctr">
            <a:normAutofit/>
          </a:bodyPr>
          <a:lstStyle>
            <a:lvl1pPr marL="0" indent="0" algn="ctr">
              <a:buNone/>
              <a:defRPr sz="1707" b="0" i="0" baseline="0"/>
            </a:lvl1pPr>
          </a:lstStyle>
          <a:p>
            <a:pPr lvl="0"/>
            <a:r>
              <a:rPr lang="en-US" dirty="0"/>
              <a:t>Content</a:t>
            </a:r>
          </a:p>
        </p:txBody>
      </p:sp>
      <p:sp>
        <p:nvSpPr>
          <p:cNvPr id="7" name="Content Placeholder 4"/>
          <p:cNvSpPr>
            <a:spLocks noGrp="1"/>
          </p:cNvSpPr>
          <p:nvPr>
            <p:ph sz="quarter" idx="28" hasCustomPrompt="1"/>
          </p:nvPr>
        </p:nvSpPr>
        <p:spPr>
          <a:xfrm>
            <a:off x="8776524" y="4036684"/>
            <a:ext cx="1304137" cy="1692604"/>
          </a:xfrm>
        </p:spPr>
        <p:txBody>
          <a:bodyPr anchor="ctr">
            <a:normAutofit/>
          </a:bodyPr>
          <a:lstStyle>
            <a:lvl1pPr marL="0" indent="0" algn="ctr">
              <a:buNone/>
              <a:defRPr sz="1707" b="0" i="0" baseline="0"/>
            </a:lvl1pPr>
          </a:lstStyle>
          <a:p>
            <a:pPr lvl="0"/>
            <a:r>
              <a:rPr lang="en-US" dirty="0"/>
              <a:t>Content</a:t>
            </a:r>
          </a:p>
        </p:txBody>
      </p:sp>
      <p:sp>
        <p:nvSpPr>
          <p:cNvPr id="9" name="Content Placeholder 4"/>
          <p:cNvSpPr>
            <a:spLocks noGrp="1"/>
          </p:cNvSpPr>
          <p:nvPr>
            <p:ph sz="quarter" idx="29" hasCustomPrompt="1"/>
          </p:nvPr>
        </p:nvSpPr>
        <p:spPr>
          <a:xfrm>
            <a:off x="4392205" y="6011999"/>
            <a:ext cx="1304137" cy="1692604"/>
          </a:xfrm>
        </p:spPr>
        <p:txBody>
          <a:bodyPr anchor="ct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30" hasCustomPrompt="1"/>
          </p:nvPr>
        </p:nvSpPr>
        <p:spPr>
          <a:xfrm>
            <a:off x="5845687" y="4054655"/>
            <a:ext cx="1304137" cy="1692604"/>
          </a:xfrm>
        </p:spPr>
        <p:txBody>
          <a:bodyPr anchor="ctr">
            <a:normAutofit/>
          </a:bodyPr>
          <a:lstStyle>
            <a:lvl1pPr marL="0" indent="0" algn="ctr">
              <a:buNone/>
              <a:defRPr sz="1707" b="0" i="0" baseline="0"/>
            </a:lvl1pPr>
          </a:lstStyle>
          <a:p>
            <a:pPr lvl="0"/>
            <a:r>
              <a:rPr lang="en-US" dirty="0"/>
              <a:t>Content</a:t>
            </a:r>
          </a:p>
        </p:txBody>
      </p:sp>
      <p:sp>
        <p:nvSpPr>
          <p:cNvPr id="12" name="Content Placeholder 4"/>
          <p:cNvSpPr>
            <a:spLocks noGrp="1"/>
          </p:cNvSpPr>
          <p:nvPr>
            <p:ph sz="quarter" idx="31" hasCustomPrompt="1"/>
          </p:nvPr>
        </p:nvSpPr>
        <p:spPr>
          <a:xfrm>
            <a:off x="2929178" y="7954303"/>
            <a:ext cx="1304137" cy="1692604"/>
          </a:xfrm>
        </p:spPr>
        <p:txBody>
          <a:bodyPr anchor="ctr">
            <a:normAutofit/>
          </a:bodyPr>
          <a:lstStyle>
            <a:lvl1pPr marL="0" indent="0" algn="ctr">
              <a:buNone/>
              <a:defRPr sz="1707" b="0" i="0" baseline="0"/>
            </a:lvl1pPr>
          </a:lstStyle>
          <a:p>
            <a:pPr lvl="0"/>
            <a:r>
              <a:rPr lang="en-US" dirty="0"/>
              <a:t>Content</a:t>
            </a:r>
          </a:p>
        </p:txBody>
      </p:sp>
      <p:sp>
        <p:nvSpPr>
          <p:cNvPr id="14" name="Content Placeholder 4"/>
          <p:cNvSpPr>
            <a:spLocks noGrp="1"/>
          </p:cNvSpPr>
          <p:nvPr>
            <p:ph sz="quarter" idx="32" hasCustomPrompt="1"/>
          </p:nvPr>
        </p:nvSpPr>
        <p:spPr>
          <a:xfrm>
            <a:off x="1457507" y="5996959"/>
            <a:ext cx="1304137" cy="1692604"/>
          </a:xfrm>
        </p:spPr>
        <p:txBody>
          <a:bodyPr anchor="ctr">
            <a:normAutofit/>
          </a:bodyPr>
          <a:lstStyle>
            <a:lvl1pPr marL="0" indent="0" algn="ctr">
              <a:buNone/>
              <a:defRPr sz="1707" b="0" i="0" baseline="0"/>
            </a:lvl1pPr>
          </a:lstStyle>
          <a:p>
            <a:pPr lvl="0"/>
            <a:r>
              <a:rPr lang="en-US" dirty="0"/>
              <a:t>Content</a:t>
            </a:r>
          </a:p>
        </p:txBody>
      </p:sp>
      <p:pic>
        <p:nvPicPr>
          <p:cNvPr id="17" name="Picture 16" descr="Blockchain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5" name="Picture 14" descr="IBMLogo_White.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6" name="TextBox 15"/>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50435872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py w/ Supporting Object">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78816" y="273947"/>
            <a:ext cx="6143289"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78816" y="2408074"/>
            <a:ext cx="6143289" cy="6271778"/>
          </a:xfrm>
        </p:spPr>
        <p:txBody>
          <a:bodyPr>
            <a:normAutofit/>
          </a:bodyPr>
          <a:lstStyle>
            <a:lvl1pPr marL="0" indent="0">
              <a:buNone/>
              <a:defRPr sz="1707" b="0" i="0" baseline="0"/>
            </a:lvl1pPr>
          </a:lstStyle>
          <a:p>
            <a:pPr lvl="0"/>
            <a:r>
              <a:rPr lang="en-US" dirty="0"/>
              <a:t>Content</a:t>
            </a:r>
          </a:p>
        </p:txBody>
      </p:sp>
      <p:pic>
        <p:nvPicPr>
          <p:cNvPr id="7" name="Picture 6"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0" name="Picture 9"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9" name="Content Placeholder 2"/>
          <p:cNvSpPr>
            <a:spLocks noGrp="1"/>
          </p:cNvSpPr>
          <p:nvPr>
            <p:ph sz="quarter" idx="16" hasCustomPrompt="1"/>
          </p:nvPr>
        </p:nvSpPr>
        <p:spPr>
          <a:xfrm>
            <a:off x="6510826" y="2408071"/>
            <a:ext cx="6493973" cy="6271780"/>
          </a:xfrm>
        </p:spPr>
        <p:txBody>
          <a:bodyPr>
            <a:normAutofit/>
          </a:bodyPr>
          <a:lstStyle>
            <a:lvl1pPr marL="0" indent="0">
              <a:buNone/>
              <a:defRPr sz="1707" b="0" i="0" baseline="0"/>
            </a:lvl1pPr>
          </a:lstStyle>
          <a:p>
            <a:pPr lvl="0"/>
            <a:r>
              <a:rPr lang="en-US" dirty="0"/>
              <a:t>Content</a:t>
            </a:r>
          </a:p>
        </p:txBody>
      </p:sp>
      <p:sp>
        <p:nvSpPr>
          <p:cNvPr id="14" name="Text Placeholder 7"/>
          <p:cNvSpPr>
            <a:spLocks noGrp="1"/>
          </p:cNvSpPr>
          <p:nvPr>
            <p:ph type="body" sz="quarter" idx="2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5" name="Picture 14"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2" name="TextBox 11"/>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72534842"/>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bject w/ Supporting Copy">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6" hasCustomPrompt="1"/>
          </p:nvPr>
        </p:nvSpPr>
        <p:spPr>
          <a:xfrm>
            <a:off x="2790355" y="2408074"/>
            <a:ext cx="10056055" cy="6271778"/>
          </a:xfrm>
        </p:spPr>
        <p:txBody>
          <a:bodyPr>
            <a:normAutofit/>
          </a:bodyPr>
          <a:lstStyle>
            <a:lvl1pPr marL="0" indent="0">
              <a:buNone/>
              <a:defRPr sz="1707" b="0" i="0" baseline="0"/>
            </a:lvl1pPr>
          </a:lstStyle>
          <a:p>
            <a:pPr lvl="0"/>
            <a:r>
              <a:rPr lang="en-US" dirty="0"/>
              <a:t>Content</a:t>
            </a:r>
          </a:p>
        </p:txBody>
      </p:sp>
      <p:sp>
        <p:nvSpPr>
          <p:cNvPr id="11" name="Text Placeholder 5"/>
          <p:cNvSpPr>
            <a:spLocks noGrp="1"/>
          </p:cNvSpPr>
          <p:nvPr>
            <p:ph type="body" sz="quarter" idx="22" hasCustomPrompt="1"/>
          </p:nvPr>
        </p:nvSpPr>
        <p:spPr>
          <a:xfrm>
            <a:off x="178816" y="2408074"/>
            <a:ext cx="2449778" cy="6271778"/>
          </a:xfrm>
        </p:spPr>
        <p:txBody>
          <a:bodyPr>
            <a:normAutofit/>
          </a:bodyPr>
          <a:lstStyle>
            <a:lvl1pPr marL="0" indent="0">
              <a:buNone/>
              <a:defRPr sz="1707" b="0" i="0" baseline="0"/>
            </a:lvl1pPr>
          </a:lstStyle>
          <a:p>
            <a:pPr lvl="0"/>
            <a:r>
              <a:rPr lang="en-US" dirty="0"/>
              <a:t>Content</a:t>
            </a:r>
          </a:p>
        </p:txBody>
      </p:sp>
      <p:pic>
        <p:nvPicPr>
          <p:cNvPr id="10" name="Picture 9"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2" name="Picture 11"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6"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7" name="Picture 16"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3" name="TextBox 12"/>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26331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 Black">
    <p:bg>
      <p:bgPr>
        <a:solidFill>
          <a:schemeClr val="tx1"/>
        </a:solidFill>
        <a:effectLst/>
      </p:bgPr>
    </p:bg>
    <p:spTree>
      <p:nvGrpSpPr>
        <p:cNvPr id="1" name=""/>
        <p:cNvGrpSpPr/>
        <p:nvPr/>
      </p:nvGrpSpPr>
      <p:grpSpPr>
        <a:xfrm>
          <a:off x="0" y="0"/>
          <a:ext cx="0" cy="0"/>
          <a:chOff x="0" y="0"/>
          <a:chExt cx="0" cy="0"/>
        </a:xfrm>
      </p:grpSpPr>
      <p:sp>
        <p:nvSpPr>
          <p:cNvPr id="14" name="Text Placeholder 3"/>
          <p:cNvSpPr>
            <a:spLocks noGrp="1"/>
          </p:cNvSpPr>
          <p:nvPr>
            <p:ph type="body" sz="quarter" idx="10" hasCustomPrompt="1"/>
          </p:nvPr>
        </p:nvSpPr>
        <p:spPr>
          <a:xfrm>
            <a:off x="178816" y="264912"/>
            <a:ext cx="8651804" cy="939236"/>
          </a:xfrm>
        </p:spPr>
        <p:txBody>
          <a:bodyPr>
            <a:normAutofit/>
          </a:bodyPr>
          <a:lstStyle>
            <a:lvl1pPr marL="0" indent="0">
              <a:buNone/>
              <a:defRPr sz="3413"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16" name="Text Placeholder 7"/>
          <p:cNvSpPr>
            <a:spLocks noGrp="1"/>
          </p:cNvSpPr>
          <p:nvPr>
            <p:ph type="body" sz="quarter" idx="11" hasCustomPrompt="1"/>
          </p:nvPr>
        </p:nvSpPr>
        <p:spPr>
          <a:xfrm>
            <a:off x="178816" y="4798642"/>
            <a:ext cx="4334933" cy="1432527"/>
          </a:xfrm>
        </p:spPr>
        <p:txBody>
          <a:bodyPr>
            <a:noAutofit/>
          </a:bodyPr>
          <a:lstStyle>
            <a:lvl1pPr marL="0" indent="0">
              <a:spcBef>
                <a:spcPts val="0"/>
              </a:spcBef>
              <a:buNone/>
              <a:defRPr sz="1991" b="0" i="0">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information</a:t>
            </a:r>
          </a:p>
        </p:txBody>
      </p:sp>
      <p:sp>
        <p:nvSpPr>
          <p:cNvPr id="17" name="Text Placeholder 4"/>
          <p:cNvSpPr>
            <a:spLocks noGrp="1"/>
          </p:cNvSpPr>
          <p:nvPr>
            <p:ph type="body" sz="quarter" idx="13" hasCustomPrompt="1"/>
          </p:nvPr>
        </p:nvSpPr>
        <p:spPr>
          <a:xfrm>
            <a:off x="178817" y="1423100"/>
            <a:ext cx="8671671" cy="1519058"/>
          </a:xfrm>
        </p:spPr>
        <p:txBody>
          <a:bodyPr>
            <a:normAutofit/>
          </a:bodyPr>
          <a:lstStyle>
            <a:lvl1pPr marL="0" indent="0">
              <a:buNone/>
              <a:defRPr sz="2276" b="0" i="0">
                <a:solidFill>
                  <a:srgbClr val="FFFFFF"/>
                </a:solidFill>
              </a:defRPr>
            </a:lvl1pPr>
          </a:lstStyle>
          <a:p>
            <a:pPr lvl="0"/>
            <a:r>
              <a:rPr lang="en-US" dirty="0"/>
              <a:t>Subtitle</a:t>
            </a:r>
          </a:p>
        </p:txBody>
      </p:sp>
      <p:pic>
        <p:nvPicPr>
          <p:cNvPr id="9" name="Picture 8"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2" name="Picture 11"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pic>
        <p:nvPicPr>
          <p:cNvPr id="3" name="Picture 2"/>
          <p:cNvPicPr>
            <a:picLocks noChangeAspect="1"/>
          </p:cNvPicPr>
          <p:nvPr userDrawn="1"/>
        </p:nvPicPr>
        <p:blipFill>
          <a:blip r:embed="rId4"/>
          <a:stretch>
            <a:fillRect/>
          </a:stretch>
        </p:blipFill>
        <p:spPr>
          <a:xfrm>
            <a:off x="7261833" y="1806094"/>
            <a:ext cx="5346419" cy="7128559"/>
          </a:xfrm>
          <a:prstGeom prst="rect">
            <a:avLst/>
          </a:prstGeom>
        </p:spPr>
      </p:pic>
    </p:spTree>
    <p:extLst>
      <p:ext uri="{BB962C8B-B14F-4D97-AF65-F5344CB8AC3E}">
        <p14:creationId xmlns:p14="http://schemas.microsoft.com/office/powerpoint/2010/main" val="32537087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ase Study 2">
    <p:bg>
      <p:bgRef idx="1001">
        <a:schemeClr val="bg1"/>
      </p:bgRef>
    </p:bg>
    <p:spTree>
      <p:nvGrpSpPr>
        <p:cNvPr id="1" name=""/>
        <p:cNvGrpSpPr/>
        <p:nvPr/>
      </p:nvGrpSpPr>
      <p:grpSpPr>
        <a:xfrm>
          <a:off x="0" y="0"/>
          <a:ext cx="0" cy="0"/>
          <a:chOff x="0" y="0"/>
          <a:chExt cx="0" cy="0"/>
        </a:xfrm>
      </p:grpSpPr>
      <p:pic>
        <p:nvPicPr>
          <p:cNvPr id="9" name="Picture 8"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0" name="Picture 9"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5" name="Text Placeholder 5"/>
          <p:cNvSpPr>
            <a:spLocks noGrp="1"/>
          </p:cNvSpPr>
          <p:nvPr>
            <p:ph type="body" sz="quarter" idx="22" hasCustomPrompt="1"/>
          </p:nvPr>
        </p:nvSpPr>
        <p:spPr>
          <a:xfrm>
            <a:off x="178366" y="2354956"/>
            <a:ext cx="2824464" cy="6334178"/>
          </a:xfrm>
        </p:spPr>
        <p:txBody>
          <a:bodyPr>
            <a:normAutofit/>
          </a:bodyPr>
          <a:lstStyle>
            <a:lvl1pPr marL="0" indent="0">
              <a:buNone/>
              <a:defRPr sz="2560" b="0" i="0" baseline="0"/>
            </a:lvl1pPr>
          </a:lstStyle>
          <a:p>
            <a:pPr lvl="0"/>
            <a:r>
              <a:rPr lang="en-US" dirty="0"/>
              <a:t>Body copy</a:t>
            </a:r>
          </a:p>
        </p:txBody>
      </p:sp>
      <p:sp>
        <p:nvSpPr>
          <p:cNvPr id="16" name="Text Placeholder 5"/>
          <p:cNvSpPr>
            <a:spLocks noGrp="1"/>
          </p:cNvSpPr>
          <p:nvPr>
            <p:ph type="body" sz="quarter" idx="24" hasCustomPrompt="1"/>
          </p:nvPr>
        </p:nvSpPr>
        <p:spPr>
          <a:xfrm>
            <a:off x="3239439" y="2540581"/>
            <a:ext cx="2444958" cy="6155588"/>
          </a:xfrm>
        </p:spPr>
        <p:txBody>
          <a:bodyPr>
            <a:normAutofit/>
          </a:bodyPr>
          <a:lstStyle>
            <a:lvl1pPr marL="0" indent="0">
              <a:buNone/>
              <a:defRPr sz="1991" b="0" i="0" baseline="0"/>
            </a:lvl1pPr>
          </a:lstStyle>
          <a:p>
            <a:pPr lvl="0"/>
            <a:r>
              <a:rPr lang="en-US" dirty="0"/>
              <a:t>Detail copy</a:t>
            </a:r>
          </a:p>
        </p:txBody>
      </p:sp>
      <p:sp>
        <p:nvSpPr>
          <p:cNvPr id="17" name="Text Placeholder 2"/>
          <p:cNvSpPr>
            <a:spLocks noGrp="1"/>
          </p:cNvSpPr>
          <p:nvPr>
            <p:ph type="body" sz="quarter" idx="25" hasCustomPrompt="1"/>
          </p:nvPr>
        </p:nvSpPr>
        <p:spPr>
          <a:xfrm>
            <a:off x="5928925" y="2354956"/>
            <a:ext cx="6809599" cy="4855677"/>
          </a:xfrm>
        </p:spPr>
        <p:txBody>
          <a:bodyPr>
            <a:normAutofit/>
          </a:bodyPr>
          <a:lstStyle>
            <a:lvl1pPr marL="0" indent="0">
              <a:buNone/>
              <a:defRPr sz="3413" b="0" i="0" baseline="0"/>
            </a:lvl1pPr>
          </a:lstStyle>
          <a:p>
            <a:pPr lvl="0"/>
            <a:r>
              <a:rPr lang="en-US" dirty="0"/>
              <a:t>Quote, stat, etc.</a:t>
            </a:r>
          </a:p>
        </p:txBody>
      </p:sp>
      <p:sp>
        <p:nvSpPr>
          <p:cNvPr id="18"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9" name="Picture 18"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2" name="TextBox 11"/>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19733651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tro – Blue">
    <p:bg>
      <p:bgPr>
        <a:solidFill>
          <a:srgbClr val="003BC9"/>
        </a:solidFill>
        <a:effectLst/>
      </p:bgPr>
    </p:bg>
    <p:spTree>
      <p:nvGrpSpPr>
        <p:cNvPr id="1" name=""/>
        <p:cNvGrpSpPr/>
        <p:nvPr/>
      </p:nvGrpSpPr>
      <p:grpSpPr>
        <a:xfrm>
          <a:off x="0" y="0"/>
          <a:ext cx="0" cy="0"/>
          <a:chOff x="0" y="0"/>
          <a:chExt cx="0" cy="0"/>
        </a:xfrm>
      </p:grpSpPr>
      <p:pic>
        <p:nvPicPr>
          <p:cNvPr id="13" name="Picture 12" descr="BLOCKCHAIN5_MARK_BLU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85303" y="1830306"/>
            <a:ext cx="5328363" cy="7104484"/>
          </a:xfrm>
          <a:prstGeom prst="rect">
            <a:avLst/>
          </a:prstGeom>
        </p:spPr>
      </p:pic>
      <p:sp>
        <p:nvSpPr>
          <p:cNvPr id="4" name="Text Placeholder 3"/>
          <p:cNvSpPr>
            <a:spLocks noGrp="1"/>
          </p:cNvSpPr>
          <p:nvPr>
            <p:ph type="body" sz="quarter" idx="10" hasCustomPrompt="1"/>
          </p:nvPr>
        </p:nvSpPr>
        <p:spPr>
          <a:xfrm>
            <a:off x="198685" y="264912"/>
            <a:ext cx="8651804" cy="939236"/>
          </a:xfrm>
        </p:spPr>
        <p:txBody>
          <a:bodyPr>
            <a:normAutofit/>
          </a:bodyPr>
          <a:lstStyle>
            <a:lvl1pPr marL="0" indent="0">
              <a:buNone/>
              <a:defRPr sz="3413"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8" name="Text Placeholder 7"/>
          <p:cNvSpPr>
            <a:spLocks noGrp="1"/>
          </p:cNvSpPr>
          <p:nvPr>
            <p:ph type="body" sz="quarter" idx="11" hasCustomPrompt="1"/>
          </p:nvPr>
        </p:nvSpPr>
        <p:spPr>
          <a:xfrm>
            <a:off x="189654" y="3549366"/>
            <a:ext cx="4334933" cy="1432527"/>
          </a:xfrm>
        </p:spPr>
        <p:txBody>
          <a:bodyPr>
            <a:noAutofit/>
          </a:bodyPr>
          <a:lstStyle>
            <a:lvl1pPr marL="0" indent="0">
              <a:spcBef>
                <a:spcPts val="0"/>
              </a:spcBef>
              <a:buNone/>
              <a:defRPr sz="1991" b="0" i="0" baseline="0">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Name</a:t>
            </a:r>
          </a:p>
          <a:p>
            <a:pPr lvl="0"/>
            <a:r>
              <a:rPr lang="en-US" dirty="0"/>
              <a:t>Presenter Email</a:t>
            </a:r>
          </a:p>
          <a:p>
            <a:pPr lvl="0"/>
            <a:r>
              <a:rPr lang="en-US" dirty="0"/>
              <a:t>Presenter Phone</a:t>
            </a:r>
          </a:p>
        </p:txBody>
      </p:sp>
      <p:pic>
        <p:nvPicPr>
          <p:cNvPr id="10" name="Picture 9" descr="Blockchain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2" name="Picture 11" descr="IBMLogo_White.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grpSp>
        <p:nvGrpSpPr>
          <p:cNvPr id="7" name="Group 6"/>
          <p:cNvGrpSpPr/>
          <p:nvPr userDrawn="1"/>
        </p:nvGrpSpPr>
        <p:grpSpPr>
          <a:xfrm>
            <a:off x="128969" y="6405481"/>
            <a:ext cx="3214155" cy="1891093"/>
            <a:chOff x="90681" y="2914901"/>
            <a:chExt cx="2259953" cy="997256"/>
          </a:xfrm>
        </p:grpSpPr>
        <p:sp>
          <p:nvSpPr>
            <p:cNvPr id="9" name="Rectangle 8"/>
            <p:cNvSpPr/>
            <p:nvPr/>
          </p:nvSpPr>
          <p:spPr>
            <a:xfrm>
              <a:off x="90681" y="2914901"/>
              <a:ext cx="1772498" cy="279501"/>
            </a:xfrm>
            <a:prstGeom prst="rect">
              <a:avLst/>
            </a:prstGeom>
          </p:spPr>
          <p:txBody>
            <a:bodyPr wrap="square">
              <a:spAutoFit/>
            </a:bodyPr>
            <a:lstStyle/>
            <a:p>
              <a:r>
                <a:rPr lang="en-US" sz="1422" b="0" i="0" dirty="0">
                  <a:solidFill>
                    <a:schemeClr val="bg1">
                      <a:lumMod val="75000"/>
                    </a:schemeClr>
                  </a:solidFill>
                  <a:latin typeface="IBM Plex Sans" panose="020B0503050203000203" pitchFamily="34" charset="77"/>
                </a:rPr>
                <a:t>Questions? Tweet us or go to ibm.com/blockchain</a:t>
              </a:r>
            </a:p>
          </p:txBody>
        </p:sp>
        <p:grpSp>
          <p:nvGrpSpPr>
            <p:cNvPr id="11" name="Group 10"/>
            <p:cNvGrpSpPr/>
            <p:nvPr/>
          </p:nvGrpSpPr>
          <p:grpSpPr>
            <a:xfrm>
              <a:off x="128914" y="3305231"/>
              <a:ext cx="2221720" cy="264627"/>
              <a:chOff x="128914" y="3235781"/>
              <a:chExt cx="2221720" cy="264627"/>
            </a:xfrm>
          </p:grpSpPr>
          <p:pic>
            <p:nvPicPr>
              <p:cNvPr id="20" name="Picture 2" descr="mage result for twitter logo png"/>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88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8914" y="3235781"/>
                <a:ext cx="264627" cy="26462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30852" y="3237461"/>
                <a:ext cx="2019782" cy="164096"/>
              </a:xfrm>
              <a:prstGeom prst="rect">
                <a:avLst/>
              </a:prstGeom>
            </p:spPr>
            <p:txBody>
              <a:bodyPr wrap="square">
                <a:spAutoFit/>
              </a:bodyPr>
              <a:lstStyle/>
              <a:p>
                <a:r>
                  <a:rPr lang="en-US" sz="1422">
                    <a:solidFill>
                      <a:schemeClr val="bg1">
                        <a:lumMod val="75000"/>
                      </a:schemeClr>
                    </a:solidFill>
                  </a:rPr>
                  <a:t>@IBMBlockchain</a:t>
                </a:r>
                <a:endParaRPr lang="en-US" sz="1422" dirty="0">
                  <a:solidFill>
                    <a:schemeClr val="bg1">
                      <a:lumMod val="75000"/>
                    </a:schemeClr>
                  </a:solidFill>
                </a:endParaRPr>
              </a:p>
            </p:txBody>
          </p:sp>
        </p:grpSp>
        <p:grpSp>
          <p:nvGrpSpPr>
            <p:cNvPr id="14" name="Group 13"/>
            <p:cNvGrpSpPr/>
            <p:nvPr/>
          </p:nvGrpSpPr>
          <p:grpSpPr>
            <a:xfrm>
              <a:off x="128913" y="3523757"/>
              <a:ext cx="1250893" cy="235670"/>
              <a:chOff x="128913" y="3570057"/>
              <a:chExt cx="1250893" cy="235670"/>
            </a:xfrm>
          </p:grpSpPr>
          <p:pic>
            <p:nvPicPr>
              <p:cNvPr id="18" name="Picture 1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8913" y="3575824"/>
                <a:ext cx="229903" cy="229903"/>
              </a:xfrm>
              <a:prstGeom prst="rect">
                <a:avLst/>
              </a:prstGeom>
            </p:spPr>
          </p:pic>
          <p:sp>
            <p:nvSpPr>
              <p:cNvPr id="19" name="Rectangle 18"/>
              <p:cNvSpPr/>
              <p:nvPr/>
            </p:nvSpPr>
            <p:spPr>
              <a:xfrm>
                <a:off x="346019" y="3570057"/>
                <a:ext cx="1033787" cy="164096"/>
              </a:xfrm>
              <a:prstGeom prst="rect">
                <a:avLst/>
              </a:prstGeom>
            </p:spPr>
            <p:txBody>
              <a:bodyPr wrap="none">
                <a:spAutoFit/>
              </a:bodyPr>
              <a:lstStyle/>
              <a:p>
                <a:r>
                  <a:rPr lang="en-US" sz="1422" dirty="0">
                    <a:solidFill>
                      <a:schemeClr val="bg1">
                        <a:lumMod val="75000"/>
                      </a:schemeClr>
                    </a:solidFill>
                  </a:rPr>
                  <a:t>IBM Blockchain</a:t>
                </a:r>
              </a:p>
            </p:txBody>
          </p:sp>
        </p:grpSp>
        <p:grpSp>
          <p:nvGrpSpPr>
            <p:cNvPr id="15" name="Group 14"/>
            <p:cNvGrpSpPr/>
            <p:nvPr/>
          </p:nvGrpSpPr>
          <p:grpSpPr>
            <a:xfrm>
              <a:off x="152867" y="3727787"/>
              <a:ext cx="1226937" cy="184370"/>
              <a:chOff x="152867" y="3947712"/>
              <a:chExt cx="1226937" cy="184370"/>
            </a:xfrm>
          </p:grpSpPr>
          <p:pic>
            <p:nvPicPr>
              <p:cNvPr id="16" name="Picture 15"/>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52867" y="4002806"/>
                <a:ext cx="183604" cy="129276"/>
              </a:xfrm>
              <a:prstGeom prst="rect">
                <a:avLst/>
              </a:prstGeom>
            </p:spPr>
          </p:pic>
          <p:sp>
            <p:nvSpPr>
              <p:cNvPr id="17" name="Rectangle 16"/>
              <p:cNvSpPr/>
              <p:nvPr/>
            </p:nvSpPr>
            <p:spPr>
              <a:xfrm>
                <a:off x="346018" y="3947712"/>
                <a:ext cx="1033786" cy="164096"/>
              </a:xfrm>
              <a:prstGeom prst="rect">
                <a:avLst/>
              </a:prstGeom>
            </p:spPr>
            <p:txBody>
              <a:bodyPr wrap="none">
                <a:spAutoFit/>
              </a:bodyPr>
              <a:lstStyle/>
              <a:p>
                <a:r>
                  <a:rPr lang="en-US" sz="1422" dirty="0">
                    <a:solidFill>
                      <a:schemeClr val="bg1">
                        <a:lumMod val="75000"/>
                      </a:schemeClr>
                    </a:solidFill>
                  </a:rPr>
                  <a:t>IBM Blockchain</a:t>
                </a:r>
              </a:p>
            </p:txBody>
          </p:sp>
        </p:grpSp>
      </p:grpSp>
    </p:spTree>
    <p:extLst>
      <p:ext uri="{BB962C8B-B14F-4D97-AF65-F5344CB8AC3E}">
        <p14:creationId xmlns:p14="http://schemas.microsoft.com/office/powerpoint/2010/main" val="31557837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tro – Black">
    <p:bg>
      <p:bgPr>
        <a:solidFill>
          <a:schemeClr val="tx1"/>
        </a:solid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198685" y="264912"/>
            <a:ext cx="8651804" cy="939236"/>
          </a:xfrm>
        </p:spPr>
        <p:txBody>
          <a:bodyPr>
            <a:normAutofit/>
          </a:bodyPr>
          <a:lstStyle>
            <a:lvl1pPr marL="0" indent="0">
              <a:buNone/>
              <a:defRPr sz="3413"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13" name="Text Placeholder 7"/>
          <p:cNvSpPr>
            <a:spLocks noGrp="1"/>
          </p:cNvSpPr>
          <p:nvPr>
            <p:ph type="body" sz="quarter" idx="11" hasCustomPrompt="1"/>
          </p:nvPr>
        </p:nvSpPr>
        <p:spPr>
          <a:xfrm>
            <a:off x="189654" y="3549366"/>
            <a:ext cx="4334933" cy="1432527"/>
          </a:xfrm>
        </p:spPr>
        <p:txBody>
          <a:bodyPr>
            <a:noAutofit/>
          </a:bodyPr>
          <a:lstStyle>
            <a:lvl1pPr marL="0" indent="0">
              <a:spcBef>
                <a:spcPts val="0"/>
              </a:spcBef>
              <a:buNone/>
              <a:defRPr sz="1991" b="0" i="0" baseline="0">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Name</a:t>
            </a:r>
          </a:p>
          <a:p>
            <a:pPr lvl="0"/>
            <a:r>
              <a:rPr lang="en-US" dirty="0"/>
              <a:t>Presenter Email</a:t>
            </a:r>
          </a:p>
          <a:p>
            <a:pPr lvl="0"/>
            <a:r>
              <a:rPr lang="en-US" dirty="0"/>
              <a:t>Presenter Phone</a:t>
            </a:r>
          </a:p>
        </p:txBody>
      </p:sp>
      <p:pic>
        <p:nvPicPr>
          <p:cNvPr id="8" name="Picture 7"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9" name="Picture 8"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pic>
        <p:nvPicPr>
          <p:cNvPr id="7" name="Picture 6"/>
          <p:cNvPicPr>
            <a:picLocks noChangeAspect="1"/>
          </p:cNvPicPr>
          <p:nvPr userDrawn="1"/>
        </p:nvPicPr>
        <p:blipFill>
          <a:blip r:embed="rId4"/>
          <a:stretch>
            <a:fillRect/>
          </a:stretch>
        </p:blipFill>
        <p:spPr>
          <a:xfrm>
            <a:off x="7261833" y="1806094"/>
            <a:ext cx="5346419" cy="7128559"/>
          </a:xfrm>
          <a:prstGeom prst="rect">
            <a:avLst/>
          </a:prstGeom>
        </p:spPr>
      </p:pic>
      <p:grpSp>
        <p:nvGrpSpPr>
          <p:cNvPr id="10" name="Group 9"/>
          <p:cNvGrpSpPr/>
          <p:nvPr userDrawn="1"/>
        </p:nvGrpSpPr>
        <p:grpSpPr>
          <a:xfrm>
            <a:off x="128969" y="6405481"/>
            <a:ext cx="3214155" cy="1891093"/>
            <a:chOff x="90681" y="2914901"/>
            <a:chExt cx="2259953" cy="997256"/>
          </a:xfrm>
        </p:grpSpPr>
        <p:sp>
          <p:nvSpPr>
            <p:cNvPr id="11" name="Rectangle 10"/>
            <p:cNvSpPr/>
            <p:nvPr/>
          </p:nvSpPr>
          <p:spPr>
            <a:xfrm>
              <a:off x="90681" y="2914901"/>
              <a:ext cx="1772498" cy="279501"/>
            </a:xfrm>
            <a:prstGeom prst="rect">
              <a:avLst/>
            </a:prstGeom>
          </p:spPr>
          <p:txBody>
            <a:bodyPr wrap="square">
              <a:spAutoFit/>
            </a:bodyPr>
            <a:lstStyle/>
            <a:p>
              <a:r>
                <a:rPr lang="en-US" sz="1422" b="0" i="0" dirty="0">
                  <a:solidFill>
                    <a:schemeClr val="bg1">
                      <a:lumMod val="75000"/>
                    </a:schemeClr>
                  </a:solidFill>
                  <a:latin typeface="IBM Plex Sans" panose="020B0503050203000203" pitchFamily="34" charset="77"/>
                </a:rPr>
                <a:t>Questions? Tweet us or go to ibm.com/blockchain</a:t>
              </a:r>
            </a:p>
          </p:txBody>
        </p:sp>
        <p:grpSp>
          <p:nvGrpSpPr>
            <p:cNvPr id="14" name="Group 13"/>
            <p:cNvGrpSpPr/>
            <p:nvPr/>
          </p:nvGrpSpPr>
          <p:grpSpPr>
            <a:xfrm>
              <a:off x="128914" y="3305231"/>
              <a:ext cx="2221720" cy="264627"/>
              <a:chOff x="128914" y="3235781"/>
              <a:chExt cx="2221720" cy="264627"/>
            </a:xfrm>
          </p:grpSpPr>
          <p:pic>
            <p:nvPicPr>
              <p:cNvPr id="21" name="Picture 2" descr="mage result for twitter logo png"/>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88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8914" y="3235781"/>
                <a:ext cx="264627" cy="26462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30852" y="3237461"/>
                <a:ext cx="2019782" cy="164096"/>
              </a:xfrm>
              <a:prstGeom prst="rect">
                <a:avLst/>
              </a:prstGeom>
            </p:spPr>
            <p:txBody>
              <a:bodyPr wrap="square">
                <a:spAutoFit/>
              </a:bodyPr>
              <a:lstStyle/>
              <a:p>
                <a:r>
                  <a:rPr lang="en-US" sz="1422">
                    <a:solidFill>
                      <a:schemeClr val="bg1">
                        <a:lumMod val="75000"/>
                      </a:schemeClr>
                    </a:solidFill>
                  </a:rPr>
                  <a:t>@IBMBlockchain</a:t>
                </a:r>
                <a:endParaRPr lang="en-US" sz="1422" dirty="0">
                  <a:solidFill>
                    <a:schemeClr val="bg1">
                      <a:lumMod val="75000"/>
                    </a:schemeClr>
                  </a:solidFill>
                </a:endParaRPr>
              </a:p>
            </p:txBody>
          </p:sp>
        </p:grpSp>
        <p:grpSp>
          <p:nvGrpSpPr>
            <p:cNvPr id="15" name="Group 14"/>
            <p:cNvGrpSpPr/>
            <p:nvPr/>
          </p:nvGrpSpPr>
          <p:grpSpPr>
            <a:xfrm>
              <a:off x="128913" y="3523757"/>
              <a:ext cx="1250893" cy="235670"/>
              <a:chOff x="128913" y="3570057"/>
              <a:chExt cx="1250893" cy="235670"/>
            </a:xfrm>
          </p:grpSpPr>
          <p:pic>
            <p:nvPicPr>
              <p:cNvPr id="19" name="Picture 18"/>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8913" y="3575824"/>
                <a:ext cx="229903" cy="229903"/>
              </a:xfrm>
              <a:prstGeom prst="rect">
                <a:avLst/>
              </a:prstGeom>
            </p:spPr>
          </p:pic>
          <p:sp>
            <p:nvSpPr>
              <p:cNvPr id="20" name="Rectangle 19"/>
              <p:cNvSpPr/>
              <p:nvPr/>
            </p:nvSpPr>
            <p:spPr>
              <a:xfrm>
                <a:off x="346019" y="3570057"/>
                <a:ext cx="1033787" cy="164096"/>
              </a:xfrm>
              <a:prstGeom prst="rect">
                <a:avLst/>
              </a:prstGeom>
            </p:spPr>
            <p:txBody>
              <a:bodyPr wrap="none">
                <a:spAutoFit/>
              </a:bodyPr>
              <a:lstStyle/>
              <a:p>
                <a:r>
                  <a:rPr lang="en-US" sz="1422" dirty="0">
                    <a:solidFill>
                      <a:schemeClr val="bg1">
                        <a:lumMod val="75000"/>
                      </a:schemeClr>
                    </a:solidFill>
                  </a:rPr>
                  <a:t>IBM Blockchain</a:t>
                </a:r>
              </a:p>
            </p:txBody>
          </p:sp>
        </p:grpSp>
        <p:grpSp>
          <p:nvGrpSpPr>
            <p:cNvPr id="16" name="Group 15"/>
            <p:cNvGrpSpPr/>
            <p:nvPr/>
          </p:nvGrpSpPr>
          <p:grpSpPr>
            <a:xfrm>
              <a:off x="152867" y="3727787"/>
              <a:ext cx="1226937" cy="184370"/>
              <a:chOff x="152867" y="3947712"/>
              <a:chExt cx="1226937" cy="184370"/>
            </a:xfrm>
          </p:grpSpPr>
          <p:pic>
            <p:nvPicPr>
              <p:cNvPr id="17" name="Picture 16"/>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52867" y="4002806"/>
                <a:ext cx="183604" cy="129276"/>
              </a:xfrm>
              <a:prstGeom prst="rect">
                <a:avLst/>
              </a:prstGeom>
            </p:spPr>
          </p:pic>
          <p:sp>
            <p:nvSpPr>
              <p:cNvPr id="18" name="Rectangle 17"/>
              <p:cNvSpPr/>
              <p:nvPr/>
            </p:nvSpPr>
            <p:spPr>
              <a:xfrm>
                <a:off x="346018" y="3947712"/>
                <a:ext cx="1033786" cy="164096"/>
              </a:xfrm>
              <a:prstGeom prst="rect">
                <a:avLst/>
              </a:prstGeom>
            </p:spPr>
            <p:txBody>
              <a:bodyPr wrap="none">
                <a:spAutoFit/>
              </a:bodyPr>
              <a:lstStyle/>
              <a:p>
                <a:r>
                  <a:rPr lang="en-US" sz="1422" dirty="0">
                    <a:solidFill>
                      <a:schemeClr val="bg1">
                        <a:lumMod val="75000"/>
                      </a:schemeClr>
                    </a:solidFill>
                  </a:rPr>
                  <a:t>IBM Blockchain</a:t>
                </a:r>
              </a:p>
            </p:txBody>
          </p:sp>
        </p:grpSp>
      </p:grpSp>
    </p:spTree>
    <p:extLst>
      <p:ext uri="{BB962C8B-B14F-4D97-AF65-F5344CB8AC3E}">
        <p14:creationId xmlns:p14="http://schemas.microsoft.com/office/powerpoint/2010/main" val="23620836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p:bg>
      <p:bgPr>
        <a:solidFill>
          <a:srgbClr val="053BC8"/>
        </a:solidFill>
        <a:effectLst/>
      </p:bgPr>
    </p:bg>
    <p:spTree>
      <p:nvGrpSpPr>
        <p:cNvPr id="1" name=""/>
        <p:cNvGrpSpPr/>
        <p:nvPr/>
      </p:nvGrpSpPr>
      <p:grpSpPr>
        <a:xfrm>
          <a:off x="0" y="0"/>
          <a:ext cx="0" cy="0"/>
          <a:chOff x="0" y="0"/>
          <a:chExt cx="0" cy="0"/>
        </a:xfrm>
      </p:grpSpPr>
      <p:pic>
        <p:nvPicPr>
          <p:cNvPr id="2" name="Picture 1" descr="8bar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83579" y="3246699"/>
            <a:ext cx="1834286" cy="997636"/>
          </a:xfrm>
          <a:prstGeom prst="rect">
            <a:avLst/>
          </a:prstGeom>
        </p:spPr>
      </p:pic>
      <p:sp>
        <p:nvSpPr>
          <p:cNvPr id="4" name="TextBox 3"/>
          <p:cNvSpPr txBox="1"/>
          <p:nvPr userDrawn="1"/>
        </p:nvSpPr>
        <p:spPr>
          <a:xfrm>
            <a:off x="2671881" y="4590220"/>
            <a:ext cx="7672641" cy="1624227"/>
          </a:xfrm>
          <a:prstGeom prst="rect">
            <a:avLst/>
          </a:prstGeom>
          <a:noFill/>
        </p:spPr>
        <p:txBody>
          <a:bodyPr wrap="square" rtlCol="0">
            <a:spAutoFit/>
          </a:bodyPr>
          <a:lstStyle/>
          <a:p>
            <a:pPr marL="0" marR="0" lvl="0" indent="0" algn="ctr" defTabSz="650230" rtl="0" eaLnBrk="1" fontAlgn="auto" latinLnBrk="0" hangingPunct="1">
              <a:lnSpc>
                <a:spcPct val="100000"/>
              </a:lnSpc>
              <a:spcBef>
                <a:spcPts val="0"/>
              </a:spcBef>
              <a:spcAft>
                <a:spcPts val="0"/>
              </a:spcAft>
              <a:buClrTx/>
              <a:buSzTx/>
              <a:buFontTx/>
              <a:buNone/>
              <a:tabLst/>
              <a:defRPr/>
            </a:pPr>
            <a:r>
              <a:rPr lang="en-US" sz="1422" b="0" i="0" dirty="0">
                <a:solidFill>
                  <a:schemeClr val="bg1"/>
                </a:solidFill>
                <a:latin typeface="IBM Plex Sans" panose="020B0503050203000203" pitchFamily="34" charset="77"/>
                <a:ea typeface="IBM Plex Sans" charset="0"/>
                <a:cs typeface="Arial"/>
              </a:rPr>
              <a:t>© Copyright IBM Corporation 2019.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represents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p:txBody>
      </p:sp>
    </p:spTree>
    <p:extLst>
      <p:ext uri="{BB962C8B-B14F-4D97-AF65-F5344CB8AC3E}">
        <p14:creationId xmlns:p14="http://schemas.microsoft.com/office/powerpoint/2010/main" val="1039962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bg1">
            <a:alpha val="30000"/>
          </a:schemeClr>
        </a:solidFill>
        <a:effectLst/>
      </p:bgPr>
    </p:bg>
    <p:spTree>
      <p:nvGrpSpPr>
        <p:cNvPr id="1" name=""/>
        <p:cNvGrpSpPr/>
        <p:nvPr/>
      </p:nvGrpSpPr>
      <p:grpSpPr>
        <a:xfrm>
          <a:off x="0" y="0"/>
          <a:ext cx="0" cy="0"/>
          <a:chOff x="0" y="0"/>
          <a:chExt cx="0" cy="0"/>
        </a:xfrm>
      </p:grpSpPr>
      <p:sp>
        <p:nvSpPr>
          <p:cNvPr id="4" name="Footer Placeholder 3"/>
          <p:cNvSpPr txBox="1">
            <a:spLocks/>
          </p:cNvSpPr>
          <p:nvPr userDrawn="1"/>
        </p:nvSpPr>
        <p:spPr>
          <a:xfrm>
            <a:off x="178818" y="9275728"/>
            <a:ext cx="6839488" cy="177338"/>
          </a:xfrm>
          <a:prstGeom prst="rect">
            <a:avLst/>
          </a:prstGeom>
        </p:spPr>
        <p:txBody>
          <a:bodyPr vert="horz" lIns="130048" tIns="65024" rIns="130048" bIns="65024"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1138" dirty="0">
                <a:solidFill>
                  <a:schemeClr val="tx1">
                    <a:lumMod val="50000"/>
                    <a:lumOff val="50000"/>
                  </a:schemeClr>
                </a:solidFill>
                <a:latin typeface="IBM Plex Sans" charset="0"/>
                <a:ea typeface="IBM Plex Sans" charset="0"/>
                <a:cs typeface="IBM Plex Sans" charset="0"/>
              </a:rPr>
              <a:t>© 2018 IBM Corporation</a:t>
            </a:r>
            <a:endParaRPr lang="en-US" sz="1138" dirty="0">
              <a:solidFill>
                <a:schemeClr val="tx1">
                  <a:lumMod val="50000"/>
                  <a:lumOff val="50000"/>
                </a:schemeClr>
              </a:solidFill>
              <a:latin typeface="IBM Plex Sans" charset="0"/>
              <a:ea typeface="IBM Plex Sans" charset="0"/>
              <a:cs typeface="IBM Plex Sans" charset="0"/>
            </a:endParaRPr>
          </a:p>
        </p:txBody>
      </p:sp>
      <p:sp>
        <p:nvSpPr>
          <p:cNvPr id="5" name="Slide Number Placeholder 4"/>
          <p:cNvSpPr>
            <a:spLocks noGrp="1"/>
          </p:cNvSpPr>
          <p:nvPr>
            <p:ph type="sldNum" sz="quarter" idx="12"/>
          </p:nvPr>
        </p:nvSpPr>
        <p:spPr>
          <a:xfrm>
            <a:off x="9952285" y="9040143"/>
            <a:ext cx="3034453" cy="519289"/>
          </a:xfrm>
        </p:spPr>
        <p:txBody>
          <a:bodyPr/>
          <a:lstStyle>
            <a:lvl1pPr>
              <a:defRPr sz="1138">
                <a:solidFill>
                  <a:schemeClr val="bg1">
                    <a:lumMod val="50000"/>
                  </a:schemeClr>
                </a:solidFill>
              </a:defRPr>
            </a:lvl1pPr>
          </a:lstStyle>
          <a:p>
            <a:fld id="{08BF69C1-739F-1B47-B5E3-FA651BCAB105}" type="slidenum">
              <a:rPr lang="en-US" smtClean="0"/>
              <a:pPr/>
              <a:t>‹#›</a:t>
            </a:fld>
            <a:endParaRPr lang="en-US"/>
          </a:p>
        </p:txBody>
      </p:sp>
      <p:sp>
        <p:nvSpPr>
          <p:cNvPr id="8" name="Text Placeholder 7"/>
          <p:cNvSpPr>
            <a:spLocks noGrp="1"/>
          </p:cNvSpPr>
          <p:nvPr>
            <p:ph type="body" sz="quarter" idx="13" hasCustomPrompt="1"/>
          </p:nvPr>
        </p:nvSpPr>
        <p:spPr>
          <a:xfrm>
            <a:off x="178818" y="273947"/>
            <a:ext cx="10152422" cy="1083733"/>
          </a:xfrm>
        </p:spPr>
        <p:txBody>
          <a:bodyPr/>
          <a:lstStyle>
            <a:lvl1pPr marL="0" indent="0">
              <a:buNone/>
              <a:defRPr sz="3413" b="0" i="0">
                <a:ln>
                  <a:noFill/>
                </a:ln>
                <a:solidFill>
                  <a:srgbClr val="0164FF"/>
                </a:solidFil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 (IBM </a:t>
            </a:r>
            <a:r>
              <a:rPr lang="en-US" dirty="0" err="1"/>
              <a:t>Plex</a:t>
            </a:r>
            <a:r>
              <a:rPr lang="en-US" dirty="0"/>
              <a:t> Sans 24)</a:t>
            </a:r>
          </a:p>
        </p:txBody>
      </p:sp>
      <p:sp>
        <p:nvSpPr>
          <p:cNvPr id="17" name="Text Placeholder 16"/>
          <p:cNvSpPr>
            <a:spLocks noGrp="1"/>
          </p:cNvSpPr>
          <p:nvPr>
            <p:ph type="body" sz="quarter" idx="15" hasCustomPrompt="1"/>
          </p:nvPr>
        </p:nvSpPr>
        <p:spPr>
          <a:xfrm>
            <a:off x="178366" y="1541310"/>
            <a:ext cx="10153226" cy="1779130"/>
          </a:xfrm>
        </p:spPr>
        <p:txBody>
          <a:bodyPr>
            <a:noAutofit/>
          </a:bodyPr>
          <a:lstStyle>
            <a:lvl1pPr marL="234805" indent="-234805">
              <a:tabLst/>
              <a:defRPr sz="1991" b="0" i="0" baseline="0"/>
            </a:lvl1pPr>
            <a:lvl2pPr>
              <a:defRPr sz="1991"/>
            </a:lvl2pPr>
            <a:lvl3pPr>
              <a:defRPr sz="1991"/>
            </a:lvl3pPr>
            <a:lvl4pPr>
              <a:defRPr sz="1991"/>
            </a:lvl4pPr>
            <a:lvl5pPr>
              <a:defRPr sz="1991"/>
            </a:lvl5pPr>
          </a:lstStyle>
          <a:p>
            <a:pPr lvl="0"/>
            <a:r>
              <a:rPr lang="en-US" dirty="0"/>
              <a:t>Bulleted list (IBM </a:t>
            </a:r>
            <a:r>
              <a:rPr lang="en-US" dirty="0" err="1"/>
              <a:t>Plex</a:t>
            </a:r>
            <a:r>
              <a:rPr lang="en-US" dirty="0"/>
              <a:t> Sans no smaller than 14)</a:t>
            </a:r>
          </a:p>
          <a:p>
            <a:pPr lvl="0"/>
            <a:r>
              <a:rPr lang="en-US" dirty="0"/>
              <a:t>Text goes here lorem ipsum dolor</a:t>
            </a:r>
          </a:p>
          <a:p>
            <a:pPr lvl="0"/>
            <a:r>
              <a:rPr lang="en-US" dirty="0"/>
              <a:t>Text goes here lorem ipsum dolor</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078" y="335717"/>
            <a:ext cx="1723136" cy="368469"/>
          </a:xfrm>
          <a:prstGeom prst="rect">
            <a:avLst/>
          </a:prstGeom>
        </p:spPr>
      </p:pic>
      <p:sp>
        <p:nvSpPr>
          <p:cNvPr id="7" name="Footer Placeholder 3">
            <a:extLst>
              <a:ext uri="{FF2B5EF4-FFF2-40B4-BE49-F238E27FC236}">
                <a16:creationId xmlns:a16="http://schemas.microsoft.com/office/drawing/2014/main" id="{63D7A9C1-220F-A840-93A1-05886BDFBE07}"/>
              </a:ext>
            </a:extLst>
          </p:cNvPr>
          <p:cNvSpPr txBox="1">
            <a:spLocks/>
          </p:cNvSpPr>
          <p:nvPr userDrawn="1"/>
        </p:nvSpPr>
        <p:spPr>
          <a:xfrm>
            <a:off x="5254978" y="9017122"/>
            <a:ext cx="2106236" cy="565331"/>
          </a:xfrm>
          <a:prstGeom prst="rect">
            <a:avLst/>
          </a:prstGeom>
        </p:spPr>
        <p:txBody>
          <a:bodyPr vert="horz" lIns="130048" tIns="65024" rIns="130048" bIns="65024"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50230" rtl="0" eaLnBrk="1" fontAlgn="auto" latinLnBrk="0" hangingPunct="1">
              <a:lnSpc>
                <a:spcPct val="100000"/>
              </a:lnSpc>
              <a:spcBef>
                <a:spcPts val="0"/>
              </a:spcBef>
              <a:spcAft>
                <a:spcPts val="0"/>
              </a:spcAft>
              <a:buClrTx/>
              <a:buSzTx/>
              <a:buFontTx/>
              <a:buNone/>
              <a:tabLst/>
              <a:defRPr/>
            </a:pPr>
            <a:r>
              <a:rPr lang="de-DE" sz="1493" dirty="0">
                <a:solidFill>
                  <a:schemeClr val="tx1">
                    <a:lumMod val="50000"/>
                    <a:lumOff val="50000"/>
                  </a:schemeClr>
                </a:solidFill>
                <a:latin typeface="IBM Plex Sans" charset="0"/>
                <a:ea typeface="IBM Plex Sans" charset="0"/>
                <a:cs typeface="IBM Plex Sans" charset="0"/>
              </a:rPr>
              <a:t>IBM </a:t>
            </a:r>
            <a:r>
              <a:rPr lang="en-US" sz="1707" b="0" i="0" dirty="0">
                <a:latin typeface="IBM Plex Sans" panose="020B0503050203000203" pitchFamily="34" charset="77"/>
              </a:rPr>
              <a:t>Confidential</a:t>
            </a:r>
          </a:p>
        </p:txBody>
      </p:sp>
    </p:spTree>
    <p:extLst>
      <p:ext uri="{BB962C8B-B14F-4D97-AF65-F5344CB8AC3E}">
        <p14:creationId xmlns:p14="http://schemas.microsoft.com/office/powerpoint/2010/main" val="2963269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732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
            <a:ext cx="3251200" cy="9753600"/>
          </a:xfrm>
          <a:solidFill>
            <a:schemeClr val="tx1"/>
          </a:solidFill>
        </p:spPr>
        <p:txBody>
          <a:bodyPr lIns="228600" tIns="192024" rIns="228600" bIns="228600"/>
          <a:lstStyle>
            <a:lvl1pPr>
              <a:defRPr sz="2276" b="0" i="0">
                <a:solidFill>
                  <a:schemeClr val="bg2"/>
                </a:solidFill>
              </a:defRPr>
            </a:lvl1pPr>
            <a:lvl2pPr>
              <a:defRPr sz="1564" b="0" i="0">
                <a:solidFill>
                  <a:schemeClr val="bg2"/>
                </a:solidFill>
              </a:defRPr>
            </a:lvl2pPr>
            <a:lvl3pPr>
              <a:defRPr sz="1564" b="0" i="0">
                <a:solidFill>
                  <a:schemeClr val="bg2"/>
                </a:solidFill>
              </a:defRPr>
            </a:lvl3pPr>
            <a:lvl4pPr>
              <a:defRPr sz="1564" b="0" i="0">
                <a:solidFill>
                  <a:schemeClr val="bg2"/>
                </a:solidFill>
              </a:defRPr>
            </a:lvl4pPr>
            <a:lvl5pPr>
              <a:defRPr sz="1564" b="0" i="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0"/>
          </p:nvPr>
        </p:nvSpPr>
        <p:spPr>
          <a:xfrm>
            <a:off x="3251200" y="0"/>
            <a:ext cx="3251200" cy="9753600"/>
          </a:xfrm>
          <a:solidFill>
            <a:schemeClr val="accent2"/>
          </a:solidFill>
        </p:spPr>
        <p:txBody>
          <a:bodyPr lIns="228600" tIns="192024" rIns="228600" bIns="228600"/>
          <a:lstStyle>
            <a:lvl1pPr>
              <a:defRPr sz="1991" b="0" i="0">
                <a:solidFill>
                  <a:schemeClr val="bg2"/>
                </a:solidFill>
              </a:defRPr>
            </a:lvl1pPr>
            <a:lvl2pPr>
              <a:defRPr sz="1564">
                <a:solidFill>
                  <a:schemeClr val="bg2"/>
                </a:solidFill>
              </a:defRPr>
            </a:lvl2pPr>
            <a:lvl3pPr>
              <a:defRPr sz="1564">
                <a:solidFill>
                  <a:schemeClr val="bg2"/>
                </a:solidFill>
              </a:defRPr>
            </a:lvl3pPr>
            <a:lvl4pPr>
              <a:defRPr sz="1564">
                <a:solidFill>
                  <a:schemeClr val="bg2"/>
                </a:solidFill>
              </a:defRPr>
            </a:lvl4pPr>
            <a:lvl5pPr>
              <a:defRPr sz="1564">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6502400" y="0"/>
            <a:ext cx="3251200" cy="9753600"/>
          </a:xfrm>
          <a:solidFill>
            <a:schemeClr val="accent3"/>
          </a:solidFill>
        </p:spPr>
        <p:txBody>
          <a:bodyPr lIns="228600" tIns="192024" rIns="228600" bIns="228600"/>
          <a:lstStyle>
            <a:lvl1pPr>
              <a:defRPr sz="1991" b="0" i="0">
                <a:solidFill>
                  <a:schemeClr val="bg2"/>
                </a:solidFill>
              </a:defRPr>
            </a:lvl1pPr>
            <a:lvl2pPr>
              <a:defRPr sz="1564">
                <a:solidFill>
                  <a:schemeClr val="bg2"/>
                </a:solidFill>
              </a:defRPr>
            </a:lvl2pPr>
            <a:lvl3pPr>
              <a:defRPr sz="1564">
                <a:solidFill>
                  <a:schemeClr val="bg2"/>
                </a:solidFill>
              </a:defRPr>
            </a:lvl3pPr>
            <a:lvl4pPr>
              <a:defRPr sz="1564">
                <a:solidFill>
                  <a:schemeClr val="bg2"/>
                </a:solidFill>
              </a:defRPr>
            </a:lvl4pPr>
            <a:lvl5pPr>
              <a:defRPr sz="1564">
                <a:solidFill>
                  <a:schemeClr val="bg2"/>
                </a:solidFill>
              </a:defRPr>
            </a:lvl5pPr>
          </a:lstStyle>
          <a:p>
            <a:pPr lvl="0"/>
            <a:r>
              <a:rPr lang="en-US" dirty="0"/>
              <a:t>Click to edit Master text styles</a:t>
            </a:r>
          </a:p>
        </p:txBody>
      </p:sp>
      <p:sp>
        <p:nvSpPr>
          <p:cNvPr id="17" name="Content Placeholder 16"/>
          <p:cNvSpPr>
            <a:spLocks noGrp="1"/>
          </p:cNvSpPr>
          <p:nvPr>
            <p:ph sz="quarter" idx="22"/>
          </p:nvPr>
        </p:nvSpPr>
        <p:spPr>
          <a:xfrm>
            <a:off x="9753600" y="0"/>
            <a:ext cx="3251200" cy="9753600"/>
          </a:xfrm>
          <a:solidFill>
            <a:schemeClr val="tx2">
              <a:lumMod val="75000"/>
            </a:schemeClr>
          </a:solidFill>
        </p:spPr>
        <p:txBody>
          <a:bodyPr lIns="228600" tIns="192024" rIns="228600" bIns="228600"/>
          <a:lstStyle>
            <a:lvl1pPr>
              <a:defRPr sz="1991" b="0" i="0">
                <a:solidFill>
                  <a:schemeClr val="bg2"/>
                </a:solidFill>
              </a:defRPr>
            </a:lvl1pPr>
            <a:lvl2pPr>
              <a:defRPr sz="1564">
                <a:solidFill>
                  <a:schemeClr val="bg2"/>
                </a:solidFill>
              </a:defRPr>
            </a:lvl2pPr>
            <a:lvl3pPr>
              <a:defRPr sz="1564">
                <a:solidFill>
                  <a:schemeClr val="bg2"/>
                </a:solidFill>
              </a:defRPr>
            </a:lvl3pPr>
            <a:lvl4pPr>
              <a:defRPr sz="1564">
                <a:solidFill>
                  <a:schemeClr val="bg2"/>
                </a:solidFill>
              </a:defRPr>
            </a:lvl4pPr>
            <a:lvl5pPr>
              <a:defRPr sz="1564">
                <a:solidFill>
                  <a:schemeClr val="bg2"/>
                </a:solidFill>
              </a:defRPr>
            </a:lvl5pPr>
          </a:lstStyle>
          <a:p>
            <a:pPr lvl="0"/>
            <a:r>
              <a:rPr lang="en-US" dirty="0"/>
              <a:t>Click to edit Master text styles</a:t>
            </a:r>
          </a:p>
        </p:txBody>
      </p:sp>
      <p:sp>
        <p:nvSpPr>
          <p:cNvPr id="13" name="Slide Number Placeholder 6"/>
          <p:cNvSpPr>
            <a:spLocks noGrp="1"/>
          </p:cNvSpPr>
          <p:nvPr>
            <p:ph type="sldNum" sz="quarter" idx="4"/>
          </p:nvPr>
        </p:nvSpPr>
        <p:spPr>
          <a:xfrm>
            <a:off x="10889973" y="9152436"/>
            <a:ext cx="1789707" cy="260096"/>
          </a:xfrm>
          <a:prstGeom prst="rect">
            <a:avLst/>
          </a:prstGeom>
        </p:spPr>
        <p:txBody>
          <a:bodyPr vert="horz" lIns="0" tIns="0" rIns="0" bIns="0" rtlCol="0" anchor="ctr" anchorCtr="0"/>
          <a:lstStyle>
            <a:lvl1pPr algn="r">
              <a:defRPr sz="853" b="0" i="0" baseline="0">
                <a:solidFill>
                  <a:schemeClr val="bg2"/>
                </a:solidFill>
                <a:latin typeface="IBM Plex Sans" panose="020B0503050203000203" pitchFamily="34" charset="77"/>
                <a:ea typeface="IBM Plex Sans" panose="020B0503050203000203" pitchFamily="34" charset="77"/>
                <a:cs typeface="Arial" charset="0"/>
              </a:defRPr>
            </a:lvl1pPr>
          </a:lstStyle>
          <a:p>
            <a:fld id="{3FD999D4-B456-9943-89B7-30D56181CE18}" type="slidenum">
              <a:rPr lang="en-US" smtClean="0">
                <a:solidFill>
                  <a:srgbClr val="FFFFFF"/>
                </a:solidFill>
              </a:rPr>
              <a:pPr/>
              <a:t>‹#›</a:t>
            </a:fld>
            <a:endParaRPr lang="en-US" dirty="0">
              <a:solidFill>
                <a:srgbClr val="FFFFFF"/>
              </a:solidFill>
            </a:endParaRPr>
          </a:p>
        </p:txBody>
      </p:sp>
      <p:sp>
        <p:nvSpPr>
          <p:cNvPr id="14" name="Footer Placeholder 1"/>
          <p:cNvSpPr>
            <a:spLocks noGrp="1"/>
          </p:cNvSpPr>
          <p:nvPr>
            <p:ph type="ftr" sz="quarter" idx="3"/>
          </p:nvPr>
        </p:nvSpPr>
        <p:spPr>
          <a:xfrm>
            <a:off x="1890651" y="9152436"/>
            <a:ext cx="9103360" cy="260096"/>
          </a:xfrm>
          <a:prstGeom prst="rect">
            <a:avLst/>
          </a:prstGeom>
        </p:spPr>
        <p:txBody>
          <a:bodyPr lIns="0" tIns="0" rIns="0" bIns="0" anchor="ctr" anchorCtr="0"/>
          <a:lstStyle>
            <a:lvl1pPr>
              <a:defRPr sz="853">
                <a:solidFill>
                  <a:schemeClr val="bg2"/>
                </a:solidFill>
              </a:defRPr>
            </a:lvl1pPr>
          </a:lstStyle>
          <a:p>
            <a:r>
              <a:rPr lang="de-DE" dirty="0">
                <a:solidFill>
                  <a:srgbClr val="FFFFFF"/>
                </a:solidFill>
              </a:rPr>
              <a:t>Think 2019 / DOC ID / </a:t>
            </a:r>
            <a:r>
              <a:rPr lang="de-DE" dirty="0" err="1">
                <a:solidFill>
                  <a:srgbClr val="FFFFFF"/>
                </a:solidFill>
              </a:rPr>
              <a:t>Month</a:t>
            </a:r>
            <a:r>
              <a:rPr lang="de-DE" dirty="0">
                <a:solidFill>
                  <a:srgbClr val="FFFFFF"/>
                </a:solidFill>
              </a:rPr>
              <a:t> XX, 2019 / © 2019 IBM Corporation</a:t>
            </a:r>
            <a:endParaRPr lang="en-US" dirty="0">
              <a:solidFill>
                <a:srgbClr val="FFFFFF"/>
              </a:solidFill>
            </a:endParaRPr>
          </a:p>
        </p:txBody>
      </p:sp>
      <p:sp>
        <p:nvSpPr>
          <p:cNvPr id="16" name="Text Placeholder 2"/>
          <p:cNvSpPr txBox="1">
            <a:spLocks/>
          </p:cNvSpPr>
          <p:nvPr userDrawn="1"/>
        </p:nvSpPr>
        <p:spPr>
          <a:xfrm>
            <a:off x="325120" y="9122332"/>
            <a:ext cx="1535289" cy="260096"/>
          </a:xfrm>
          <a:prstGeom prst="rect">
            <a:avLst/>
          </a:prstGeom>
        </p:spPr>
        <p:txBody>
          <a:bodyPr lIns="0" tIns="0" rIns="0" bIns="0" anchor="ctr" anchorCtr="0"/>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422" b="0" i="0" dirty="0">
                <a:solidFill>
                  <a:srgbClr val="FFFFFF"/>
                </a:solidFill>
                <a:latin typeface="IBM Plex Sans" panose="020B0503050203000203" pitchFamily="34" charset="77"/>
              </a:rPr>
              <a:t>IBM </a:t>
            </a:r>
            <a:r>
              <a:rPr lang="de-DE" sz="1422" b="0" i="0" dirty="0" err="1">
                <a:solidFill>
                  <a:srgbClr val="FFFFFF"/>
                </a:solidFill>
                <a:latin typeface="IBM Plex Sans" panose="020B0503050203000203" pitchFamily="34" charset="77"/>
              </a:rPr>
              <a:t>Confidential</a:t>
            </a:r>
            <a:endParaRPr lang="en-US" sz="1422" b="0" i="0" dirty="0">
              <a:solidFill>
                <a:srgbClr val="FFFFFF"/>
              </a:solidFill>
              <a:latin typeface="IBM Plex Sans" panose="020B0503050203000203" pitchFamily="34" charset="77"/>
            </a:endParaRPr>
          </a:p>
        </p:txBody>
      </p:sp>
    </p:spTree>
    <p:extLst>
      <p:ext uri="{BB962C8B-B14F-4D97-AF65-F5344CB8AC3E}">
        <p14:creationId xmlns:p14="http://schemas.microsoft.com/office/powerpoint/2010/main" val="48611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ibm sign-off">
    <p:bg>
      <p:bgPr>
        <a:solidFill>
          <a:srgbClr val="0000FF"/>
        </a:solidFill>
        <a:effectLst/>
      </p:bgPr>
    </p:bg>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xfrm>
            <a:off x="9952285" y="9040143"/>
            <a:ext cx="3034453" cy="519289"/>
          </a:xfrm>
          <a:prstGeom prst="rect">
            <a:avLst/>
          </a:prstGeom>
        </p:spPr>
        <p:txBody>
          <a:bodyPr/>
          <a:lstStyle>
            <a:lvl1pPr>
              <a:defRPr sz="1138" b="0" i="0">
                <a:solidFill>
                  <a:srgbClr val="FFFFFF"/>
                </a:solidFill>
                <a:cs typeface="Arial" charset="0"/>
              </a:defRPr>
            </a:lvl1pPr>
          </a:lstStyle>
          <a:p>
            <a:fld id="{08BF69C1-739F-1B47-B5E3-FA651BCAB105}" type="slidenum">
              <a:rPr lang="en-US" smtClean="0"/>
              <a:pPr/>
              <a:t>‹#›</a:t>
            </a:fld>
            <a:endParaRPr lang="en-US" dirty="0"/>
          </a:p>
        </p:txBody>
      </p:sp>
      <p:pic>
        <p:nvPicPr>
          <p:cNvPr id="2" name="Picture 1" descr="8bar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3579" y="4163560"/>
            <a:ext cx="1834286" cy="997636"/>
          </a:xfrm>
          <a:prstGeom prst="rect">
            <a:avLst/>
          </a:prstGeom>
        </p:spPr>
      </p:pic>
    </p:spTree>
    <p:extLst>
      <p:ext uri="{BB962C8B-B14F-4D97-AF65-F5344CB8AC3E}">
        <p14:creationId xmlns:p14="http://schemas.microsoft.com/office/powerpoint/2010/main" val="4172197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 – Blue">
    <p:bg>
      <p:bgPr>
        <a:solidFill>
          <a:srgbClr val="003BC9"/>
        </a:solidFill>
        <a:effectLst/>
      </p:bgPr>
    </p:bg>
    <p:spTree>
      <p:nvGrpSpPr>
        <p:cNvPr id="1" name=""/>
        <p:cNvGrpSpPr/>
        <p:nvPr/>
      </p:nvGrpSpPr>
      <p:grpSpPr>
        <a:xfrm>
          <a:off x="0" y="0"/>
          <a:ext cx="0" cy="0"/>
          <a:chOff x="0" y="0"/>
          <a:chExt cx="0" cy="0"/>
        </a:xfrm>
      </p:grpSpPr>
      <p:pic>
        <p:nvPicPr>
          <p:cNvPr id="13" name="Picture 12" descr="BLOCKCHAIN5_MARK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5303" y="1830306"/>
            <a:ext cx="5328363" cy="7104484"/>
          </a:xfrm>
          <a:prstGeom prst="rect">
            <a:avLst/>
          </a:prstGeom>
        </p:spPr>
      </p:pic>
      <p:sp>
        <p:nvSpPr>
          <p:cNvPr id="4" name="Text Placeholder 3"/>
          <p:cNvSpPr>
            <a:spLocks noGrp="1"/>
          </p:cNvSpPr>
          <p:nvPr>
            <p:ph type="body" sz="quarter" idx="10" hasCustomPrompt="1"/>
          </p:nvPr>
        </p:nvSpPr>
        <p:spPr>
          <a:xfrm>
            <a:off x="178816" y="264912"/>
            <a:ext cx="8651804" cy="939236"/>
          </a:xfrm>
        </p:spPr>
        <p:txBody>
          <a:bodyPr>
            <a:normAutofit/>
          </a:bodyPr>
          <a:lstStyle>
            <a:lvl1pPr marL="0" indent="0">
              <a:buNone/>
              <a:defRPr sz="3413"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8" name="Text Placeholder 7"/>
          <p:cNvSpPr>
            <a:spLocks noGrp="1"/>
          </p:cNvSpPr>
          <p:nvPr>
            <p:ph type="body" sz="quarter" idx="11" hasCustomPrompt="1"/>
          </p:nvPr>
        </p:nvSpPr>
        <p:spPr>
          <a:xfrm>
            <a:off x="178816" y="4798642"/>
            <a:ext cx="4334933" cy="1432527"/>
          </a:xfrm>
        </p:spPr>
        <p:txBody>
          <a:bodyPr>
            <a:noAutofit/>
          </a:bodyPr>
          <a:lstStyle>
            <a:lvl1pPr marL="0" indent="0">
              <a:spcBef>
                <a:spcPts val="0"/>
              </a:spcBef>
              <a:buNone/>
              <a:defRPr sz="1991" b="0" i="0">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information</a:t>
            </a:r>
          </a:p>
        </p:txBody>
      </p:sp>
      <p:sp>
        <p:nvSpPr>
          <p:cNvPr id="5" name="Text Placeholder 4"/>
          <p:cNvSpPr>
            <a:spLocks noGrp="1"/>
          </p:cNvSpPr>
          <p:nvPr>
            <p:ph type="body" sz="quarter" idx="13" hasCustomPrompt="1"/>
          </p:nvPr>
        </p:nvSpPr>
        <p:spPr>
          <a:xfrm>
            <a:off x="178817" y="1423100"/>
            <a:ext cx="8671671" cy="1519058"/>
          </a:xfrm>
        </p:spPr>
        <p:txBody>
          <a:bodyPr>
            <a:normAutofit/>
          </a:bodyPr>
          <a:lstStyle>
            <a:lvl1pPr marL="0" indent="0">
              <a:buNone/>
              <a:defRPr sz="2276" b="0" i="0">
                <a:solidFill>
                  <a:srgbClr val="FFFFFF"/>
                </a:solidFill>
              </a:defRPr>
            </a:lvl1pPr>
          </a:lstStyle>
          <a:p>
            <a:pPr lvl="0"/>
            <a:r>
              <a:rPr lang="en-US" dirty="0"/>
              <a:t>Subtitle</a:t>
            </a:r>
          </a:p>
        </p:txBody>
      </p:sp>
      <p:pic>
        <p:nvPicPr>
          <p:cNvPr id="15" name="Picture 14" descr="Blockchain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6" name="Picture 15" descr="IBMLogo_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Tree>
    <p:extLst>
      <p:ext uri="{BB962C8B-B14F-4D97-AF65-F5344CB8AC3E}">
        <p14:creationId xmlns:p14="http://schemas.microsoft.com/office/powerpoint/2010/main" val="36325796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 – Black">
    <p:bg>
      <p:bgPr>
        <a:solidFill>
          <a:schemeClr val="tx1"/>
        </a:solidFill>
        <a:effectLst/>
      </p:bgPr>
    </p:bg>
    <p:spTree>
      <p:nvGrpSpPr>
        <p:cNvPr id="1" name=""/>
        <p:cNvGrpSpPr/>
        <p:nvPr/>
      </p:nvGrpSpPr>
      <p:grpSpPr>
        <a:xfrm>
          <a:off x="0" y="0"/>
          <a:ext cx="0" cy="0"/>
          <a:chOff x="0" y="0"/>
          <a:chExt cx="0" cy="0"/>
        </a:xfrm>
      </p:grpSpPr>
      <p:sp>
        <p:nvSpPr>
          <p:cNvPr id="14" name="Text Placeholder 3"/>
          <p:cNvSpPr>
            <a:spLocks noGrp="1"/>
          </p:cNvSpPr>
          <p:nvPr>
            <p:ph type="body" sz="quarter" idx="10" hasCustomPrompt="1"/>
          </p:nvPr>
        </p:nvSpPr>
        <p:spPr>
          <a:xfrm>
            <a:off x="178816" y="264912"/>
            <a:ext cx="8651804" cy="939236"/>
          </a:xfrm>
        </p:spPr>
        <p:txBody>
          <a:bodyPr>
            <a:normAutofit/>
          </a:bodyPr>
          <a:lstStyle>
            <a:lvl1pPr marL="0" indent="0">
              <a:buNone/>
              <a:defRPr sz="3413"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16" name="Text Placeholder 7"/>
          <p:cNvSpPr>
            <a:spLocks noGrp="1"/>
          </p:cNvSpPr>
          <p:nvPr>
            <p:ph type="body" sz="quarter" idx="11" hasCustomPrompt="1"/>
          </p:nvPr>
        </p:nvSpPr>
        <p:spPr>
          <a:xfrm>
            <a:off x="178816" y="4798642"/>
            <a:ext cx="4334933" cy="1432527"/>
          </a:xfrm>
        </p:spPr>
        <p:txBody>
          <a:bodyPr>
            <a:noAutofit/>
          </a:bodyPr>
          <a:lstStyle>
            <a:lvl1pPr marL="0" indent="0">
              <a:spcBef>
                <a:spcPts val="0"/>
              </a:spcBef>
              <a:buNone/>
              <a:defRPr sz="1991" b="0" i="0">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information</a:t>
            </a:r>
          </a:p>
        </p:txBody>
      </p:sp>
      <p:sp>
        <p:nvSpPr>
          <p:cNvPr id="17" name="Text Placeholder 4"/>
          <p:cNvSpPr>
            <a:spLocks noGrp="1"/>
          </p:cNvSpPr>
          <p:nvPr>
            <p:ph type="body" sz="quarter" idx="13" hasCustomPrompt="1"/>
          </p:nvPr>
        </p:nvSpPr>
        <p:spPr>
          <a:xfrm>
            <a:off x="178817" y="1423100"/>
            <a:ext cx="8671671" cy="1519058"/>
          </a:xfrm>
        </p:spPr>
        <p:txBody>
          <a:bodyPr>
            <a:normAutofit/>
          </a:bodyPr>
          <a:lstStyle>
            <a:lvl1pPr marL="0" indent="0">
              <a:buNone/>
              <a:defRPr sz="2276" b="0" i="0">
                <a:solidFill>
                  <a:srgbClr val="FFFFFF"/>
                </a:solidFill>
              </a:defRPr>
            </a:lvl1pPr>
          </a:lstStyle>
          <a:p>
            <a:pPr lvl="0"/>
            <a:r>
              <a:rPr lang="en-US" dirty="0"/>
              <a:t>Subtitle</a:t>
            </a:r>
          </a:p>
        </p:txBody>
      </p:sp>
      <p:pic>
        <p:nvPicPr>
          <p:cNvPr id="9" name="Picture 8"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2" name="Picture 11"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pic>
        <p:nvPicPr>
          <p:cNvPr id="3" name="Picture 2"/>
          <p:cNvPicPr>
            <a:picLocks noChangeAspect="1"/>
          </p:cNvPicPr>
          <p:nvPr userDrawn="1"/>
        </p:nvPicPr>
        <p:blipFill>
          <a:blip r:embed="rId4"/>
          <a:stretch>
            <a:fillRect/>
          </a:stretch>
        </p:blipFill>
        <p:spPr>
          <a:xfrm>
            <a:off x="7261833" y="1806094"/>
            <a:ext cx="5346419" cy="7128559"/>
          </a:xfrm>
          <a:prstGeom prst="rect">
            <a:avLst/>
          </a:prstGeom>
        </p:spPr>
      </p:pic>
    </p:spTree>
    <p:extLst>
      <p:ext uri="{BB962C8B-B14F-4D97-AF65-F5344CB8AC3E}">
        <p14:creationId xmlns:p14="http://schemas.microsoft.com/office/powerpoint/2010/main" val="106401598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03BC9"/>
        </a:solidFill>
        <a:effectLst/>
      </p:bgPr>
    </p:bg>
    <p:spTree>
      <p:nvGrpSpPr>
        <p:cNvPr id="1" name=""/>
        <p:cNvGrpSpPr/>
        <p:nvPr/>
      </p:nvGrpSpPr>
      <p:grpSpPr>
        <a:xfrm>
          <a:off x="0" y="0"/>
          <a:ext cx="0" cy="0"/>
          <a:chOff x="0" y="0"/>
          <a:chExt cx="0" cy="0"/>
        </a:xfrm>
      </p:grpSpPr>
      <p:sp>
        <p:nvSpPr>
          <p:cNvPr id="20" name="Rectangle 19"/>
          <p:cNvSpPr/>
          <p:nvPr userDrawn="1"/>
        </p:nvSpPr>
        <p:spPr>
          <a:xfrm>
            <a:off x="12123364" y="8578349"/>
            <a:ext cx="881436" cy="1175249"/>
          </a:xfrm>
          <a:prstGeom prst="rect">
            <a:avLst/>
          </a:prstGeom>
          <a:solidFill>
            <a:srgbClr val="003BC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44" b="0" i="0" dirty="0">
              <a:latin typeface="IBM Plex Sans" panose="020B0503050203000203" pitchFamily="34" charset="77"/>
            </a:endParaRPr>
          </a:p>
        </p:txBody>
      </p:sp>
      <p:sp>
        <p:nvSpPr>
          <p:cNvPr id="22" name="Text Placeholder 7"/>
          <p:cNvSpPr>
            <a:spLocks noGrp="1"/>
          </p:cNvSpPr>
          <p:nvPr>
            <p:ph type="body" sz="quarter" idx="13" hasCustomPrompt="1"/>
          </p:nvPr>
        </p:nvSpPr>
        <p:spPr>
          <a:xfrm>
            <a:off x="178818" y="1891310"/>
            <a:ext cx="10152422" cy="3428020"/>
          </a:xfrm>
        </p:spPr>
        <p:txBody>
          <a:bodyPr>
            <a:normAutofit/>
          </a:bodyPr>
          <a:lstStyle>
            <a:lvl1pPr marL="0" indent="0">
              <a:buNone/>
              <a:defRPr sz="4551" b="0" i="0">
                <a:ln>
                  <a:noFill/>
                </a:ln>
                <a:solidFill>
                  <a:schemeClr val="bg1"/>
                </a:solidFil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Divider title</a:t>
            </a:r>
          </a:p>
        </p:txBody>
      </p:sp>
      <p:pic>
        <p:nvPicPr>
          <p:cNvPr id="2" name="Picture 1"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3" name="Picture 2"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pic>
        <p:nvPicPr>
          <p:cNvPr id="8" name="Picture 7" descr="BLOCKCHAIN5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285303" y="1830306"/>
            <a:ext cx="5328363" cy="7104484"/>
          </a:xfrm>
          <a:prstGeom prst="rect">
            <a:avLst/>
          </a:prstGeom>
        </p:spPr>
      </p:pic>
    </p:spTree>
    <p:extLst>
      <p:ext uri="{BB962C8B-B14F-4D97-AF65-F5344CB8AC3E}">
        <p14:creationId xmlns:p14="http://schemas.microsoft.com/office/powerpoint/2010/main" val="270197126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03BC9"/>
        </a:solidFill>
        <a:effectLst/>
      </p:bgPr>
    </p:bg>
    <p:spTree>
      <p:nvGrpSpPr>
        <p:cNvPr id="1" name=""/>
        <p:cNvGrpSpPr/>
        <p:nvPr/>
      </p:nvGrpSpPr>
      <p:grpSpPr>
        <a:xfrm>
          <a:off x="0" y="0"/>
          <a:ext cx="0" cy="0"/>
          <a:chOff x="0" y="0"/>
          <a:chExt cx="0" cy="0"/>
        </a:xfrm>
      </p:grpSpPr>
      <p:sp>
        <p:nvSpPr>
          <p:cNvPr id="20" name="Rectangle 19"/>
          <p:cNvSpPr/>
          <p:nvPr userDrawn="1"/>
        </p:nvSpPr>
        <p:spPr>
          <a:xfrm>
            <a:off x="12123364" y="8578349"/>
            <a:ext cx="881436" cy="1175249"/>
          </a:xfrm>
          <a:prstGeom prst="rect">
            <a:avLst/>
          </a:prstGeom>
          <a:solidFill>
            <a:srgbClr val="003BC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44" b="0" i="0" dirty="0">
              <a:latin typeface="IBM Plex Sans" panose="020B0503050203000203" pitchFamily="34" charset="77"/>
            </a:endParaRPr>
          </a:p>
        </p:txBody>
      </p:sp>
      <p:sp>
        <p:nvSpPr>
          <p:cNvPr id="22" name="Text Placeholder 7"/>
          <p:cNvSpPr>
            <a:spLocks noGrp="1"/>
          </p:cNvSpPr>
          <p:nvPr>
            <p:ph type="body" sz="quarter" idx="13" hasCustomPrompt="1"/>
          </p:nvPr>
        </p:nvSpPr>
        <p:spPr>
          <a:xfrm>
            <a:off x="178818" y="1891310"/>
            <a:ext cx="10152422" cy="3428020"/>
          </a:xfrm>
        </p:spPr>
        <p:txBody>
          <a:bodyPr>
            <a:normAutofit/>
          </a:bodyPr>
          <a:lstStyle>
            <a:lvl1pPr marL="0" indent="0">
              <a:buNone/>
              <a:defRPr sz="4551" b="0" i="0">
                <a:ln>
                  <a:noFill/>
                </a:ln>
                <a:solidFill>
                  <a:schemeClr val="bg1"/>
                </a:solidFil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Divider title</a:t>
            </a:r>
          </a:p>
        </p:txBody>
      </p:sp>
      <p:pic>
        <p:nvPicPr>
          <p:cNvPr id="2" name="Picture 1"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3" name="Picture 2"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pic>
        <p:nvPicPr>
          <p:cNvPr id="8" name="Picture 7" descr="BLOCKCHAIN5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5303" y="1830306"/>
            <a:ext cx="5328363" cy="7104484"/>
          </a:xfrm>
          <a:prstGeom prst="rect">
            <a:avLst/>
          </a:prstGeom>
        </p:spPr>
      </p:pic>
    </p:spTree>
    <p:extLst>
      <p:ext uri="{BB962C8B-B14F-4D97-AF65-F5344CB8AC3E}">
        <p14:creationId xmlns:p14="http://schemas.microsoft.com/office/powerpoint/2010/main" val="17167585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Width Copy">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78816" y="273947"/>
            <a:ext cx="11048661" cy="1918479"/>
          </a:xfrm>
        </p:spPr>
        <p:txBody>
          <a:bodyPr/>
          <a:lstStyle>
            <a:lvl1pPr marL="0" indent="0">
              <a:buNone/>
              <a:defRPr sz="4000"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78816" y="2408074"/>
            <a:ext cx="12654114" cy="5624830"/>
          </a:xfrm>
        </p:spPr>
        <p:txBody>
          <a:bodyPr>
            <a:normAutofit/>
          </a:bodyPr>
          <a:lstStyle>
            <a:lvl1pPr marL="243836" indent="-243836">
              <a:buFont typeface="Arial"/>
              <a:buChar char="•"/>
              <a:defRPr sz="1707" b="0" i="0" baseline="0"/>
            </a:lvl1pPr>
          </a:lstStyle>
          <a:p>
            <a:pPr lvl="0"/>
            <a:r>
              <a:rPr lang="en-US" dirty="0"/>
              <a:t>Content</a:t>
            </a:r>
          </a:p>
        </p:txBody>
      </p:sp>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4" name="Picture 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pic>
        <p:nvPicPr>
          <p:cNvPr id="7" name="Picture 6"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0" name="TextBox 9"/>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56901673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ull-Width Copy">
    <p:bg>
      <p:bgRef idx="1001">
        <a:schemeClr val="bg1"/>
      </p:bgRef>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4" name="Picture 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5" name="Content Placeholder 4"/>
          <p:cNvSpPr>
            <a:spLocks noGrp="1"/>
          </p:cNvSpPr>
          <p:nvPr>
            <p:ph sz="quarter" idx="24" hasCustomPrompt="1"/>
          </p:nvPr>
        </p:nvSpPr>
        <p:spPr>
          <a:xfrm>
            <a:off x="178366" y="2408296"/>
            <a:ext cx="6224693" cy="5623372"/>
          </a:xfrm>
        </p:spPr>
        <p:txBody>
          <a:bodyPr>
            <a:normAutofit/>
          </a:bodyPr>
          <a:lstStyle>
            <a:lvl1pPr marL="0" indent="0">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6608238" y="2408296"/>
            <a:ext cx="6224693" cy="5623372"/>
          </a:xfrm>
        </p:spPr>
        <p:txBody>
          <a:bodyPr>
            <a:normAutofit/>
          </a:bodyPr>
          <a:lstStyle>
            <a:lvl1pPr marL="0" indent="0">
              <a:buNone/>
              <a:defRPr sz="1707" b="0" i="0" baseline="0"/>
            </a:lvl1pPr>
          </a:lstStyle>
          <a:p>
            <a:pPr lvl="0"/>
            <a:r>
              <a:rPr lang="en-US" dirty="0"/>
              <a:t>Content</a:t>
            </a:r>
          </a:p>
        </p:txBody>
      </p:sp>
      <p:sp>
        <p:nvSpPr>
          <p:cNvPr id="11"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3" name="TextBox 12"/>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53801397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py w/ Supporting Object">
    <p:bg>
      <p:bgPr>
        <a:solidFill>
          <a:schemeClr val="bg1">
            <a:alpha val="3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78816" y="273947"/>
            <a:ext cx="5010972" cy="5818121"/>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6" name="Picture 5" descr="3Grid_Light.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0792" y="449267"/>
            <a:ext cx="9036001" cy="8855067"/>
          </a:xfrm>
          <a:prstGeom prst="rect">
            <a:avLst/>
          </a:prstGeom>
        </p:spPr>
      </p:pic>
      <p:sp>
        <p:nvSpPr>
          <p:cNvPr id="9" name="Content Placeholder 4"/>
          <p:cNvSpPr>
            <a:spLocks noGrp="1"/>
          </p:cNvSpPr>
          <p:nvPr>
            <p:ph sz="quarter" idx="24" hasCustomPrompt="1"/>
          </p:nvPr>
        </p:nvSpPr>
        <p:spPr>
          <a:xfrm>
            <a:off x="5811152" y="646946"/>
            <a:ext cx="2127144" cy="2499607"/>
          </a:xfrm>
        </p:spPr>
        <p:txBody>
          <a:bodyPr anchor="ct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8211654" y="3646375"/>
            <a:ext cx="2127144" cy="2499607"/>
          </a:xfrm>
        </p:spPr>
        <p:txBody>
          <a:bodyPr anchor="ctr">
            <a:normAutofit/>
          </a:bodyPr>
          <a:lstStyle>
            <a:lvl1pPr marL="0" indent="0" algn="ctr">
              <a:buNone/>
              <a:defRPr sz="1707" b="0" i="0" baseline="0"/>
            </a:lvl1pPr>
          </a:lstStyle>
          <a:p>
            <a:pPr lvl="0"/>
            <a:r>
              <a:rPr lang="en-US" dirty="0"/>
              <a:t>Content</a:t>
            </a:r>
          </a:p>
        </p:txBody>
      </p:sp>
      <p:sp>
        <p:nvSpPr>
          <p:cNvPr id="13" name="Content Placeholder 4"/>
          <p:cNvSpPr>
            <a:spLocks noGrp="1"/>
          </p:cNvSpPr>
          <p:nvPr>
            <p:ph sz="quarter" idx="27" hasCustomPrompt="1"/>
          </p:nvPr>
        </p:nvSpPr>
        <p:spPr>
          <a:xfrm>
            <a:off x="10612156" y="6681746"/>
            <a:ext cx="2127144" cy="2499607"/>
          </a:xfrm>
        </p:spPr>
        <p:txBody>
          <a:bodyPr anchor="ctr">
            <a:normAutofit/>
          </a:bodyPr>
          <a:lstStyle>
            <a:lvl1pPr marL="0" indent="0" algn="ctr">
              <a:buNone/>
              <a:defRPr sz="1707" b="0" i="0" baseline="0"/>
            </a:lvl1pPr>
          </a:lstStyle>
          <a:p>
            <a:pPr lvl="0"/>
            <a:r>
              <a:rPr lang="en-US" dirty="0"/>
              <a:t>Content</a:t>
            </a:r>
          </a:p>
        </p:txBody>
      </p:sp>
      <p:pic>
        <p:nvPicPr>
          <p:cNvPr id="11" name="Picture 10" descr="IBMLogo_DarkGray.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2" name="TextBox 11"/>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61748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Column">
    <p:bg>
      <p:bgRef idx="1001">
        <a:schemeClr val="bg1"/>
      </p:bgRef>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4" name="Picture 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5" name="Content Placeholder 4"/>
          <p:cNvSpPr>
            <a:spLocks noGrp="1"/>
          </p:cNvSpPr>
          <p:nvPr>
            <p:ph sz="quarter" idx="24" hasCustomPrompt="1"/>
          </p:nvPr>
        </p:nvSpPr>
        <p:spPr>
          <a:xfrm>
            <a:off x="178816" y="2408296"/>
            <a:ext cx="2964900" cy="5623372"/>
          </a:xfrm>
        </p:spPr>
        <p:txBody>
          <a:bodyP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3408555" y="2408296"/>
            <a:ext cx="2964900" cy="5623372"/>
          </a:xfrm>
        </p:spPr>
        <p:txBody>
          <a:bodyPr>
            <a:normAutofit/>
          </a:bodyPr>
          <a:lstStyle>
            <a:lvl1pPr marL="0" indent="0" algn="ctr">
              <a:buNone/>
              <a:defRPr sz="1707" b="0" i="0" baseline="0"/>
            </a:lvl1pPr>
          </a:lstStyle>
          <a:p>
            <a:pPr lvl="0"/>
            <a:r>
              <a:rPr lang="en-US" dirty="0"/>
              <a:t>Content</a:t>
            </a:r>
          </a:p>
        </p:txBody>
      </p:sp>
      <p:sp>
        <p:nvSpPr>
          <p:cNvPr id="9" name="Content Placeholder 4"/>
          <p:cNvSpPr>
            <a:spLocks noGrp="1"/>
          </p:cNvSpPr>
          <p:nvPr>
            <p:ph sz="quarter" idx="26" hasCustomPrompt="1"/>
          </p:nvPr>
        </p:nvSpPr>
        <p:spPr>
          <a:xfrm>
            <a:off x="6638294" y="2408296"/>
            <a:ext cx="2964900" cy="5623372"/>
          </a:xfrm>
        </p:spPr>
        <p:txBody>
          <a:bodyPr>
            <a:normAutofit/>
          </a:bodyPr>
          <a:lstStyle>
            <a:lvl1pPr marL="0" indent="0" algn="ctr">
              <a:buNone/>
              <a:defRPr sz="1707" b="0" i="0" baseline="0"/>
            </a:lvl1pPr>
          </a:lstStyle>
          <a:p>
            <a:pPr lvl="0"/>
            <a:r>
              <a:rPr lang="en-US" dirty="0"/>
              <a:t>Content</a:t>
            </a:r>
          </a:p>
        </p:txBody>
      </p:sp>
      <p:sp>
        <p:nvSpPr>
          <p:cNvPr id="11" name="Content Placeholder 4"/>
          <p:cNvSpPr>
            <a:spLocks noGrp="1"/>
          </p:cNvSpPr>
          <p:nvPr>
            <p:ph sz="quarter" idx="27" hasCustomPrompt="1"/>
          </p:nvPr>
        </p:nvSpPr>
        <p:spPr>
          <a:xfrm>
            <a:off x="9868031" y="2408296"/>
            <a:ext cx="2964900" cy="5623372"/>
          </a:xfrm>
        </p:spPr>
        <p:txBody>
          <a:bodyPr>
            <a:normAutofit/>
          </a:bodyPr>
          <a:lstStyle>
            <a:lvl1pPr marL="0" indent="0" algn="ctr">
              <a:buNone/>
              <a:defRPr sz="1707" b="0" i="0" baseline="0"/>
            </a:lvl1pPr>
          </a:lstStyle>
          <a:p>
            <a:pPr lvl="0"/>
            <a:r>
              <a:rPr lang="en-US" dirty="0"/>
              <a:t>Content</a:t>
            </a:r>
          </a:p>
        </p:txBody>
      </p:sp>
      <p:sp>
        <p:nvSpPr>
          <p:cNvPr id="14"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5" name="Picture 14"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2" name="TextBox 11"/>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85934467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py w/ Supporting Object">
    <p:bg>
      <p:bgPr>
        <a:solidFill>
          <a:schemeClr val="bg1">
            <a:alpha val="3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6332"/>
            <a:ext cx="13004800" cy="9521975"/>
          </a:xfrm>
          <a:prstGeom prst="rect">
            <a:avLst/>
          </a:prstGeom>
        </p:spPr>
      </p:pic>
      <p:sp>
        <p:nvSpPr>
          <p:cNvPr id="8" name="Text Placeholder 7"/>
          <p:cNvSpPr>
            <a:spLocks noGrp="1"/>
          </p:cNvSpPr>
          <p:nvPr>
            <p:ph type="body" sz="quarter" idx="13" hasCustomPrompt="1"/>
          </p:nvPr>
        </p:nvSpPr>
        <p:spPr>
          <a:xfrm>
            <a:off x="178815" y="273947"/>
            <a:ext cx="7518246" cy="2259922"/>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 name="Picture 1" descr="Blockchain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sp>
        <p:nvSpPr>
          <p:cNvPr id="13" name="Content Placeholder 4"/>
          <p:cNvSpPr>
            <a:spLocks noGrp="1"/>
          </p:cNvSpPr>
          <p:nvPr>
            <p:ph sz="quarter" idx="27" hasCustomPrompt="1"/>
          </p:nvPr>
        </p:nvSpPr>
        <p:spPr>
          <a:xfrm>
            <a:off x="7323043" y="6016836"/>
            <a:ext cx="1304137" cy="1692604"/>
          </a:xfrm>
        </p:spPr>
        <p:txBody>
          <a:bodyPr anchor="ctr">
            <a:normAutofit/>
          </a:bodyPr>
          <a:lstStyle>
            <a:lvl1pPr marL="0" indent="0" algn="ctr">
              <a:buNone/>
              <a:defRPr sz="1707" b="0" i="0" baseline="0"/>
            </a:lvl1pPr>
          </a:lstStyle>
          <a:p>
            <a:pPr lvl="0"/>
            <a:r>
              <a:rPr lang="en-US" dirty="0"/>
              <a:t>Content</a:t>
            </a:r>
          </a:p>
        </p:txBody>
      </p:sp>
      <p:sp>
        <p:nvSpPr>
          <p:cNvPr id="7" name="Content Placeholder 4"/>
          <p:cNvSpPr>
            <a:spLocks noGrp="1"/>
          </p:cNvSpPr>
          <p:nvPr>
            <p:ph sz="quarter" idx="28" hasCustomPrompt="1"/>
          </p:nvPr>
        </p:nvSpPr>
        <p:spPr>
          <a:xfrm>
            <a:off x="8776524" y="4059492"/>
            <a:ext cx="1304137" cy="1692604"/>
          </a:xfrm>
        </p:spPr>
        <p:txBody>
          <a:bodyPr anchor="ctr">
            <a:normAutofit/>
          </a:bodyPr>
          <a:lstStyle>
            <a:lvl1pPr marL="0" indent="0" algn="ctr">
              <a:buNone/>
              <a:defRPr sz="1707" b="0" i="0" baseline="0"/>
            </a:lvl1pPr>
          </a:lstStyle>
          <a:p>
            <a:pPr lvl="0"/>
            <a:r>
              <a:rPr lang="en-US" dirty="0"/>
              <a:t>Content</a:t>
            </a:r>
          </a:p>
        </p:txBody>
      </p:sp>
      <p:sp>
        <p:nvSpPr>
          <p:cNvPr id="9" name="Content Placeholder 4"/>
          <p:cNvSpPr>
            <a:spLocks noGrp="1"/>
          </p:cNvSpPr>
          <p:nvPr>
            <p:ph sz="quarter" idx="29" hasCustomPrompt="1"/>
          </p:nvPr>
        </p:nvSpPr>
        <p:spPr>
          <a:xfrm>
            <a:off x="4392205" y="6034807"/>
            <a:ext cx="1304137" cy="1692604"/>
          </a:xfrm>
        </p:spPr>
        <p:txBody>
          <a:bodyPr anchor="ct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30" hasCustomPrompt="1"/>
          </p:nvPr>
        </p:nvSpPr>
        <p:spPr>
          <a:xfrm>
            <a:off x="5845687" y="4077464"/>
            <a:ext cx="1304137" cy="1692604"/>
          </a:xfrm>
        </p:spPr>
        <p:txBody>
          <a:bodyPr anchor="ctr">
            <a:normAutofit/>
          </a:bodyPr>
          <a:lstStyle>
            <a:lvl1pPr marL="0" indent="0" algn="ctr">
              <a:buNone/>
              <a:defRPr sz="1707" b="0" i="0" baseline="0"/>
            </a:lvl1pPr>
          </a:lstStyle>
          <a:p>
            <a:pPr lvl="0"/>
            <a:r>
              <a:rPr lang="en-US" dirty="0"/>
              <a:t>Content</a:t>
            </a:r>
          </a:p>
        </p:txBody>
      </p:sp>
      <p:sp>
        <p:nvSpPr>
          <p:cNvPr id="12" name="Content Placeholder 4"/>
          <p:cNvSpPr>
            <a:spLocks noGrp="1"/>
          </p:cNvSpPr>
          <p:nvPr>
            <p:ph sz="quarter" idx="31" hasCustomPrompt="1"/>
          </p:nvPr>
        </p:nvSpPr>
        <p:spPr>
          <a:xfrm>
            <a:off x="2929178" y="7977112"/>
            <a:ext cx="1304137" cy="1692604"/>
          </a:xfrm>
        </p:spPr>
        <p:txBody>
          <a:bodyPr anchor="ctr">
            <a:normAutofit/>
          </a:bodyPr>
          <a:lstStyle>
            <a:lvl1pPr marL="0" indent="0" algn="ctr">
              <a:buNone/>
              <a:defRPr sz="1707" b="0" i="0" baseline="0"/>
            </a:lvl1pPr>
          </a:lstStyle>
          <a:p>
            <a:pPr lvl="0"/>
            <a:r>
              <a:rPr lang="en-US" dirty="0"/>
              <a:t>Content</a:t>
            </a:r>
          </a:p>
        </p:txBody>
      </p:sp>
      <p:sp>
        <p:nvSpPr>
          <p:cNvPr id="14" name="Content Placeholder 4"/>
          <p:cNvSpPr>
            <a:spLocks noGrp="1"/>
          </p:cNvSpPr>
          <p:nvPr>
            <p:ph sz="quarter" idx="32" hasCustomPrompt="1"/>
          </p:nvPr>
        </p:nvSpPr>
        <p:spPr>
          <a:xfrm>
            <a:off x="1457507" y="6019768"/>
            <a:ext cx="1304137" cy="1692604"/>
          </a:xfrm>
        </p:spPr>
        <p:txBody>
          <a:bodyPr anchor="ctr">
            <a:normAutofit/>
          </a:bodyPr>
          <a:lstStyle>
            <a:lvl1pPr marL="0" indent="0" algn="ctr">
              <a:buNone/>
              <a:defRPr sz="1707" b="0" i="0" baseline="0"/>
            </a:lvl1pPr>
          </a:lstStyle>
          <a:p>
            <a:pPr lvl="0"/>
            <a:r>
              <a:rPr lang="en-US" dirty="0"/>
              <a:t>Content</a:t>
            </a:r>
          </a:p>
        </p:txBody>
      </p:sp>
      <p:pic>
        <p:nvPicPr>
          <p:cNvPr id="15" name="Picture 14" descr="IBMLogo_DarkGray.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6" name="TextBox 15"/>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979140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py w/ Supporting Object">
    <p:bg>
      <p:bgPr>
        <a:solidFill>
          <a:schemeClr val="bg1">
            <a:alpha val="30000"/>
          </a:schemeClr>
        </a:solidFill>
        <a:effectLst/>
      </p:bgPr>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7" name="Picture 6"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9" name="Content Placeholder 4"/>
          <p:cNvSpPr>
            <a:spLocks noGrp="1"/>
          </p:cNvSpPr>
          <p:nvPr>
            <p:ph sz="quarter" idx="24" hasCustomPrompt="1"/>
          </p:nvPr>
        </p:nvSpPr>
        <p:spPr>
          <a:xfrm>
            <a:off x="178366" y="2408296"/>
            <a:ext cx="6224693" cy="5623372"/>
          </a:xfrm>
        </p:spPr>
        <p:txBody>
          <a:bodyPr>
            <a:normAutofit/>
          </a:bodyPr>
          <a:lstStyle>
            <a:lvl1pPr marL="0" indent="0">
              <a:buNone/>
              <a:defRPr sz="1707" b="0" i="0" baseline="0"/>
            </a:lvl1pPr>
          </a:lstStyle>
          <a:p>
            <a:pPr lvl="0"/>
            <a:r>
              <a:rPr lang="en-US" dirty="0"/>
              <a:t>Content</a:t>
            </a:r>
          </a:p>
        </p:txBody>
      </p:sp>
      <p:sp>
        <p:nvSpPr>
          <p:cNvPr id="20" name="Content Placeholder 4"/>
          <p:cNvSpPr>
            <a:spLocks noGrp="1"/>
          </p:cNvSpPr>
          <p:nvPr>
            <p:ph sz="quarter" idx="25" hasCustomPrompt="1"/>
          </p:nvPr>
        </p:nvSpPr>
        <p:spPr>
          <a:xfrm>
            <a:off x="6608238" y="2408296"/>
            <a:ext cx="6224693" cy="5623372"/>
          </a:xfrm>
        </p:spPr>
        <p:txBody>
          <a:bodyPr>
            <a:normAutofit/>
          </a:bodyPr>
          <a:lstStyle>
            <a:lvl1pPr marL="0" indent="0">
              <a:buNone/>
              <a:defRPr sz="1707" b="0" i="0" baseline="0"/>
            </a:lvl1pPr>
          </a:lstStyle>
          <a:p>
            <a:pPr lvl="0"/>
            <a:r>
              <a:rPr lang="en-US" dirty="0"/>
              <a:t>Content</a:t>
            </a:r>
          </a:p>
        </p:txBody>
      </p:sp>
      <p:sp>
        <p:nvSpPr>
          <p:cNvPr id="21" name="Text Placeholder 7"/>
          <p:cNvSpPr>
            <a:spLocks noGrp="1"/>
          </p:cNvSpPr>
          <p:nvPr>
            <p:ph type="body" sz="quarter" idx="26"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2" name="Picture 21"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9" name="TextBox 8"/>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056761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bject w/ Supporting Copy">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6" hasCustomPrompt="1"/>
          </p:nvPr>
        </p:nvSpPr>
        <p:spPr>
          <a:xfrm>
            <a:off x="2790355" y="2408074"/>
            <a:ext cx="10056055" cy="6271778"/>
          </a:xfrm>
        </p:spPr>
        <p:txBody>
          <a:bodyPr>
            <a:normAutofit/>
          </a:bodyPr>
          <a:lstStyle>
            <a:lvl1pPr marL="0" indent="0">
              <a:buNone/>
              <a:defRPr sz="1707" b="0" i="0" baseline="0"/>
            </a:lvl1pPr>
          </a:lstStyle>
          <a:p>
            <a:pPr lvl="0"/>
            <a:r>
              <a:rPr lang="en-US" dirty="0"/>
              <a:t>Content</a:t>
            </a:r>
          </a:p>
        </p:txBody>
      </p:sp>
      <p:sp>
        <p:nvSpPr>
          <p:cNvPr id="11" name="Text Placeholder 5"/>
          <p:cNvSpPr>
            <a:spLocks noGrp="1"/>
          </p:cNvSpPr>
          <p:nvPr>
            <p:ph type="body" sz="quarter" idx="22" hasCustomPrompt="1"/>
          </p:nvPr>
        </p:nvSpPr>
        <p:spPr>
          <a:xfrm>
            <a:off x="178816" y="2408074"/>
            <a:ext cx="2449778" cy="6271778"/>
          </a:xfrm>
        </p:spPr>
        <p:txBody>
          <a:bodyPr>
            <a:normAutofit/>
          </a:bodyPr>
          <a:lstStyle>
            <a:lvl1pPr marL="0" indent="0">
              <a:buNone/>
              <a:defRPr sz="1707" b="0" i="0" baseline="0"/>
            </a:lvl1pPr>
          </a:lstStyle>
          <a:p>
            <a:pPr lvl="0"/>
            <a:r>
              <a:rPr lang="en-US" dirty="0"/>
              <a:t>Content</a:t>
            </a:r>
          </a:p>
        </p:txBody>
      </p:sp>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7" name="Picture 6"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0"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9" name="TextBox 8"/>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26356851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p:bg>
      <p:bgPr>
        <a:solidFill>
          <a:schemeClr val="bg1">
            <a:alpha val="30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178816" y="2408296"/>
            <a:ext cx="12654114" cy="6074330"/>
          </a:xfrm>
        </p:spPr>
        <p:txBody>
          <a:bodyPr>
            <a:normAutofit/>
          </a:bodyPr>
          <a:lstStyle>
            <a:lvl1pPr marL="0" indent="0" algn="ctr">
              <a:buNone/>
              <a:defRPr sz="1991" b="0" i="0" baseline="0"/>
            </a:lvl1pPr>
          </a:lstStyle>
          <a:p>
            <a:r>
              <a:rPr lang="en-US" dirty="0"/>
              <a:t>Drag picture to placeholder or click icon to add</a:t>
            </a:r>
          </a:p>
        </p:txBody>
      </p:sp>
      <p:pic>
        <p:nvPicPr>
          <p:cNvPr id="10" name="Picture 9"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14" name="Picture 1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1"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9" name="TextBox 8"/>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244010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se Study 2">
    <p:bg>
      <p:bgRef idx="1001">
        <a:schemeClr val="bg1"/>
      </p:bgRef>
    </p:bg>
    <p:spTree>
      <p:nvGrpSpPr>
        <p:cNvPr id="1" name=""/>
        <p:cNvGrpSpPr/>
        <p:nvPr/>
      </p:nvGrpSpPr>
      <p:grpSpPr>
        <a:xfrm>
          <a:off x="0" y="0"/>
          <a:ext cx="0" cy="0"/>
          <a:chOff x="0" y="0"/>
          <a:chExt cx="0" cy="0"/>
        </a:xfrm>
      </p:grpSpPr>
      <p:pic>
        <p:nvPicPr>
          <p:cNvPr id="11" name="Picture 10"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14" name="Picture 1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6" name="Text Placeholder 5"/>
          <p:cNvSpPr>
            <a:spLocks noGrp="1"/>
          </p:cNvSpPr>
          <p:nvPr>
            <p:ph type="body" sz="quarter" idx="22" hasCustomPrompt="1"/>
          </p:nvPr>
        </p:nvSpPr>
        <p:spPr>
          <a:xfrm>
            <a:off x="178366" y="2354956"/>
            <a:ext cx="2824464" cy="6334178"/>
          </a:xfrm>
        </p:spPr>
        <p:txBody>
          <a:bodyPr>
            <a:normAutofit/>
          </a:bodyPr>
          <a:lstStyle>
            <a:lvl1pPr marL="0" indent="0">
              <a:buNone/>
              <a:defRPr sz="2560" b="0" i="0" baseline="0"/>
            </a:lvl1pPr>
          </a:lstStyle>
          <a:p>
            <a:pPr lvl="0"/>
            <a:r>
              <a:rPr lang="en-US" dirty="0"/>
              <a:t>Body copy</a:t>
            </a:r>
          </a:p>
        </p:txBody>
      </p:sp>
      <p:sp>
        <p:nvSpPr>
          <p:cNvPr id="17" name="Text Placeholder 5"/>
          <p:cNvSpPr>
            <a:spLocks noGrp="1"/>
          </p:cNvSpPr>
          <p:nvPr>
            <p:ph type="body" sz="quarter" idx="24" hasCustomPrompt="1"/>
          </p:nvPr>
        </p:nvSpPr>
        <p:spPr>
          <a:xfrm>
            <a:off x="3239439" y="2540581"/>
            <a:ext cx="2444958" cy="6155588"/>
          </a:xfrm>
        </p:spPr>
        <p:txBody>
          <a:bodyPr>
            <a:normAutofit/>
          </a:bodyPr>
          <a:lstStyle>
            <a:lvl1pPr marL="0" indent="0">
              <a:buNone/>
              <a:defRPr sz="1991" b="0" i="0" baseline="0"/>
            </a:lvl1pPr>
          </a:lstStyle>
          <a:p>
            <a:pPr lvl="0"/>
            <a:r>
              <a:rPr lang="en-US" dirty="0"/>
              <a:t>Detail copy</a:t>
            </a:r>
          </a:p>
        </p:txBody>
      </p:sp>
      <p:sp>
        <p:nvSpPr>
          <p:cNvPr id="18" name="Text Placeholder 2"/>
          <p:cNvSpPr>
            <a:spLocks noGrp="1"/>
          </p:cNvSpPr>
          <p:nvPr>
            <p:ph type="body" sz="quarter" idx="25" hasCustomPrompt="1"/>
          </p:nvPr>
        </p:nvSpPr>
        <p:spPr>
          <a:xfrm>
            <a:off x="5928925" y="2354956"/>
            <a:ext cx="6809599" cy="4855677"/>
          </a:xfrm>
        </p:spPr>
        <p:txBody>
          <a:bodyPr>
            <a:normAutofit/>
          </a:bodyPr>
          <a:lstStyle>
            <a:lvl1pPr marL="0" indent="0">
              <a:buNone/>
              <a:defRPr sz="3413" b="0" i="0" baseline="0"/>
            </a:lvl1pPr>
          </a:lstStyle>
          <a:p>
            <a:pPr lvl="0"/>
            <a:r>
              <a:rPr lang="en-US" dirty="0"/>
              <a:t>Quote, stat, etc.</a:t>
            </a:r>
          </a:p>
        </p:txBody>
      </p:sp>
      <p:sp>
        <p:nvSpPr>
          <p:cNvPr id="19"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0" name="Picture 19"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0" name="TextBox 9"/>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02984680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Width Copy">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78816" y="2408074"/>
            <a:ext cx="12654114" cy="5624830"/>
          </a:xfrm>
        </p:spPr>
        <p:txBody>
          <a:bodyPr>
            <a:normAutofit/>
          </a:bodyPr>
          <a:lstStyle>
            <a:lvl1pPr marL="243836" indent="-243836">
              <a:buFont typeface="Arial"/>
              <a:buChar char="•"/>
              <a:defRPr sz="1707" b="0" i="0" baseline="0"/>
            </a:lvl1pPr>
          </a:lstStyle>
          <a:p>
            <a:pPr lvl="0"/>
            <a:r>
              <a:rPr lang="en-US" dirty="0"/>
              <a:t>Content</a:t>
            </a:r>
          </a:p>
        </p:txBody>
      </p:sp>
      <p:pic>
        <p:nvPicPr>
          <p:cNvPr id="2" name="Picture 1"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4" name="Picture 3"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pic>
        <p:nvPicPr>
          <p:cNvPr id="7" name="Picture 6"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3" name="TextBox 2"/>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53339386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Full-Width Copy">
    <p:bg>
      <p:bgRef idx="1001">
        <a:schemeClr val="bg1"/>
      </p:bgRef>
    </p:bg>
    <p:spTree>
      <p:nvGrpSpPr>
        <p:cNvPr id="1" name=""/>
        <p:cNvGrpSpPr/>
        <p:nvPr/>
      </p:nvGrpSpPr>
      <p:grpSpPr>
        <a:xfrm>
          <a:off x="0" y="0"/>
          <a:ext cx="0" cy="0"/>
          <a:chOff x="0" y="0"/>
          <a:chExt cx="0" cy="0"/>
        </a:xfrm>
      </p:grpSpPr>
      <p:sp>
        <p:nvSpPr>
          <p:cNvPr id="11" name="Text Placeholder 5"/>
          <p:cNvSpPr>
            <a:spLocks noGrp="1"/>
          </p:cNvSpPr>
          <p:nvPr>
            <p:ph type="body" sz="quarter" idx="22" hasCustomPrompt="1"/>
          </p:nvPr>
        </p:nvSpPr>
        <p:spPr>
          <a:xfrm>
            <a:off x="178816" y="2408074"/>
            <a:ext cx="12654114" cy="5624830"/>
          </a:xfrm>
        </p:spPr>
        <p:txBody>
          <a:bodyPr>
            <a:normAutofit/>
          </a:bodyPr>
          <a:lstStyle>
            <a:lvl1pPr marL="243836" indent="-243836">
              <a:buFont typeface="Arial"/>
              <a:buChar char="•"/>
              <a:defRPr sz="1707" b="0" i="0" baseline="0"/>
            </a:lvl1pPr>
          </a:lstStyle>
          <a:p>
            <a:pPr lvl="0"/>
            <a:r>
              <a:rPr lang="en-US" dirty="0"/>
              <a:t>Content</a:t>
            </a:r>
          </a:p>
        </p:txBody>
      </p:sp>
      <p:pic>
        <p:nvPicPr>
          <p:cNvPr id="9" name="Picture 8"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0" name="Picture 9"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3"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8" name="Picture 7"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4" name="TextBox 13"/>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46147505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Full-Width Copy">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178366" y="2408296"/>
            <a:ext cx="6224693" cy="5623372"/>
          </a:xfrm>
        </p:spPr>
        <p:txBody>
          <a:bodyPr>
            <a:normAutofit/>
          </a:bodyPr>
          <a:lstStyle>
            <a:lvl1pPr marL="0" indent="0">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6608238" y="2408296"/>
            <a:ext cx="6224693" cy="5623372"/>
          </a:xfrm>
        </p:spPr>
        <p:txBody>
          <a:bodyPr>
            <a:normAutofit/>
          </a:bodyPr>
          <a:lstStyle>
            <a:lvl1pPr marL="0" indent="0">
              <a:buNone/>
              <a:defRPr sz="1707" b="0" i="0" baseline="0"/>
            </a:lvl1pPr>
          </a:lstStyle>
          <a:p>
            <a:pPr lvl="0"/>
            <a:r>
              <a:rPr lang="en-US" dirty="0"/>
              <a:t>Content</a:t>
            </a:r>
          </a:p>
        </p:txBody>
      </p:sp>
      <p:pic>
        <p:nvPicPr>
          <p:cNvPr id="9" name="Picture 8"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1" name="Picture 10"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3" name="Text Placeholder 7"/>
          <p:cNvSpPr>
            <a:spLocks noGrp="1"/>
          </p:cNvSpPr>
          <p:nvPr>
            <p:ph type="body" sz="quarter" idx="26"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6" name="Picture 15"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4" name="TextBox 13"/>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659426701"/>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py w/ Supporting Object">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78816" y="273947"/>
            <a:ext cx="5010972" cy="5818121"/>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9" name="Content Placeholder 4"/>
          <p:cNvSpPr>
            <a:spLocks noGrp="1"/>
          </p:cNvSpPr>
          <p:nvPr>
            <p:ph sz="quarter" idx="24" hasCustomPrompt="1"/>
          </p:nvPr>
        </p:nvSpPr>
        <p:spPr>
          <a:xfrm>
            <a:off x="5811152" y="646946"/>
            <a:ext cx="2127144" cy="2499607"/>
          </a:xfrm>
        </p:spPr>
        <p:txBody>
          <a:bodyPr anchor="ct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8211654" y="3646375"/>
            <a:ext cx="2127144" cy="2499607"/>
          </a:xfrm>
        </p:spPr>
        <p:txBody>
          <a:bodyPr anchor="ctr">
            <a:normAutofit/>
          </a:bodyPr>
          <a:lstStyle>
            <a:lvl1pPr marL="0" indent="0" algn="ctr">
              <a:buNone/>
              <a:defRPr sz="1707" b="0" i="0" baseline="0"/>
            </a:lvl1pPr>
          </a:lstStyle>
          <a:p>
            <a:pPr lvl="0"/>
            <a:r>
              <a:rPr lang="en-US" dirty="0"/>
              <a:t>Content</a:t>
            </a:r>
          </a:p>
        </p:txBody>
      </p:sp>
      <p:sp>
        <p:nvSpPr>
          <p:cNvPr id="13" name="Content Placeholder 4"/>
          <p:cNvSpPr>
            <a:spLocks noGrp="1"/>
          </p:cNvSpPr>
          <p:nvPr>
            <p:ph sz="quarter" idx="27" hasCustomPrompt="1"/>
          </p:nvPr>
        </p:nvSpPr>
        <p:spPr>
          <a:xfrm>
            <a:off x="10612156" y="6681746"/>
            <a:ext cx="2127144" cy="2499607"/>
          </a:xfrm>
        </p:spPr>
        <p:txBody>
          <a:bodyPr anchor="ctr">
            <a:normAutofit/>
          </a:bodyPr>
          <a:lstStyle>
            <a:lvl1pPr marL="0" indent="0" algn="ctr">
              <a:buNone/>
              <a:defRPr sz="1707" b="0" i="0" baseline="0"/>
            </a:lvl1pPr>
          </a:lstStyle>
          <a:p>
            <a:pPr lvl="0"/>
            <a:r>
              <a:rPr lang="en-US" dirty="0"/>
              <a:t>Content</a:t>
            </a:r>
          </a:p>
        </p:txBody>
      </p:sp>
      <p:pic>
        <p:nvPicPr>
          <p:cNvPr id="11" name="Picture 10"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3" name="Picture 2" descr="3Grid_Dark.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0792" y="457337"/>
            <a:ext cx="9036001" cy="8855068"/>
          </a:xfrm>
          <a:prstGeom prst="rect">
            <a:avLst/>
          </a:prstGeom>
        </p:spPr>
      </p:pic>
      <p:pic>
        <p:nvPicPr>
          <p:cNvPr id="12" name="Picture 11" descr="IBMLogo_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4" name="TextBox 13"/>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56403192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4-Column">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178816" y="2408296"/>
            <a:ext cx="2964900" cy="5623372"/>
          </a:xfrm>
        </p:spPr>
        <p:txBody>
          <a:bodyP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3408555" y="2408296"/>
            <a:ext cx="2964900" cy="5623372"/>
          </a:xfrm>
        </p:spPr>
        <p:txBody>
          <a:bodyPr>
            <a:normAutofit/>
          </a:bodyPr>
          <a:lstStyle>
            <a:lvl1pPr marL="0" indent="0" algn="ctr">
              <a:buNone/>
              <a:defRPr sz="1707" b="0" i="0" baseline="0"/>
            </a:lvl1pPr>
          </a:lstStyle>
          <a:p>
            <a:pPr lvl="0"/>
            <a:r>
              <a:rPr lang="en-US" dirty="0"/>
              <a:t>Content</a:t>
            </a:r>
          </a:p>
        </p:txBody>
      </p:sp>
      <p:sp>
        <p:nvSpPr>
          <p:cNvPr id="9" name="Content Placeholder 4"/>
          <p:cNvSpPr>
            <a:spLocks noGrp="1"/>
          </p:cNvSpPr>
          <p:nvPr>
            <p:ph sz="quarter" idx="26" hasCustomPrompt="1"/>
          </p:nvPr>
        </p:nvSpPr>
        <p:spPr>
          <a:xfrm>
            <a:off x="6638294" y="2408296"/>
            <a:ext cx="2964900" cy="5623372"/>
          </a:xfrm>
        </p:spPr>
        <p:txBody>
          <a:bodyPr>
            <a:normAutofit/>
          </a:bodyPr>
          <a:lstStyle>
            <a:lvl1pPr marL="0" indent="0" algn="ctr">
              <a:buNone/>
              <a:defRPr sz="1707" b="0" i="0" baseline="0"/>
            </a:lvl1pPr>
          </a:lstStyle>
          <a:p>
            <a:pPr lvl="0"/>
            <a:r>
              <a:rPr lang="en-US" dirty="0"/>
              <a:t>Content</a:t>
            </a:r>
          </a:p>
        </p:txBody>
      </p:sp>
      <p:sp>
        <p:nvSpPr>
          <p:cNvPr id="11" name="Content Placeholder 4"/>
          <p:cNvSpPr>
            <a:spLocks noGrp="1"/>
          </p:cNvSpPr>
          <p:nvPr>
            <p:ph sz="quarter" idx="27" hasCustomPrompt="1"/>
          </p:nvPr>
        </p:nvSpPr>
        <p:spPr>
          <a:xfrm>
            <a:off x="9868031" y="2408296"/>
            <a:ext cx="2964900" cy="5623372"/>
          </a:xfrm>
        </p:spPr>
        <p:txBody>
          <a:bodyPr>
            <a:normAutofit/>
          </a:bodyPr>
          <a:lstStyle>
            <a:lvl1pPr marL="0" indent="0" algn="ctr">
              <a:buNone/>
              <a:defRPr sz="1707" b="0" i="0" baseline="0"/>
            </a:lvl1pPr>
          </a:lstStyle>
          <a:p>
            <a:pPr lvl="0"/>
            <a:r>
              <a:rPr lang="en-US" dirty="0"/>
              <a:t>Content</a:t>
            </a:r>
          </a:p>
        </p:txBody>
      </p:sp>
      <p:pic>
        <p:nvPicPr>
          <p:cNvPr id="12" name="Picture 11"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3" name="Picture 12"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5"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6" name="Picture 15"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4" name="TextBox 13"/>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58701512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opy w/ Supporting Object">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6332"/>
            <a:ext cx="13004800" cy="9521975"/>
          </a:xfrm>
          <a:prstGeom prst="rect">
            <a:avLst/>
          </a:prstGeom>
        </p:spPr>
      </p:pic>
      <p:sp>
        <p:nvSpPr>
          <p:cNvPr id="8" name="Text Placeholder 7"/>
          <p:cNvSpPr>
            <a:spLocks noGrp="1"/>
          </p:cNvSpPr>
          <p:nvPr>
            <p:ph type="body" sz="quarter" idx="13" hasCustomPrompt="1"/>
          </p:nvPr>
        </p:nvSpPr>
        <p:spPr>
          <a:xfrm>
            <a:off x="178815" y="273947"/>
            <a:ext cx="7518246" cy="2259922"/>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3" name="Content Placeholder 4"/>
          <p:cNvSpPr>
            <a:spLocks noGrp="1"/>
          </p:cNvSpPr>
          <p:nvPr>
            <p:ph sz="quarter" idx="27" hasCustomPrompt="1"/>
          </p:nvPr>
        </p:nvSpPr>
        <p:spPr>
          <a:xfrm>
            <a:off x="7323043" y="5994027"/>
            <a:ext cx="1304137" cy="1692604"/>
          </a:xfrm>
        </p:spPr>
        <p:txBody>
          <a:bodyPr anchor="ctr">
            <a:normAutofit/>
          </a:bodyPr>
          <a:lstStyle>
            <a:lvl1pPr marL="0" indent="0" algn="ctr">
              <a:buNone/>
              <a:defRPr sz="1707" b="0" i="0" baseline="0"/>
            </a:lvl1pPr>
          </a:lstStyle>
          <a:p>
            <a:pPr lvl="0"/>
            <a:r>
              <a:rPr lang="en-US" dirty="0"/>
              <a:t>Content</a:t>
            </a:r>
          </a:p>
        </p:txBody>
      </p:sp>
      <p:sp>
        <p:nvSpPr>
          <p:cNvPr id="7" name="Content Placeholder 4"/>
          <p:cNvSpPr>
            <a:spLocks noGrp="1"/>
          </p:cNvSpPr>
          <p:nvPr>
            <p:ph sz="quarter" idx="28" hasCustomPrompt="1"/>
          </p:nvPr>
        </p:nvSpPr>
        <p:spPr>
          <a:xfrm>
            <a:off x="8776524" y="4036684"/>
            <a:ext cx="1304137" cy="1692604"/>
          </a:xfrm>
        </p:spPr>
        <p:txBody>
          <a:bodyPr anchor="ctr">
            <a:normAutofit/>
          </a:bodyPr>
          <a:lstStyle>
            <a:lvl1pPr marL="0" indent="0" algn="ctr">
              <a:buNone/>
              <a:defRPr sz="1707" b="0" i="0" baseline="0"/>
            </a:lvl1pPr>
          </a:lstStyle>
          <a:p>
            <a:pPr lvl="0"/>
            <a:r>
              <a:rPr lang="en-US" dirty="0"/>
              <a:t>Content</a:t>
            </a:r>
          </a:p>
        </p:txBody>
      </p:sp>
      <p:sp>
        <p:nvSpPr>
          <p:cNvPr id="9" name="Content Placeholder 4"/>
          <p:cNvSpPr>
            <a:spLocks noGrp="1"/>
          </p:cNvSpPr>
          <p:nvPr>
            <p:ph sz="quarter" idx="29" hasCustomPrompt="1"/>
          </p:nvPr>
        </p:nvSpPr>
        <p:spPr>
          <a:xfrm>
            <a:off x="4392205" y="6011999"/>
            <a:ext cx="1304137" cy="1692604"/>
          </a:xfrm>
        </p:spPr>
        <p:txBody>
          <a:bodyPr anchor="ct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30" hasCustomPrompt="1"/>
          </p:nvPr>
        </p:nvSpPr>
        <p:spPr>
          <a:xfrm>
            <a:off x="5845687" y="4054655"/>
            <a:ext cx="1304137" cy="1692604"/>
          </a:xfrm>
        </p:spPr>
        <p:txBody>
          <a:bodyPr anchor="ctr">
            <a:normAutofit/>
          </a:bodyPr>
          <a:lstStyle>
            <a:lvl1pPr marL="0" indent="0" algn="ctr">
              <a:buNone/>
              <a:defRPr sz="1707" b="0" i="0" baseline="0"/>
            </a:lvl1pPr>
          </a:lstStyle>
          <a:p>
            <a:pPr lvl="0"/>
            <a:r>
              <a:rPr lang="en-US" dirty="0"/>
              <a:t>Content</a:t>
            </a:r>
          </a:p>
        </p:txBody>
      </p:sp>
      <p:sp>
        <p:nvSpPr>
          <p:cNvPr id="12" name="Content Placeholder 4"/>
          <p:cNvSpPr>
            <a:spLocks noGrp="1"/>
          </p:cNvSpPr>
          <p:nvPr>
            <p:ph sz="quarter" idx="31" hasCustomPrompt="1"/>
          </p:nvPr>
        </p:nvSpPr>
        <p:spPr>
          <a:xfrm>
            <a:off x="2929178" y="7954303"/>
            <a:ext cx="1304137" cy="1692604"/>
          </a:xfrm>
        </p:spPr>
        <p:txBody>
          <a:bodyPr anchor="ctr">
            <a:normAutofit/>
          </a:bodyPr>
          <a:lstStyle>
            <a:lvl1pPr marL="0" indent="0" algn="ctr">
              <a:buNone/>
              <a:defRPr sz="1707" b="0" i="0" baseline="0"/>
            </a:lvl1pPr>
          </a:lstStyle>
          <a:p>
            <a:pPr lvl="0"/>
            <a:r>
              <a:rPr lang="en-US" dirty="0"/>
              <a:t>Content</a:t>
            </a:r>
          </a:p>
        </p:txBody>
      </p:sp>
      <p:sp>
        <p:nvSpPr>
          <p:cNvPr id="14" name="Content Placeholder 4"/>
          <p:cNvSpPr>
            <a:spLocks noGrp="1"/>
          </p:cNvSpPr>
          <p:nvPr>
            <p:ph sz="quarter" idx="32" hasCustomPrompt="1"/>
          </p:nvPr>
        </p:nvSpPr>
        <p:spPr>
          <a:xfrm>
            <a:off x="1457507" y="5996959"/>
            <a:ext cx="1304137" cy="1692604"/>
          </a:xfrm>
        </p:spPr>
        <p:txBody>
          <a:bodyPr anchor="ctr">
            <a:normAutofit/>
          </a:bodyPr>
          <a:lstStyle>
            <a:lvl1pPr marL="0" indent="0" algn="ctr">
              <a:buNone/>
              <a:defRPr sz="1707" b="0" i="0" baseline="0"/>
            </a:lvl1pPr>
          </a:lstStyle>
          <a:p>
            <a:pPr lvl="0"/>
            <a:r>
              <a:rPr lang="en-US" dirty="0"/>
              <a:t>Content</a:t>
            </a:r>
          </a:p>
        </p:txBody>
      </p:sp>
      <p:pic>
        <p:nvPicPr>
          <p:cNvPr id="17" name="Picture 16" descr="Blockchain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5" name="Picture 14" descr="IBMLogo_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6" name="TextBox 15"/>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69673504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opy w/ Supporting Object">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78816" y="273947"/>
            <a:ext cx="6143289"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78816" y="2408074"/>
            <a:ext cx="6143289" cy="6271778"/>
          </a:xfrm>
        </p:spPr>
        <p:txBody>
          <a:bodyPr>
            <a:normAutofit/>
          </a:bodyPr>
          <a:lstStyle>
            <a:lvl1pPr marL="0" indent="0">
              <a:buNone/>
              <a:defRPr sz="1707" b="0" i="0" baseline="0"/>
            </a:lvl1pPr>
          </a:lstStyle>
          <a:p>
            <a:pPr lvl="0"/>
            <a:r>
              <a:rPr lang="en-US" dirty="0"/>
              <a:t>Content</a:t>
            </a:r>
          </a:p>
        </p:txBody>
      </p:sp>
      <p:pic>
        <p:nvPicPr>
          <p:cNvPr id="7" name="Picture 6"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0" name="Picture 9"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9" name="Content Placeholder 2"/>
          <p:cNvSpPr>
            <a:spLocks noGrp="1"/>
          </p:cNvSpPr>
          <p:nvPr>
            <p:ph sz="quarter" idx="16" hasCustomPrompt="1"/>
          </p:nvPr>
        </p:nvSpPr>
        <p:spPr>
          <a:xfrm>
            <a:off x="6510826" y="2408071"/>
            <a:ext cx="6493973" cy="6271780"/>
          </a:xfrm>
        </p:spPr>
        <p:txBody>
          <a:bodyPr>
            <a:normAutofit/>
          </a:bodyPr>
          <a:lstStyle>
            <a:lvl1pPr marL="0" indent="0">
              <a:buNone/>
              <a:defRPr sz="1707" b="0" i="0" baseline="0"/>
            </a:lvl1pPr>
          </a:lstStyle>
          <a:p>
            <a:pPr lvl="0"/>
            <a:r>
              <a:rPr lang="en-US" dirty="0"/>
              <a:t>Content</a:t>
            </a:r>
          </a:p>
        </p:txBody>
      </p:sp>
      <p:sp>
        <p:nvSpPr>
          <p:cNvPr id="14" name="Text Placeholder 7"/>
          <p:cNvSpPr>
            <a:spLocks noGrp="1"/>
          </p:cNvSpPr>
          <p:nvPr>
            <p:ph type="body" sz="quarter" idx="2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5" name="Picture 14"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2" name="TextBox 11"/>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43096580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Object w/ Supporting Copy">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6" hasCustomPrompt="1"/>
          </p:nvPr>
        </p:nvSpPr>
        <p:spPr>
          <a:xfrm>
            <a:off x="2790355" y="2408074"/>
            <a:ext cx="10056055" cy="6271778"/>
          </a:xfrm>
        </p:spPr>
        <p:txBody>
          <a:bodyPr>
            <a:normAutofit/>
          </a:bodyPr>
          <a:lstStyle>
            <a:lvl1pPr marL="0" indent="0">
              <a:buNone/>
              <a:defRPr sz="1707" b="0" i="0" baseline="0"/>
            </a:lvl1pPr>
          </a:lstStyle>
          <a:p>
            <a:pPr lvl="0"/>
            <a:r>
              <a:rPr lang="en-US" dirty="0"/>
              <a:t>Content</a:t>
            </a:r>
          </a:p>
        </p:txBody>
      </p:sp>
      <p:sp>
        <p:nvSpPr>
          <p:cNvPr id="11" name="Text Placeholder 5"/>
          <p:cNvSpPr>
            <a:spLocks noGrp="1"/>
          </p:cNvSpPr>
          <p:nvPr>
            <p:ph type="body" sz="quarter" idx="22" hasCustomPrompt="1"/>
          </p:nvPr>
        </p:nvSpPr>
        <p:spPr>
          <a:xfrm>
            <a:off x="178816" y="2408074"/>
            <a:ext cx="2449778" cy="6271778"/>
          </a:xfrm>
        </p:spPr>
        <p:txBody>
          <a:bodyPr>
            <a:normAutofit/>
          </a:bodyPr>
          <a:lstStyle>
            <a:lvl1pPr marL="0" indent="0">
              <a:buNone/>
              <a:defRPr sz="1707" b="0" i="0" baseline="0"/>
            </a:lvl1pPr>
          </a:lstStyle>
          <a:p>
            <a:pPr lvl="0"/>
            <a:r>
              <a:rPr lang="en-US" dirty="0"/>
              <a:t>Content</a:t>
            </a:r>
          </a:p>
        </p:txBody>
      </p:sp>
      <p:pic>
        <p:nvPicPr>
          <p:cNvPr id="10" name="Picture 9"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2" name="Picture 11"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6"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7" name="Picture 16"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3" name="TextBox 12"/>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892044131"/>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ase Study 2">
    <p:bg>
      <p:bgRef idx="1001">
        <a:schemeClr val="bg1"/>
      </p:bgRef>
    </p:bg>
    <p:spTree>
      <p:nvGrpSpPr>
        <p:cNvPr id="1" name=""/>
        <p:cNvGrpSpPr/>
        <p:nvPr/>
      </p:nvGrpSpPr>
      <p:grpSpPr>
        <a:xfrm>
          <a:off x="0" y="0"/>
          <a:ext cx="0" cy="0"/>
          <a:chOff x="0" y="0"/>
          <a:chExt cx="0" cy="0"/>
        </a:xfrm>
      </p:grpSpPr>
      <p:pic>
        <p:nvPicPr>
          <p:cNvPr id="9" name="Picture 8"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0" name="Picture 9"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5" name="Text Placeholder 5"/>
          <p:cNvSpPr>
            <a:spLocks noGrp="1"/>
          </p:cNvSpPr>
          <p:nvPr>
            <p:ph type="body" sz="quarter" idx="22" hasCustomPrompt="1"/>
          </p:nvPr>
        </p:nvSpPr>
        <p:spPr>
          <a:xfrm>
            <a:off x="178366" y="2354956"/>
            <a:ext cx="2824464" cy="6334178"/>
          </a:xfrm>
        </p:spPr>
        <p:txBody>
          <a:bodyPr>
            <a:normAutofit/>
          </a:bodyPr>
          <a:lstStyle>
            <a:lvl1pPr marL="0" indent="0">
              <a:buNone/>
              <a:defRPr sz="2560" b="0" i="0" baseline="0"/>
            </a:lvl1pPr>
          </a:lstStyle>
          <a:p>
            <a:pPr lvl="0"/>
            <a:r>
              <a:rPr lang="en-US" dirty="0"/>
              <a:t>Body copy</a:t>
            </a:r>
          </a:p>
        </p:txBody>
      </p:sp>
      <p:sp>
        <p:nvSpPr>
          <p:cNvPr id="16" name="Text Placeholder 5"/>
          <p:cNvSpPr>
            <a:spLocks noGrp="1"/>
          </p:cNvSpPr>
          <p:nvPr>
            <p:ph type="body" sz="quarter" idx="24" hasCustomPrompt="1"/>
          </p:nvPr>
        </p:nvSpPr>
        <p:spPr>
          <a:xfrm>
            <a:off x="3239439" y="2540581"/>
            <a:ext cx="2444958" cy="6155588"/>
          </a:xfrm>
        </p:spPr>
        <p:txBody>
          <a:bodyPr>
            <a:normAutofit/>
          </a:bodyPr>
          <a:lstStyle>
            <a:lvl1pPr marL="0" indent="0">
              <a:buNone/>
              <a:defRPr sz="1991" b="0" i="0" baseline="0"/>
            </a:lvl1pPr>
          </a:lstStyle>
          <a:p>
            <a:pPr lvl="0"/>
            <a:r>
              <a:rPr lang="en-US" dirty="0"/>
              <a:t>Detail copy</a:t>
            </a:r>
          </a:p>
        </p:txBody>
      </p:sp>
      <p:sp>
        <p:nvSpPr>
          <p:cNvPr id="17" name="Text Placeholder 2"/>
          <p:cNvSpPr>
            <a:spLocks noGrp="1"/>
          </p:cNvSpPr>
          <p:nvPr>
            <p:ph type="body" sz="quarter" idx="25" hasCustomPrompt="1"/>
          </p:nvPr>
        </p:nvSpPr>
        <p:spPr>
          <a:xfrm>
            <a:off x="5928925" y="2354956"/>
            <a:ext cx="6809599" cy="4855677"/>
          </a:xfrm>
        </p:spPr>
        <p:txBody>
          <a:bodyPr>
            <a:normAutofit/>
          </a:bodyPr>
          <a:lstStyle>
            <a:lvl1pPr marL="0" indent="0">
              <a:buNone/>
              <a:defRPr sz="3413" b="0" i="0" baseline="0"/>
            </a:lvl1pPr>
          </a:lstStyle>
          <a:p>
            <a:pPr lvl="0"/>
            <a:r>
              <a:rPr lang="en-US" dirty="0"/>
              <a:t>Quote, stat, etc.</a:t>
            </a:r>
          </a:p>
        </p:txBody>
      </p:sp>
      <p:sp>
        <p:nvSpPr>
          <p:cNvPr id="18"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9" name="Picture 18"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2" name="TextBox 11"/>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742071191"/>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utro – Blue">
    <p:bg>
      <p:bgPr>
        <a:solidFill>
          <a:srgbClr val="003BC9"/>
        </a:solidFill>
        <a:effectLst/>
      </p:bgPr>
    </p:bg>
    <p:spTree>
      <p:nvGrpSpPr>
        <p:cNvPr id="1" name=""/>
        <p:cNvGrpSpPr/>
        <p:nvPr/>
      </p:nvGrpSpPr>
      <p:grpSpPr>
        <a:xfrm>
          <a:off x="0" y="0"/>
          <a:ext cx="0" cy="0"/>
          <a:chOff x="0" y="0"/>
          <a:chExt cx="0" cy="0"/>
        </a:xfrm>
      </p:grpSpPr>
      <p:pic>
        <p:nvPicPr>
          <p:cNvPr id="13" name="Picture 12" descr="BLOCKCHAIN5_MARK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5303" y="1830306"/>
            <a:ext cx="5328363" cy="7104484"/>
          </a:xfrm>
          <a:prstGeom prst="rect">
            <a:avLst/>
          </a:prstGeom>
        </p:spPr>
      </p:pic>
      <p:sp>
        <p:nvSpPr>
          <p:cNvPr id="4" name="Text Placeholder 3"/>
          <p:cNvSpPr>
            <a:spLocks noGrp="1"/>
          </p:cNvSpPr>
          <p:nvPr>
            <p:ph type="body" sz="quarter" idx="10" hasCustomPrompt="1"/>
          </p:nvPr>
        </p:nvSpPr>
        <p:spPr>
          <a:xfrm>
            <a:off x="198685" y="264912"/>
            <a:ext cx="8651804" cy="939236"/>
          </a:xfrm>
        </p:spPr>
        <p:txBody>
          <a:bodyPr>
            <a:normAutofit/>
          </a:bodyPr>
          <a:lstStyle>
            <a:lvl1pPr marL="0" indent="0">
              <a:buNone/>
              <a:defRPr sz="3413"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8" name="Text Placeholder 7"/>
          <p:cNvSpPr>
            <a:spLocks noGrp="1"/>
          </p:cNvSpPr>
          <p:nvPr>
            <p:ph type="body" sz="quarter" idx="11" hasCustomPrompt="1"/>
          </p:nvPr>
        </p:nvSpPr>
        <p:spPr>
          <a:xfrm>
            <a:off x="189654" y="3549366"/>
            <a:ext cx="4334933" cy="1432527"/>
          </a:xfrm>
        </p:spPr>
        <p:txBody>
          <a:bodyPr>
            <a:noAutofit/>
          </a:bodyPr>
          <a:lstStyle>
            <a:lvl1pPr marL="0" indent="0">
              <a:spcBef>
                <a:spcPts val="0"/>
              </a:spcBef>
              <a:buNone/>
              <a:defRPr sz="1991" b="0" i="0" baseline="0">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Name</a:t>
            </a:r>
          </a:p>
          <a:p>
            <a:pPr lvl="0"/>
            <a:r>
              <a:rPr lang="en-US" dirty="0"/>
              <a:t>Presenter Email</a:t>
            </a:r>
          </a:p>
          <a:p>
            <a:pPr lvl="0"/>
            <a:r>
              <a:rPr lang="en-US" dirty="0"/>
              <a:t>Presenter Phone</a:t>
            </a:r>
          </a:p>
        </p:txBody>
      </p:sp>
      <p:pic>
        <p:nvPicPr>
          <p:cNvPr id="10" name="Picture 9" descr="Blockchain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2" name="Picture 11" descr="IBMLogo_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grpSp>
        <p:nvGrpSpPr>
          <p:cNvPr id="7" name="Group 6"/>
          <p:cNvGrpSpPr/>
          <p:nvPr userDrawn="1"/>
        </p:nvGrpSpPr>
        <p:grpSpPr>
          <a:xfrm>
            <a:off x="128969" y="6405481"/>
            <a:ext cx="3214155" cy="1891093"/>
            <a:chOff x="90681" y="2914901"/>
            <a:chExt cx="2259953" cy="997256"/>
          </a:xfrm>
        </p:grpSpPr>
        <p:sp>
          <p:nvSpPr>
            <p:cNvPr id="9" name="Rectangle 8"/>
            <p:cNvSpPr/>
            <p:nvPr/>
          </p:nvSpPr>
          <p:spPr>
            <a:xfrm>
              <a:off x="90681" y="2914901"/>
              <a:ext cx="1772498" cy="279501"/>
            </a:xfrm>
            <a:prstGeom prst="rect">
              <a:avLst/>
            </a:prstGeom>
          </p:spPr>
          <p:txBody>
            <a:bodyPr wrap="square">
              <a:spAutoFit/>
            </a:bodyPr>
            <a:lstStyle/>
            <a:p>
              <a:r>
                <a:rPr lang="en-US" sz="1422" b="0" i="0" dirty="0">
                  <a:solidFill>
                    <a:schemeClr val="bg1">
                      <a:lumMod val="75000"/>
                    </a:schemeClr>
                  </a:solidFill>
                  <a:latin typeface="IBM Plex Sans" panose="020B0503050203000203" pitchFamily="34" charset="77"/>
                </a:rPr>
                <a:t>Questions? Tweet us or go to ibm.com/blockchain</a:t>
              </a:r>
            </a:p>
          </p:txBody>
        </p:sp>
        <p:grpSp>
          <p:nvGrpSpPr>
            <p:cNvPr id="11" name="Group 10"/>
            <p:cNvGrpSpPr/>
            <p:nvPr/>
          </p:nvGrpSpPr>
          <p:grpSpPr>
            <a:xfrm>
              <a:off x="128914" y="3305231"/>
              <a:ext cx="2221720" cy="264627"/>
              <a:chOff x="128914" y="3235781"/>
              <a:chExt cx="2221720" cy="264627"/>
            </a:xfrm>
          </p:grpSpPr>
          <p:pic>
            <p:nvPicPr>
              <p:cNvPr id="20" name="Picture 2" descr="mage result for twitter logo png"/>
              <p:cNvPicPr>
                <a:picLocks noChangeAspect="1" noChangeArrowheads="1"/>
              </p:cNvPicPr>
              <p:nvPr/>
            </p:nvPicPr>
            <p:blipFill>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88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8914" y="3235781"/>
                <a:ext cx="264627" cy="264627"/>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Rectangle 20"/>
              <p:cNvSpPr/>
              <p:nvPr/>
            </p:nvSpPr>
            <p:spPr>
              <a:xfrm>
                <a:off x="330852" y="3237461"/>
                <a:ext cx="2019782" cy="164096"/>
              </a:xfrm>
              <a:prstGeom prst="rect">
                <a:avLst/>
              </a:prstGeom>
            </p:spPr>
            <p:txBody>
              <a:bodyPr wrap="square">
                <a:spAutoFit/>
              </a:bodyPr>
              <a:lstStyle/>
              <a:p>
                <a:r>
                  <a:rPr lang="en-US" sz="1422">
                    <a:solidFill>
                      <a:schemeClr val="bg1">
                        <a:lumMod val="75000"/>
                      </a:schemeClr>
                    </a:solidFill>
                  </a:rPr>
                  <a:t>@IBMBlockchain</a:t>
                </a:r>
                <a:endParaRPr lang="en-US" sz="1422" dirty="0">
                  <a:solidFill>
                    <a:schemeClr val="bg1">
                      <a:lumMod val="75000"/>
                    </a:schemeClr>
                  </a:solidFill>
                </a:endParaRPr>
              </a:p>
            </p:txBody>
          </p:sp>
        </p:grpSp>
        <p:grpSp>
          <p:nvGrpSpPr>
            <p:cNvPr id="14" name="Group 13"/>
            <p:cNvGrpSpPr/>
            <p:nvPr/>
          </p:nvGrpSpPr>
          <p:grpSpPr>
            <a:xfrm>
              <a:off x="128913" y="3523757"/>
              <a:ext cx="1250893" cy="235670"/>
              <a:chOff x="128913" y="3570057"/>
              <a:chExt cx="1250893" cy="235670"/>
            </a:xfrm>
          </p:grpSpPr>
          <p:pic>
            <p:nvPicPr>
              <p:cNvPr id="18" name="Picture 17"/>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8913" y="3575824"/>
                <a:ext cx="229903" cy="229903"/>
              </a:xfrm>
              <a:prstGeom prst="rect">
                <a:avLst/>
              </a:prstGeom>
            </p:spPr>
          </p:pic>
          <p:sp>
            <p:nvSpPr>
              <p:cNvPr id="19" name="Rectangle 18"/>
              <p:cNvSpPr/>
              <p:nvPr/>
            </p:nvSpPr>
            <p:spPr>
              <a:xfrm>
                <a:off x="346019" y="3570057"/>
                <a:ext cx="1033787" cy="164096"/>
              </a:xfrm>
              <a:prstGeom prst="rect">
                <a:avLst/>
              </a:prstGeom>
            </p:spPr>
            <p:txBody>
              <a:bodyPr wrap="none">
                <a:spAutoFit/>
              </a:bodyPr>
              <a:lstStyle/>
              <a:p>
                <a:r>
                  <a:rPr lang="en-US" sz="1422" dirty="0">
                    <a:solidFill>
                      <a:schemeClr val="bg1">
                        <a:lumMod val="75000"/>
                      </a:schemeClr>
                    </a:solidFill>
                  </a:rPr>
                  <a:t>IBM Blockchain</a:t>
                </a:r>
              </a:p>
            </p:txBody>
          </p:sp>
        </p:grpSp>
        <p:grpSp>
          <p:nvGrpSpPr>
            <p:cNvPr id="15" name="Group 14"/>
            <p:cNvGrpSpPr/>
            <p:nvPr/>
          </p:nvGrpSpPr>
          <p:grpSpPr>
            <a:xfrm>
              <a:off x="152867" y="3727787"/>
              <a:ext cx="1226937" cy="184370"/>
              <a:chOff x="152867" y="3947712"/>
              <a:chExt cx="1226937" cy="184370"/>
            </a:xfrm>
          </p:grpSpPr>
          <p:pic>
            <p:nvPicPr>
              <p:cNvPr id="16" name="Picture 15"/>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52867" y="4002806"/>
                <a:ext cx="183604" cy="129276"/>
              </a:xfrm>
              <a:prstGeom prst="rect">
                <a:avLst/>
              </a:prstGeom>
            </p:spPr>
          </p:pic>
          <p:sp>
            <p:nvSpPr>
              <p:cNvPr id="17" name="Rectangle 16"/>
              <p:cNvSpPr/>
              <p:nvPr/>
            </p:nvSpPr>
            <p:spPr>
              <a:xfrm>
                <a:off x="346018" y="3947712"/>
                <a:ext cx="1033786" cy="164096"/>
              </a:xfrm>
              <a:prstGeom prst="rect">
                <a:avLst/>
              </a:prstGeom>
            </p:spPr>
            <p:txBody>
              <a:bodyPr wrap="none">
                <a:spAutoFit/>
              </a:bodyPr>
              <a:lstStyle/>
              <a:p>
                <a:r>
                  <a:rPr lang="en-US" sz="1422" dirty="0">
                    <a:solidFill>
                      <a:schemeClr val="bg1">
                        <a:lumMod val="75000"/>
                      </a:schemeClr>
                    </a:solidFill>
                  </a:rPr>
                  <a:t>IBM Blockchain</a:t>
                </a:r>
              </a:p>
            </p:txBody>
          </p:sp>
        </p:grpSp>
      </p:grpSp>
    </p:spTree>
    <p:extLst>
      <p:ext uri="{BB962C8B-B14F-4D97-AF65-F5344CB8AC3E}">
        <p14:creationId xmlns:p14="http://schemas.microsoft.com/office/powerpoint/2010/main" val="20729834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utro – Black">
    <p:bg>
      <p:bgPr>
        <a:solidFill>
          <a:schemeClr val="tx1"/>
        </a:solid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198685" y="264912"/>
            <a:ext cx="8651804" cy="939236"/>
          </a:xfrm>
        </p:spPr>
        <p:txBody>
          <a:bodyPr>
            <a:normAutofit/>
          </a:bodyPr>
          <a:lstStyle>
            <a:lvl1pPr marL="0" indent="0">
              <a:buNone/>
              <a:defRPr sz="3413"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13" name="Text Placeholder 7"/>
          <p:cNvSpPr>
            <a:spLocks noGrp="1"/>
          </p:cNvSpPr>
          <p:nvPr>
            <p:ph type="body" sz="quarter" idx="11" hasCustomPrompt="1"/>
          </p:nvPr>
        </p:nvSpPr>
        <p:spPr>
          <a:xfrm>
            <a:off x="189654" y="3549366"/>
            <a:ext cx="4334933" cy="1432527"/>
          </a:xfrm>
        </p:spPr>
        <p:txBody>
          <a:bodyPr>
            <a:noAutofit/>
          </a:bodyPr>
          <a:lstStyle>
            <a:lvl1pPr marL="0" indent="0">
              <a:spcBef>
                <a:spcPts val="0"/>
              </a:spcBef>
              <a:buNone/>
              <a:defRPr sz="1991" b="0" i="0" baseline="0">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Name</a:t>
            </a:r>
          </a:p>
          <a:p>
            <a:pPr lvl="0"/>
            <a:r>
              <a:rPr lang="en-US" dirty="0"/>
              <a:t>Presenter Email</a:t>
            </a:r>
          </a:p>
          <a:p>
            <a:pPr lvl="0"/>
            <a:r>
              <a:rPr lang="en-US" dirty="0"/>
              <a:t>Presenter Phone</a:t>
            </a:r>
          </a:p>
        </p:txBody>
      </p:sp>
      <p:pic>
        <p:nvPicPr>
          <p:cNvPr id="8" name="Picture 7"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9" name="Picture 8"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pic>
        <p:nvPicPr>
          <p:cNvPr id="7" name="Picture 6"/>
          <p:cNvPicPr>
            <a:picLocks noChangeAspect="1"/>
          </p:cNvPicPr>
          <p:nvPr userDrawn="1"/>
        </p:nvPicPr>
        <p:blipFill>
          <a:blip r:embed="rId4"/>
          <a:stretch>
            <a:fillRect/>
          </a:stretch>
        </p:blipFill>
        <p:spPr>
          <a:xfrm>
            <a:off x="7261833" y="1806094"/>
            <a:ext cx="5346419" cy="7128559"/>
          </a:xfrm>
          <a:prstGeom prst="rect">
            <a:avLst/>
          </a:prstGeom>
        </p:spPr>
      </p:pic>
      <p:grpSp>
        <p:nvGrpSpPr>
          <p:cNvPr id="10" name="Group 9"/>
          <p:cNvGrpSpPr/>
          <p:nvPr userDrawn="1"/>
        </p:nvGrpSpPr>
        <p:grpSpPr>
          <a:xfrm>
            <a:off x="128969" y="6405481"/>
            <a:ext cx="3214155" cy="1891093"/>
            <a:chOff x="90681" y="2914901"/>
            <a:chExt cx="2259953" cy="997256"/>
          </a:xfrm>
        </p:grpSpPr>
        <p:sp>
          <p:nvSpPr>
            <p:cNvPr id="11" name="Rectangle 10"/>
            <p:cNvSpPr/>
            <p:nvPr/>
          </p:nvSpPr>
          <p:spPr>
            <a:xfrm>
              <a:off x="90681" y="2914901"/>
              <a:ext cx="1772498" cy="279501"/>
            </a:xfrm>
            <a:prstGeom prst="rect">
              <a:avLst/>
            </a:prstGeom>
          </p:spPr>
          <p:txBody>
            <a:bodyPr wrap="square">
              <a:spAutoFit/>
            </a:bodyPr>
            <a:lstStyle/>
            <a:p>
              <a:r>
                <a:rPr lang="en-US" sz="1422" b="0" i="0" dirty="0">
                  <a:solidFill>
                    <a:schemeClr val="bg1">
                      <a:lumMod val="75000"/>
                    </a:schemeClr>
                  </a:solidFill>
                  <a:latin typeface="IBM Plex Sans" panose="020B0503050203000203" pitchFamily="34" charset="77"/>
                </a:rPr>
                <a:t>Questions? Tweet us or go to ibm.com/blockchain</a:t>
              </a:r>
            </a:p>
          </p:txBody>
        </p:sp>
        <p:grpSp>
          <p:nvGrpSpPr>
            <p:cNvPr id="14" name="Group 13"/>
            <p:cNvGrpSpPr/>
            <p:nvPr/>
          </p:nvGrpSpPr>
          <p:grpSpPr>
            <a:xfrm>
              <a:off x="128914" y="3305231"/>
              <a:ext cx="2221720" cy="264627"/>
              <a:chOff x="128914" y="3235781"/>
              <a:chExt cx="2221720" cy="264627"/>
            </a:xfrm>
          </p:grpSpPr>
          <p:pic>
            <p:nvPicPr>
              <p:cNvPr id="21" name="Picture 2" descr="mage result for twitter logo png"/>
              <p:cNvPicPr>
                <a:picLocks noChangeAspect="1" noChangeArrowheads="1"/>
              </p:cNvPicPr>
              <p:nvPr/>
            </p:nvPicPr>
            <p:blipFill>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88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8914" y="3235781"/>
                <a:ext cx="264627" cy="264627"/>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Rectangle 21"/>
              <p:cNvSpPr/>
              <p:nvPr/>
            </p:nvSpPr>
            <p:spPr>
              <a:xfrm>
                <a:off x="330852" y="3237461"/>
                <a:ext cx="2019782" cy="164096"/>
              </a:xfrm>
              <a:prstGeom prst="rect">
                <a:avLst/>
              </a:prstGeom>
            </p:spPr>
            <p:txBody>
              <a:bodyPr wrap="square">
                <a:spAutoFit/>
              </a:bodyPr>
              <a:lstStyle/>
              <a:p>
                <a:r>
                  <a:rPr lang="en-US" sz="1422">
                    <a:solidFill>
                      <a:schemeClr val="bg1">
                        <a:lumMod val="75000"/>
                      </a:schemeClr>
                    </a:solidFill>
                  </a:rPr>
                  <a:t>@IBMBlockchain</a:t>
                </a:r>
                <a:endParaRPr lang="en-US" sz="1422" dirty="0">
                  <a:solidFill>
                    <a:schemeClr val="bg1">
                      <a:lumMod val="75000"/>
                    </a:schemeClr>
                  </a:solidFill>
                </a:endParaRPr>
              </a:p>
            </p:txBody>
          </p:sp>
        </p:grpSp>
        <p:grpSp>
          <p:nvGrpSpPr>
            <p:cNvPr id="15" name="Group 14"/>
            <p:cNvGrpSpPr/>
            <p:nvPr/>
          </p:nvGrpSpPr>
          <p:grpSpPr>
            <a:xfrm>
              <a:off x="128913" y="3523757"/>
              <a:ext cx="1250893" cy="235670"/>
              <a:chOff x="128913" y="3570057"/>
              <a:chExt cx="1250893" cy="235670"/>
            </a:xfrm>
          </p:grpSpPr>
          <p:pic>
            <p:nvPicPr>
              <p:cNvPr id="19" name="Picture 18"/>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8913" y="3575824"/>
                <a:ext cx="229903" cy="229903"/>
              </a:xfrm>
              <a:prstGeom prst="rect">
                <a:avLst/>
              </a:prstGeom>
            </p:spPr>
          </p:pic>
          <p:sp>
            <p:nvSpPr>
              <p:cNvPr id="20" name="Rectangle 19"/>
              <p:cNvSpPr/>
              <p:nvPr/>
            </p:nvSpPr>
            <p:spPr>
              <a:xfrm>
                <a:off x="346019" y="3570057"/>
                <a:ext cx="1033787" cy="164096"/>
              </a:xfrm>
              <a:prstGeom prst="rect">
                <a:avLst/>
              </a:prstGeom>
            </p:spPr>
            <p:txBody>
              <a:bodyPr wrap="none">
                <a:spAutoFit/>
              </a:bodyPr>
              <a:lstStyle/>
              <a:p>
                <a:r>
                  <a:rPr lang="en-US" sz="1422" dirty="0">
                    <a:solidFill>
                      <a:schemeClr val="bg1">
                        <a:lumMod val="75000"/>
                      </a:schemeClr>
                    </a:solidFill>
                  </a:rPr>
                  <a:t>IBM Blockchain</a:t>
                </a:r>
              </a:p>
            </p:txBody>
          </p:sp>
        </p:grpSp>
        <p:grpSp>
          <p:nvGrpSpPr>
            <p:cNvPr id="16" name="Group 15"/>
            <p:cNvGrpSpPr/>
            <p:nvPr/>
          </p:nvGrpSpPr>
          <p:grpSpPr>
            <a:xfrm>
              <a:off x="152867" y="3727787"/>
              <a:ext cx="1226937" cy="184370"/>
              <a:chOff x="152867" y="3947712"/>
              <a:chExt cx="1226937" cy="184370"/>
            </a:xfrm>
          </p:grpSpPr>
          <p:pic>
            <p:nvPicPr>
              <p:cNvPr id="17" name="Picture 16"/>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52867" y="4002806"/>
                <a:ext cx="183604" cy="129276"/>
              </a:xfrm>
              <a:prstGeom prst="rect">
                <a:avLst/>
              </a:prstGeom>
            </p:spPr>
          </p:pic>
          <p:sp>
            <p:nvSpPr>
              <p:cNvPr id="18" name="Rectangle 17"/>
              <p:cNvSpPr/>
              <p:nvPr/>
            </p:nvSpPr>
            <p:spPr>
              <a:xfrm>
                <a:off x="346018" y="3947712"/>
                <a:ext cx="1033786" cy="164096"/>
              </a:xfrm>
              <a:prstGeom prst="rect">
                <a:avLst/>
              </a:prstGeom>
            </p:spPr>
            <p:txBody>
              <a:bodyPr wrap="none">
                <a:spAutoFit/>
              </a:bodyPr>
              <a:lstStyle/>
              <a:p>
                <a:r>
                  <a:rPr lang="en-US" sz="1422" dirty="0">
                    <a:solidFill>
                      <a:schemeClr val="bg1">
                        <a:lumMod val="75000"/>
                      </a:schemeClr>
                    </a:solidFill>
                  </a:rPr>
                  <a:t>IBM Blockchain</a:t>
                </a:r>
              </a:p>
            </p:txBody>
          </p:sp>
        </p:grpSp>
      </p:grpSp>
    </p:spTree>
    <p:extLst>
      <p:ext uri="{BB962C8B-B14F-4D97-AF65-F5344CB8AC3E}">
        <p14:creationId xmlns:p14="http://schemas.microsoft.com/office/powerpoint/2010/main" val="67731362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ll-Width Copy">
    <p:bg>
      <p:bgRef idx="1001">
        <a:schemeClr val="bg1"/>
      </p:bgRef>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4" name="Picture 3"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5" name="Content Placeholder 4"/>
          <p:cNvSpPr>
            <a:spLocks noGrp="1"/>
          </p:cNvSpPr>
          <p:nvPr>
            <p:ph sz="quarter" idx="24" hasCustomPrompt="1"/>
          </p:nvPr>
        </p:nvSpPr>
        <p:spPr>
          <a:xfrm>
            <a:off x="178366" y="2408296"/>
            <a:ext cx="6224693" cy="5623372"/>
          </a:xfrm>
        </p:spPr>
        <p:txBody>
          <a:bodyPr>
            <a:normAutofit/>
          </a:bodyPr>
          <a:lstStyle>
            <a:lvl1pPr marL="0" indent="0">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6608238" y="2408296"/>
            <a:ext cx="6224693" cy="5623372"/>
          </a:xfrm>
        </p:spPr>
        <p:txBody>
          <a:bodyPr>
            <a:normAutofit/>
          </a:bodyPr>
          <a:lstStyle>
            <a:lvl1pPr marL="0" indent="0">
              <a:buNone/>
              <a:defRPr sz="1707" b="0" i="0" baseline="0"/>
            </a:lvl1pPr>
          </a:lstStyle>
          <a:p>
            <a:pPr lvl="0"/>
            <a:r>
              <a:rPr lang="en-US" dirty="0"/>
              <a:t>Content</a:t>
            </a:r>
          </a:p>
        </p:txBody>
      </p:sp>
      <p:sp>
        <p:nvSpPr>
          <p:cNvPr id="11"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3" name="TextBox 12"/>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20924080"/>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p:bg>
      <p:bgPr>
        <a:solidFill>
          <a:srgbClr val="053BC8"/>
        </a:solidFill>
        <a:effectLst/>
      </p:bgPr>
    </p:bg>
    <p:spTree>
      <p:nvGrpSpPr>
        <p:cNvPr id="1" name=""/>
        <p:cNvGrpSpPr/>
        <p:nvPr/>
      </p:nvGrpSpPr>
      <p:grpSpPr>
        <a:xfrm>
          <a:off x="0" y="0"/>
          <a:ext cx="0" cy="0"/>
          <a:chOff x="0" y="0"/>
          <a:chExt cx="0" cy="0"/>
        </a:xfrm>
      </p:grpSpPr>
      <p:pic>
        <p:nvPicPr>
          <p:cNvPr id="2" name="Picture 1" descr="8bar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83579" y="3246699"/>
            <a:ext cx="1834286" cy="997636"/>
          </a:xfrm>
          <a:prstGeom prst="rect">
            <a:avLst/>
          </a:prstGeom>
        </p:spPr>
      </p:pic>
      <p:sp>
        <p:nvSpPr>
          <p:cNvPr id="4" name="TextBox 3"/>
          <p:cNvSpPr txBox="1"/>
          <p:nvPr userDrawn="1"/>
        </p:nvSpPr>
        <p:spPr>
          <a:xfrm>
            <a:off x="2671881" y="4590220"/>
            <a:ext cx="7672641" cy="1624227"/>
          </a:xfrm>
          <a:prstGeom prst="rect">
            <a:avLst/>
          </a:prstGeom>
          <a:noFill/>
        </p:spPr>
        <p:txBody>
          <a:bodyPr wrap="square" rtlCol="0">
            <a:spAutoFit/>
          </a:bodyPr>
          <a:lstStyle/>
          <a:p>
            <a:pPr marL="0" marR="0" lvl="0" indent="0" algn="ctr" defTabSz="650230" rtl="0" eaLnBrk="1" fontAlgn="auto" latinLnBrk="0" hangingPunct="1">
              <a:lnSpc>
                <a:spcPct val="100000"/>
              </a:lnSpc>
              <a:spcBef>
                <a:spcPts val="0"/>
              </a:spcBef>
              <a:spcAft>
                <a:spcPts val="0"/>
              </a:spcAft>
              <a:buClrTx/>
              <a:buSzTx/>
              <a:buFontTx/>
              <a:buNone/>
              <a:tabLst/>
              <a:defRPr/>
            </a:pPr>
            <a:r>
              <a:rPr lang="en-US" sz="1422" b="0" i="0" dirty="0">
                <a:solidFill>
                  <a:schemeClr val="bg1"/>
                </a:solidFill>
                <a:latin typeface="IBM Plex Sans" panose="020B0503050203000203" pitchFamily="34" charset="77"/>
                <a:ea typeface="Arial" charset="0"/>
                <a:cs typeface="Arial"/>
              </a:rPr>
              <a:t>© Copyright IBM Corporation 2017.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represents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p:txBody>
      </p:sp>
    </p:spTree>
    <p:extLst>
      <p:ext uri="{BB962C8B-B14F-4D97-AF65-F5344CB8AC3E}">
        <p14:creationId xmlns:p14="http://schemas.microsoft.com/office/powerpoint/2010/main" val="22482627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3413" b="0" i="0" kern="1200" dirty="0">
                <a:solidFill>
                  <a:srgbClr val="0064FF"/>
                </a:solidFill>
                <a:latin typeface="IBM Plex Sans" panose="020B0503050203000203" pitchFamily="34" charset="77"/>
                <a:ea typeface="IBM Plex Sans" panose="020B0503050203000203" pitchFamily="34" charset="77"/>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2142091" y="9161319"/>
            <a:ext cx="569435" cy="519289"/>
          </a:xfrm>
          <a:prstGeom prst="rect">
            <a:avLst/>
          </a:prstGeom>
        </p:spPr>
        <p:txBody>
          <a:bodyPr/>
          <a:lstStyle>
            <a:lvl1pPr>
              <a:defRPr b="0" i="0">
                <a:cs typeface="Arial" charset="0"/>
              </a:defRPr>
            </a:lvl1pPr>
          </a:lstStyle>
          <a:p>
            <a:fld id="{E9549862-13E2-C34D-815E-8545BD36FC59}" type="slidenum">
              <a:rPr lang="en-US" smtClean="0">
                <a:solidFill>
                  <a:srgbClr val="5AAAFA"/>
                </a:solidFill>
              </a:rPr>
              <a:pPr/>
              <a:t>‹#›</a:t>
            </a:fld>
            <a:endParaRPr lang="en-US" dirty="0">
              <a:solidFill>
                <a:srgbClr val="5AAAFA"/>
              </a:solidFill>
            </a:endParaRPr>
          </a:p>
        </p:txBody>
      </p:sp>
    </p:spTree>
    <p:extLst>
      <p:ext uri="{BB962C8B-B14F-4D97-AF65-F5344CB8AC3E}">
        <p14:creationId xmlns:p14="http://schemas.microsoft.com/office/powerpoint/2010/main" val="3176499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p>
        </p:txBody>
      </p:sp>
      <p:sp>
        <p:nvSpPr>
          <p:cNvPr id="5" name="Slide Number Placeholder 4"/>
          <p:cNvSpPr>
            <a:spLocks noGrp="1"/>
          </p:cNvSpPr>
          <p:nvPr>
            <p:ph type="sldNum" sz="quarter" idx="12"/>
          </p:nvPr>
        </p:nvSpPr>
        <p:spPr>
          <a:xfrm>
            <a:off x="12142091" y="9161319"/>
            <a:ext cx="569435" cy="519289"/>
          </a:xfrm>
          <a:prstGeom prst="rect">
            <a:avLst/>
          </a:prstGeom>
        </p:spPr>
        <p:txBody>
          <a:bodyPr/>
          <a:lstStyle>
            <a:lvl1pPr>
              <a:defRPr b="0" i="0">
                <a:cs typeface="Arial" charset="0"/>
              </a:defRPr>
            </a:lvl1pPr>
          </a:lstStyle>
          <a:p>
            <a:fld id="{E9549862-13E2-C34D-815E-8545BD36FC59}" type="slidenum">
              <a:rPr lang="en-US" smtClean="0">
                <a:solidFill>
                  <a:srgbClr val="5AAAFA"/>
                </a:solidFill>
              </a:rPr>
              <a:pPr/>
              <a:t>‹#›</a:t>
            </a:fld>
            <a:endParaRPr lang="en-US" dirty="0">
              <a:solidFill>
                <a:srgbClr val="5AAAFA"/>
              </a:solidFill>
            </a:endParaRPr>
          </a:p>
        </p:txBody>
      </p:sp>
    </p:spTree>
    <p:extLst>
      <p:ext uri="{BB962C8B-B14F-4D97-AF65-F5344CB8AC3E}">
        <p14:creationId xmlns:p14="http://schemas.microsoft.com/office/powerpoint/2010/main" val="3406753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tx1"/>
        </a:solidFill>
        <a:effectLst/>
      </p:bgPr>
    </p:bg>
    <p:spTree>
      <p:nvGrpSpPr>
        <p:cNvPr id="1" name=""/>
        <p:cNvGrpSpPr/>
        <p:nvPr/>
      </p:nvGrpSpPr>
      <p:grpSpPr>
        <a:xfrm>
          <a:off x="0" y="0"/>
          <a:ext cx="0" cy="0"/>
          <a:chOff x="0" y="0"/>
          <a:chExt cx="0" cy="0"/>
        </a:xfrm>
      </p:grpSpPr>
      <p:pic>
        <p:nvPicPr>
          <p:cNvPr id="15" name="Picture 14" descr="8bar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931822" y="9085009"/>
            <a:ext cx="615054" cy="33451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466" y="3195328"/>
            <a:ext cx="2864987" cy="531475"/>
          </a:xfrm>
          <a:prstGeom prst="rect">
            <a:avLst/>
          </a:prstGeom>
        </p:spPr>
      </p:pic>
      <p:sp>
        <p:nvSpPr>
          <p:cNvPr id="4" name="Text Placeholder 3"/>
          <p:cNvSpPr>
            <a:spLocks noGrp="1"/>
          </p:cNvSpPr>
          <p:nvPr>
            <p:ph type="body" sz="quarter" idx="10"/>
          </p:nvPr>
        </p:nvSpPr>
        <p:spPr>
          <a:xfrm>
            <a:off x="198685" y="264912"/>
            <a:ext cx="8651804" cy="939236"/>
          </a:xfrm>
        </p:spPr>
        <p:txBody>
          <a:bodyPr>
            <a:normAutofit/>
          </a:bodyPr>
          <a:lstStyle>
            <a:lvl1pPr marL="0" indent="0">
              <a:buNone/>
              <a:defRPr sz="3413"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198685" y="1240682"/>
            <a:ext cx="4334933" cy="1432527"/>
          </a:xfrm>
        </p:spPr>
        <p:txBody>
          <a:bodyPr>
            <a:noAutofit/>
          </a:bodyPr>
          <a:lstStyle>
            <a:lvl1pPr marL="0" indent="0">
              <a:spcBef>
                <a:spcPts val="0"/>
              </a:spcBef>
              <a:buNone/>
              <a:defRPr sz="1991" b="0" i="0">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Name</a:t>
            </a:r>
          </a:p>
          <a:p>
            <a:pPr lvl="0"/>
            <a:r>
              <a:rPr lang="en-US" dirty="0"/>
              <a:t>Presenter Title</a:t>
            </a:r>
          </a:p>
          <a:p>
            <a:pPr lvl="0"/>
            <a:r>
              <a:rPr lang="en-US" dirty="0"/>
              <a:t>Date</a:t>
            </a:r>
          </a:p>
        </p:txBody>
      </p:sp>
      <p:pic>
        <p:nvPicPr>
          <p:cNvPr id="2" name="Picture 1" descr="BLOCKCHAIN_PP_MARK_BLACK.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1832" y="-169624"/>
            <a:ext cx="11700489" cy="9085008"/>
          </a:xfrm>
          <a:prstGeom prst="rect">
            <a:avLst/>
          </a:prstGeom>
        </p:spPr>
      </p:pic>
    </p:spTree>
    <p:extLst>
      <p:ext uri="{BB962C8B-B14F-4D97-AF65-F5344CB8AC3E}">
        <p14:creationId xmlns:p14="http://schemas.microsoft.com/office/powerpoint/2010/main" val="43761005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ibm sign-off">
    <p:bg>
      <p:bgPr>
        <a:solidFill>
          <a:srgbClr val="0000FF"/>
        </a:solidFill>
        <a:effectLst/>
      </p:bgPr>
    </p:bg>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xfrm>
            <a:off x="9952285" y="9040143"/>
            <a:ext cx="3034453" cy="519289"/>
          </a:xfrm>
          <a:prstGeom prst="rect">
            <a:avLst/>
          </a:prstGeom>
        </p:spPr>
        <p:txBody>
          <a:bodyPr/>
          <a:lstStyle>
            <a:lvl1pPr>
              <a:defRPr sz="1138" b="0" i="0">
                <a:solidFill>
                  <a:srgbClr val="FFFFFF"/>
                </a:solidFill>
                <a:cs typeface="Arial" charset="0"/>
              </a:defRPr>
            </a:lvl1pPr>
          </a:lstStyle>
          <a:p>
            <a:fld id="{08BF69C1-739F-1B47-B5E3-FA651BCAB105}" type="slidenum">
              <a:rPr lang="en-US" smtClean="0"/>
              <a:pPr/>
              <a:t>‹#›</a:t>
            </a:fld>
            <a:endParaRPr lang="en-US" dirty="0"/>
          </a:p>
        </p:txBody>
      </p:sp>
      <p:pic>
        <p:nvPicPr>
          <p:cNvPr id="2" name="Picture 1" descr="8bar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3579" y="4163560"/>
            <a:ext cx="1834286" cy="997636"/>
          </a:xfrm>
          <a:prstGeom prst="rect">
            <a:avLst/>
          </a:prstGeom>
        </p:spPr>
      </p:pic>
    </p:spTree>
    <p:extLst>
      <p:ext uri="{BB962C8B-B14F-4D97-AF65-F5344CB8AC3E}">
        <p14:creationId xmlns:p14="http://schemas.microsoft.com/office/powerpoint/2010/main" val="1236330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Divider">
    <p:bg>
      <p:bgPr>
        <a:solidFill>
          <a:srgbClr val="003BC9"/>
        </a:solidFill>
        <a:effectLst/>
      </p:bgPr>
    </p:bg>
    <p:spTree>
      <p:nvGrpSpPr>
        <p:cNvPr id="1" name=""/>
        <p:cNvGrpSpPr/>
        <p:nvPr/>
      </p:nvGrpSpPr>
      <p:grpSpPr>
        <a:xfrm>
          <a:off x="0" y="0"/>
          <a:ext cx="0" cy="0"/>
          <a:chOff x="0" y="0"/>
          <a:chExt cx="0" cy="0"/>
        </a:xfrm>
      </p:grpSpPr>
      <p:sp>
        <p:nvSpPr>
          <p:cNvPr id="20" name="Rectangle 19"/>
          <p:cNvSpPr/>
          <p:nvPr userDrawn="1"/>
        </p:nvSpPr>
        <p:spPr>
          <a:xfrm>
            <a:off x="12123364" y="8578349"/>
            <a:ext cx="881436" cy="1175249"/>
          </a:xfrm>
          <a:prstGeom prst="rect">
            <a:avLst/>
          </a:prstGeom>
          <a:solidFill>
            <a:srgbClr val="003BC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50230" fontAlgn="auto">
              <a:spcBef>
                <a:spcPts val="0"/>
              </a:spcBef>
              <a:spcAft>
                <a:spcPts val="0"/>
              </a:spcAft>
            </a:pPr>
            <a:endParaRPr lang="en-US" sz="2844" b="0" i="0" dirty="0">
              <a:solidFill>
                <a:prstClr val="black"/>
              </a:solidFill>
              <a:latin typeface="IBM Plex Sans" panose="020B0503050203000203" pitchFamily="34" charset="77"/>
            </a:endParaRPr>
          </a:p>
        </p:txBody>
      </p:sp>
      <p:sp>
        <p:nvSpPr>
          <p:cNvPr id="22" name="Text Placeholder 7"/>
          <p:cNvSpPr>
            <a:spLocks noGrp="1"/>
          </p:cNvSpPr>
          <p:nvPr>
            <p:ph type="body" sz="quarter" idx="13" hasCustomPrompt="1"/>
          </p:nvPr>
        </p:nvSpPr>
        <p:spPr>
          <a:xfrm>
            <a:off x="178818" y="1891310"/>
            <a:ext cx="10152422" cy="3428020"/>
          </a:xfrm>
        </p:spPr>
        <p:txBody>
          <a:bodyPr>
            <a:normAutofit/>
          </a:bodyPr>
          <a:lstStyle>
            <a:lvl1pPr marL="0" indent="0">
              <a:buNone/>
              <a:defRPr sz="4551" b="0" i="0">
                <a:ln>
                  <a:noFill/>
                </a:ln>
                <a:solidFill>
                  <a:schemeClr val="bg1"/>
                </a:solidFil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Divider title</a:t>
            </a:r>
          </a:p>
        </p:txBody>
      </p:sp>
      <p:pic>
        <p:nvPicPr>
          <p:cNvPr id="2" name="Picture 1"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3" name="Picture 2"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pic>
        <p:nvPicPr>
          <p:cNvPr id="8" name="Picture 7" descr="BLOCKCHAIN5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5303" y="1830306"/>
            <a:ext cx="5328363" cy="7104484"/>
          </a:xfrm>
          <a:prstGeom prst="rect">
            <a:avLst/>
          </a:prstGeom>
        </p:spPr>
      </p:pic>
    </p:spTree>
    <p:extLst>
      <p:ext uri="{BB962C8B-B14F-4D97-AF65-F5344CB8AC3E}">
        <p14:creationId xmlns:p14="http://schemas.microsoft.com/office/powerpoint/2010/main" val="232817203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tro – Blue">
    <p:bg>
      <p:bgPr>
        <a:solidFill>
          <a:srgbClr val="003BC9"/>
        </a:solidFill>
        <a:effectLst/>
      </p:bgPr>
    </p:bg>
    <p:spTree>
      <p:nvGrpSpPr>
        <p:cNvPr id="1" name=""/>
        <p:cNvGrpSpPr/>
        <p:nvPr/>
      </p:nvGrpSpPr>
      <p:grpSpPr>
        <a:xfrm>
          <a:off x="0" y="0"/>
          <a:ext cx="0" cy="0"/>
          <a:chOff x="0" y="0"/>
          <a:chExt cx="0" cy="0"/>
        </a:xfrm>
      </p:grpSpPr>
      <p:pic>
        <p:nvPicPr>
          <p:cNvPr id="13" name="Picture 12" descr="BLOCKCHAIN5_MARK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5303" y="1830306"/>
            <a:ext cx="5328363" cy="7104484"/>
          </a:xfrm>
          <a:prstGeom prst="rect">
            <a:avLst/>
          </a:prstGeom>
        </p:spPr>
      </p:pic>
      <p:sp>
        <p:nvSpPr>
          <p:cNvPr id="4" name="Text Placeholder 3"/>
          <p:cNvSpPr>
            <a:spLocks noGrp="1"/>
          </p:cNvSpPr>
          <p:nvPr>
            <p:ph type="body" sz="quarter" idx="10" hasCustomPrompt="1"/>
          </p:nvPr>
        </p:nvSpPr>
        <p:spPr>
          <a:xfrm>
            <a:off x="178816" y="264912"/>
            <a:ext cx="8651804" cy="939236"/>
          </a:xfrm>
        </p:spPr>
        <p:txBody>
          <a:bodyPr>
            <a:normAutofit/>
          </a:bodyPr>
          <a:lstStyle>
            <a:lvl1pPr marL="0" indent="0">
              <a:buNone/>
              <a:defRPr sz="3413"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8" name="Text Placeholder 7"/>
          <p:cNvSpPr>
            <a:spLocks noGrp="1"/>
          </p:cNvSpPr>
          <p:nvPr>
            <p:ph type="body" sz="quarter" idx="11" hasCustomPrompt="1"/>
          </p:nvPr>
        </p:nvSpPr>
        <p:spPr>
          <a:xfrm>
            <a:off x="178816" y="4798642"/>
            <a:ext cx="4334933" cy="1432527"/>
          </a:xfrm>
        </p:spPr>
        <p:txBody>
          <a:bodyPr>
            <a:noAutofit/>
          </a:bodyPr>
          <a:lstStyle>
            <a:lvl1pPr marL="0" indent="0">
              <a:spcBef>
                <a:spcPts val="0"/>
              </a:spcBef>
              <a:buNone/>
              <a:defRPr sz="1991" b="0" i="0">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information</a:t>
            </a:r>
          </a:p>
        </p:txBody>
      </p:sp>
      <p:sp>
        <p:nvSpPr>
          <p:cNvPr id="5" name="Text Placeholder 4"/>
          <p:cNvSpPr>
            <a:spLocks noGrp="1"/>
          </p:cNvSpPr>
          <p:nvPr>
            <p:ph type="body" sz="quarter" idx="13" hasCustomPrompt="1"/>
          </p:nvPr>
        </p:nvSpPr>
        <p:spPr>
          <a:xfrm>
            <a:off x="178817" y="1423100"/>
            <a:ext cx="8671671" cy="1519058"/>
          </a:xfrm>
        </p:spPr>
        <p:txBody>
          <a:bodyPr>
            <a:normAutofit/>
          </a:bodyPr>
          <a:lstStyle>
            <a:lvl1pPr marL="0" indent="0">
              <a:buNone/>
              <a:defRPr sz="2276" b="0" i="0">
                <a:solidFill>
                  <a:srgbClr val="FFFFFF"/>
                </a:solidFill>
              </a:defRPr>
            </a:lvl1pPr>
          </a:lstStyle>
          <a:p>
            <a:pPr lvl="0"/>
            <a:r>
              <a:rPr lang="en-US" dirty="0"/>
              <a:t>Subtitle</a:t>
            </a:r>
          </a:p>
        </p:txBody>
      </p:sp>
      <p:pic>
        <p:nvPicPr>
          <p:cNvPr id="15" name="Picture 14" descr="Blockchain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6" name="Picture 15" descr="IBMLogo_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Tree>
    <p:extLst>
      <p:ext uri="{BB962C8B-B14F-4D97-AF65-F5344CB8AC3E}">
        <p14:creationId xmlns:p14="http://schemas.microsoft.com/office/powerpoint/2010/main" val="156074603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tro – Black">
    <p:bg>
      <p:bgPr>
        <a:solidFill>
          <a:schemeClr val="tx1"/>
        </a:solidFill>
        <a:effectLst/>
      </p:bgPr>
    </p:bg>
    <p:spTree>
      <p:nvGrpSpPr>
        <p:cNvPr id="1" name=""/>
        <p:cNvGrpSpPr/>
        <p:nvPr/>
      </p:nvGrpSpPr>
      <p:grpSpPr>
        <a:xfrm>
          <a:off x="0" y="0"/>
          <a:ext cx="0" cy="0"/>
          <a:chOff x="0" y="0"/>
          <a:chExt cx="0" cy="0"/>
        </a:xfrm>
      </p:grpSpPr>
      <p:sp>
        <p:nvSpPr>
          <p:cNvPr id="14" name="Text Placeholder 3"/>
          <p:cNvSpPr>
            <a:spLocks noGrp="1"/>
          </p:cNvSpPr>
          <p:nvPr>
            <p:ph type="body" sz="quarter" idx="10" hasCustomPrompt="1"/>
          </p:nvPr>
        </p:nvSpPr>
        <p:spPr>
          <a:xfrm>
            <a:off x="178816" y="264912"/>
            <a:ext cx="8651804" cy="939236"/>
          </a:xfrm>
        </p:spPr>
        <p:txBody>
          <a:bodyPr>
            <a:normAutofit/>
          </a:bodyPr>
          <a:lstStyle>
            <a:lvl1pPr marL="0" indent="0">
              <a:buNone/>
              <a:defRPr sz="3413"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16" name="Text Placeholder 7"/>
          <p:cNvSpPr>
            <a:spLocks noGrp="1"/>
          </p:cNvSpPr>
          <p:nvPr>
            <p:ph type="body" sz="quarter" idx="11" hasCustomPrompt="1"/>
          </p:nvPr>
        </p:nvSpPr>
        <p:spPr>
          <a:xfrm>
            <a:off x="178816" y="4798642"/>
            <a:ext cx="4334933" cy="1432527"/>
          </a:xfrm>
        </p:spPr>
        <p:txBody>
          <a:bodyPr>
            <a:noAutofit/>
          </a:bodyPr>
          <a:lstStyle>
            <a:lvl1pPr marL="0" indent="0">
              <a:spcBef>
                <a:spcPts val="0"/>
              </a:spcBef>
              <a:buNone/>
              <a:defRPr sz="1991" b="0" i="0">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information</a:t>
            </a:r>
          </a:p>
        </p:txBody>
      </p:sp>
      <p:sp>
        <p:nvSpPr>
          <p:cNvPr id="17" name="Text Placeholder 4"/>
          <p:cNvSpPr>
            <a:spLocks noGrp="1"/>
          </p:cNvSpPr>
          <p:nvPr>
            <p:ph type="body" sz="quarter" idx="13" hasCustomPrompt="1"/>
          </p:nvPr>
        </p:nvSpPr>
        <p:spPr>
          <a:xfrm>
            <a:off x="178817" y="1423100"/>
            <a:ext cx="8671671" cy="1519058"/>
          </a:xfrm>
        </p:spPr>
        <p:txBody>
          <a:bodyPr>
            <a:normAutofit/>
          </a:bodyPr>
          <a:lstStyle>
            <a:lvl1pPr marL="0" indent="0">
              <a:buNone/>
              <a:defRPr sz="2276" b="0" i="0">
                <a:solidFill>
                  <a:srgbClr val="FFFFFF"/>
                </a:solidFill>
              </a:defRPr>
            </a:lvl1pPr>
          </a:lstStyle>
          <a:p>
            <a:pPr lvl="0"/>
            <a:r>
              <a:rPr lang="en-US" dirty="0"/>
              <a:t>Subtitle</a:t>
            </a:r>
          </a:p>
        </p:txBody>
      </p:sp>
      <p:pic>
        <p:nvPicPr>
          <p:cNvPr id="9" name="Picture 8"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2" name="Picture 11"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pic>
        <p:nvPicPr>
          <p:cNvPr id="3" name="Picture 2"/>
          <p:cNvPicPr>
            <a:picLocks noChangeAspect="1"/>
          </p:cNvPicPr>
          <p:nvPr userDrawn="1"/>
        </p:nvPicPr>
        <p:blipFill>
          <a:blip r:embed="rId4"/>
          <a:stretch>
            <a:fillRect/>
          </a:stretch>
        </p:blipFill>
        <p:spPr>
          <a:xfrm>
            <a:off x="7261833" y="1806094"/>
            <a:ext cx="5346419" cy="7128559"/>
          </a:xfrm>
          <a:prstGeom prst="rect">
            <a:avLst/>
          </a:prstGeom>
        </p:spPr>
      </p:pic>
    </p:spTree>
    <p:extLst>
      <p:ext uri="{BB962C8B-B14F-4D97-AF65-F5344CB8AC3E}">
        <p14:creationId xmlns:p14="http://schemas.microsoft.com/office/powerpoint/2010/main" val="291656489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03BC9"/>
        </a:solidFill>
        <a:effectLst/>
      </p:bgPr>
    </p:bg>
    <p:spTree>
      <p:nvGrpSpPr>
        <p:cNvPr id="1" name=""/>
        <p:cNvGrpSpPr/>
        <p:nvPr/>
      </p:nvGrpSpPr>
      <p:grpSpPr>
        <a:xfrm>
          <a:off x="0" y="0"/>
          <a:ext cx="0" cy="0"/>
          <a:chOff x="0" y="0"/>
          <a:chExt cx="0" cy="0"/>
        </a:xfrm>
      </p:grpSpPr>
      <p:sp>
        <p:nvSpPr>
          <p:cNvPr id="20" name="Rectangle 19"/>
          <p:cNvSpPr/>
          <p:nvPr userDrawn="1"/>
        </p:nvSpPr>
        <p:spPr>
          <a:xfrm>
            <a:off x="12123364" y="8578349"/>
            <a:ext cx="881436" cy="1175249"/>
          </a:xfrm>
          <a:prstGeom prst="rect">
            <a:avLst/>
          </a:prstGeom>
          <a:solidFill>
            <a:srgbClr val="003BC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44" b="0" i="0" dirty="0">
              <a:latin typeface="IBM Plex Sans" panose="020B0503050203000203" pitchFamily="34" charset="77"/>
            </a:endParaRPr>
          </a:p>
        </p:txBody>
      </p:sp>
      <p:sp>
        <p:nvSpPr>
          <p:cNvPr id="22" name="Text Placeholder 7"/>
          <p:cNvSpPr>
            <a:spLocks noGrp="1"/>
          </p:cNvSpPr>
          <p:nvPr>
            <p:ph type="body" sz="quarter" idx="13" hasCustomPrompt="1"/>
          </p:nvPr>
        </p:nvSpPr>
        <p:spPr>
          <a:xfrm>
            <a:off x="178818" y="1891310"/>
            <a:ext cx="10152422" cy="3428020"/>
          </a:xfrm>
        </p:spPr>
        <p:txBody>
          <a:bodyPr>
            <a:normAutofit/>
          </a:bodyPr>
          <a:lstStyle>
            <a:lvl1pPr marL="0" indent="0">
              <a:buNone/>
              <a:defRPr sz="4551" b="0" i="0">
                <a:ln>
                  <a:noFill/>
                </a:ln>
                <a:solidFill>
                  <a:schemeClr val="bg1"/>
                </a:solidFil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Divider title</a:t>
            </a:r>
          </a:p>
        </p:txBody>
      </p:sp>
      <p:pic>
        <p:nvPicPr>
          <p:cNvPr id="2" name="Picture 1"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3" name="Picture 2"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pic>
        <p:nvPicPr>
          <p:cNvPr id="8" name="Picture 7" descr="BLOCKCHAIN5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5303" y="1830306"/>
            <a:ext cx="5328363" cy="7104484"/>
          </a:xfrm>
          <a:prstGeom prst="rect">
            <a:avLst/>
          </a:prstGeom>
        </p:spPr>
      </p:pic>
    </p:spTree>
    <p:extLst>
      <p:ext uri="{BB962C8B-B14F-4D97-AF65-F5344CB8AC3E}">
        <p14:creationId xmlns:p14="http://schemas.microsoft.com/office/powerpoint/2010/main" val="312583126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ull-Width Copy">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78816" y="273947"/>
            <a:ext cx="11048661" cy="1918479"/>
          </a:xfrm>
        </p:spPr>
        <p:txBody>
          <a:bodyPr>
            <a:normAutofit/>
          </a:bodyPr>
          <a:lstStyle>
            <a:lvl1pPr marL="0" indent="0">
              <a:buNone/>
              <a:defRPr sz="4000"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78816" y="2408074"/>
            <a:ext cx="12654114" cy="5624830"/>
          </a:xfrm>
        </p:spPr>
        <p:txBody>
          <a:bodyPr>
            <a:normAutofit/>
          </a:bodyPr>
          <a:lstStyle>
            <a:lvl1pPr marL="243836" indent="-243836">
              <a:buFont typeface="Arial"/>
              <a:buChar char="•"/>
              <a:defRPr sz="1707" b="0" i="0" baseline="0"/>
            </a:lvl1pPr>
          </a:lstStyle>
          <a:p>
            <a:pPr lvl="0"/>
            <a:r>
              <a:rPr lang="en-US" dirty="0"/>
              <a:t>Content</a:t>
            </a:r>
          </a:p>
        </p:txBody>
      </p:sp>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4" name="Picture 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pic>
        <p:nvPicPr>
          <p:cNvPr id="7" name="Picture 6"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0" name="TextBox 9"/>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5144231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py w/ Supporting Object">
    <p:bg>
      <p:bgPr>
        <a:solidFill>
          <a:schemeClr val="bg1">
            <a:alpha val="3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78816" y="273947"/>
            <a:ext cx="5010972" cy="5818121"/>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 name="Picture 1"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6" name="Picture 5" descr="3Grid_Light.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0792" y="449267"/>
            <a:ext cx="9036001" cy="8855067"/>
          </a:xfrm>
          <a:prstGeom prst="rect">
            <a:avLst/>
          </a:prstGeom>
        </p:spPr>
      </p:pic>
      <p:sp>
        <p:nvSpPr>
          <p:cNvPr id="9" name="Content Placeholder 4"/>
          <p:cNvSpPr>
            <a:spLocks noGrp="1"/>
          </p:cNvSpPr>
          <p:nvPr>
            <p:ph sz="quarter" idx="24" hasCustomPrompt="1"/>
          </p:nvPr>
        </p:nvSpPr>
        <p:spPr>
          <a:xfrm>
            <a:off x="5811152" y="646946"/>
            <a:ext cx="2127144" cy="2499607"/>
          </a:xfrm>
        </p:spPr>
        <p:txBody>
          <a:bodyPr anchor="ct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8211654" y="3646375"/>
            <a:ext cx="2127144" cy="2499607"/>
          </a:xfrm>
        </p:spPr>
        <p:txBody>
          <a:bodyPr anchor="ctr">
            <a:normAutofit/>
          </a:bodyPr>
          <a:lstStyle>
            <a:lvl1pPr marL="0" indent="0" algn="ctr">
              <a:buNone/>
              <a:defRPr sz="1707" b="0" i="0" baseline="0"/>
            </a:lvl1pPr>
          </a:lstStyle>
          <a:p>
            <a:pPr lvl="0"/>
            <a:r>
              <a:rPr lang="en-US" dirty="0"/>
              <a:t>Content</a:t>
            </a:r>
          </a:p>
        </p:txBody>
      </p:sp>
      <p:sp>
        <p:nvSpPr>
          <p:cNvPr id="13" name="Content Placeholder 4"/>
          <p:cNvSpPr>
            <a:spLocks noGrp="1"/>
          </p:cNvSpPr>
          <p:nvPr>
            <p:ph sz="quarter" idx="27" hasCustomPrompt="1"/>
          </p:nvPr>
        </p:nvSpPr>
        <p:spPr>
          <a:xfrm>
            <a:off x="10612156" y="6681746"/>
            <a:ext cx="2127144" cy="2499607"/>
          </a:xfrm>
        </p:spPr>
        <p:txBody>
          <a:bodyPr anchor="ctr">
            <a:normAutofit/>
          </a:bodyPr>
          <a:lstStyle>
            <a:lvl1pPr marL="0" indent="0" algn="ctr">
              <a:buNone/>
              <a:defRPr sz="1707" b="0" i="0" baseline="0"/>
            </a:lvl1pPr>
          </a:lstStyle>
          <a:p>
            <a:pPr lvl="0"/>
            <a:r>
              <a:rPr lang="en-US" dirty="0"/>
              <a:t>Content</a:t>
            </a:r>
          </a:p>
        </p:txBody>
      </p:sp>
      <p:pic>
        <p:nvPicPr>
          <p:cNvPr id="11" name="Picture 10" descr="IBMLogo_DarkGray.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2" name="TextBox 11"/>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6954016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Full-Width Copy">
    <p:bg>
      <p:bgRef idx="1001">
        <a:schemeClr val="bg1"/>
      </p:bgRef>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4" name="Picture 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5" name="Content Placeholder 4"/>
          <p:cNvSpPr>
            <a:spLocks noGrp="1"/>
          </p:cNvSpPr>
          <p:nvPr>
            <p:ph sz="quarter" idx="24" hasCustomPrompt="1"/>
          </p:nvPr>
        </p:nvSpPr>
        <p:spPr>
          <a:xfrm>
            <a:off x="178366" y="2408296"/>
            <a:ext cx="6224693" cy="5623372"/>
          </a:xfrm>
        </p:spPr>
        <p:txBody>
          <a:bodyPr>
            <a:normAutofit/>
          </a:bodyPr>
          <a:lstStyle>
            <a:lvl1pPr marL="0" indent="0">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6608238" y="2408296"/>
            <a:ext cx="6224693" cy="5623372"/>
          </a:xfrm>
        </p:spPr>
        <p:txBody>
          <a:bodyPr>
            <a:normAutofit/>
          </a:bodyPr>
          <a:lstStyle>
            <a:lvl1pPr marL="0" indent="0">
              <a:buNone/>
              <a:defRPr sz="1707" b="0" i="0" baseline="0"/>
            </a:lvl1pPr>
          </a:lstStyle>
          <a:p>
            <a:pPr lvl="0"/>
            <a:r>
              <a:rPr lang="en-US" dirty="0"/>
              <a:t>Content</a:t>
            </a:r>
          </a:p>
        </p:txBody>
      </p:sp>
      <p:sp>
        <p:nvSpPr>
          <p:cNvPr id="11"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3" name="TextBox 12"/>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54249467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py w/ Supporting Object">
    <p:bg>
      <p:bgPr>
        <a:solidFill>
          <a:schemeClr val="bg1">
            <a:alpha val="3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78816" y="273947"/>
            <a:ext cx="5010972" cy="5818121"/>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6" name="Picture 5" descr="3Grid_Light.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0792" y="449267"/>
            <a:ext cx="9036001" cy="8855067"/>
          </a:xfrm>
          <a:prstGeom prst="rect">
            <a:avLst/>
          </a:prstGeom>
        </p:spPr>
      </p:pic>
      <p:sp>
        <p:nvSpPr>
          <p:cNvPr id="9" name="Content Placeholder 4"/>
          <p:cNvSpPr>
            <a:spLocks noGrp="1"/>
          </p:cNvSpPr>
          <p:nvPr>
            <p:ph sz="quarter" idx="24" hasCustomPrompt="1"/>
          </p:nvPr>
        </p:nvSpPr>
        <p:spPr>
          <a:xfrm>
            <a:off x="5811152" y="646946"/>
            <a:ext cx="2127144" cy="2499607"/>
          </a:xfrm>
        </p:spPr>
        <p:txBody>
          <a:bodyPr anchor="ct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8211654" y="3646375"/>
            <a:ext cx="2127144" cy="2499607"/>
          </a:xfrm>
        </p:spPr>
        <p:txBody>
          <a:bodyPr anchor="ctr">
            <a:normAutofit/>
          </a:bodyPr>
          <a:lstStyle>
            <a:lvl1pPr marL="0" indent="0" algn="ctr">
              <a:buNone/>
              <a:defRPr sz="1707" b="0" i="0" baseline="0"/>
            </a:lvl1pPr>
          </a:lstStyle>
          <a:p>
            <a:pPr lvl="0"/>
            <a:r>
              <a:rPr lang="en-US" dirty="0"/>
              <a:t>Content</a:t>
            </a:r>
          </a:p>
        </p:txBody>
      </p:sp>
      <p:sp>
        <p:nvSpPr>
          <p:cNvPr id="13" name="Content Placeholder 4"/>
          <p:cNvSpPr>
            <a:spLocks noGrp="1"/>
          </p:cNvSpPr>
          <p:nvPr>
            <p:ph sz="quarter" idx="27" hasCustomPrompt="1"/>
          </p:nvPr>
        </p:nvSpPr>
        <p:spPr>
          <a:xfrm>
            <a:off x="10612156" y="6681746"/>
            <a:ext cx="2127144" cy="2499607"/>
          </a:xfrm>
        </p:spPr>
        <p:txBody>
          <a:bodyPr anchor="ctr">
            <a:normAutofit/>
          </a:bodyPr>
          <a:lstStyle>
            <a:lvl1pPr marL="0" indent="0" algn="ctr">
              <a:buNone/>
              <a:defRPr sz="1707" b="0" i="0" baseline="0"/>
            </a:lvl1pPr>
          </a:lstStyle>
          <a:p>
            <a:pPr lvl="0"/>
            <a:r>
              <a:rPr lang="en-US" dirty="0"/>
              <a:t>Content</a:t>
            </a:r>
          </a:p>
        </p:txBody>
      </p:sp>
      <p:pic>
        <p:nvPicPr>
          <p:cNvPr id="11" name="Picture 10" descr="IBMLogo_DarkGray.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2" name="TextBox 11"/>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8493022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Column">
    <p:bg>
      <p:bgRef idx="1001">
        <a:schemeClr val="bg1"/>
      </p:bgRef>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4" name="Picture 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5" name="Content Placeholder 4"/>
          <p:cNvSpPr>
            <a:spLocks noGrp="1"/>
          </p:cNvSpPr>
          <p:nvPr>
            <p:ph sz="quarter" idx="24" hasCustomPrompt="1"/>
          </p:nvPr>
        </p:nvSpPr>
        <p:spPr>
          <a:xfrm>
            <a:off x="178816" y="2408296"/>
            <a:ext cx="2964900" cy="5623372"/>
          </a:xfrm>
        </p:spPr>
        <p:txBody>
          <a:bodyP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3408555" y="2408296"/>
            <a:ext cx="2964900" cy="5623372"/>
          </a:xfrm>
        </p:spPr>
        <p:txBody>
          <a:bodyPr>
            <a:normAutofit/>
          </a:bodyPr>
          <a:lstStyle>
            <a:lvl1pPr marL="0" indent="0" algn="ctr">
              <a:buNone/>
              <a:defRPr sz="1707" b="0" i="0" baseline="0"/>
            </a:lvl1pPr>
          </a:lstStyle>
          <a:p>
            <a:pPr lvl="0"/>
            <a:r>
              <a:rPr lang="en-US" dirty="0"/>
              <a:t>Content</a:t>
            </a:r>
          </a:p>
        </p:txBody>
      </p:sp>
      <p:sp>
        <p:nvSpPr>
          <p:cNvPr id="9" name="Content Placeholder 4"/>
          <p:cNvSpPr>
            <a:spLocks noGrp="1"/>
          </p:cNvSpPr>
          <p:nvPr>
            <p:ph sz="quarter" idx="26" hasCustomPrompt="1"/>
          </p:nvPr>
        </p:nvSpPr>
        <p:spPr>
          <a:xfrm>
            <a:off x="6638294" y="2408296"/>
            <a:ext cx="2964900" cy="5623372"/>
          </a:xfrm>
        </p:spPr>
        <p:txBody>
          <a:bodyPr>
            <a:normAutofit/>
          </a:bodyPr>
          <a:lstStyle>
            <a:lvl1pPr marL="0" indent="0" algn="ctr">
              <a:buNone/>
              <a:defRPr sz="1707" b="0" i="0" baseline="0"/>
            </a:lvl1pPr>
          </a:lstStyle>
          <a:p>
            <a:pPr lvl="0"/>
            <a:r>
              <a:rPr lang="en-US" dirty="0"/>
              <a:t>Content</a:t>
            </a:r>
          </a:p>
        </p:txBody>
      </p:sp>
      <p:sp>
        <p:nvSpPr>
          <p:cNvPr id="11" name="Content Placeholder 4"/>
          <p:cNvSpPr>
            <a:spLocks noGrp="1"/>
          </p:cNvSpPr>
          <p:nvPr>
            <p:ph sz="quarter" idx="27" hasCustomPrompt="1"/>
          </p:nvPr>
        </p:nvSpPr>
        <p:spPr>
          <a:xfrm>
            <a:off x="9868031" y="2408296"/>
            <a:ext cx="2964900" cy="5623372"/>
          </a:xfrm>
        </p:spPr>
        <p:txBody>
          <a:bodyPr>
            <a:normAutofit/>
          </a:bodyPr>
          <a:lstStyle>
            <a:lvl1pPr marL="0" indent="0" algn="ctr">
              <a:buNone/>
              <a:defRPr sz="1707" b="0" i="0" baseline="0"/>
            </a:lvl1pPr>
          </a:lstStyle>
          <a:p>
            <a:pPr lvl="0"/>
            <a:r>
              <a:rPr lang="en-US" dirty="0"/>
              <a:t>Content</a:t>
            </a:r>
          </a:p>
        </p:txBody>
      </p:sp>
      <p:sp>
        <p:nvSpPr>
          <p:cNvPr id="14"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5" name="Picture 14"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2" name="TextBox 11"/>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68148497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opy w/ Supporting Object">
    <p:bg>
      <p:bgPr>
        <a:solidFill>
          <a:schemeClr val="bg1">
            <a:alpha val="3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6332"/>
            <a:ext cx="13004800" cy="9521975"/>
          </a:xfrm>
          <a:prstGeom prst="rect">
            <a:avLst/>
          </a:prstGeom>
        </p:spPr>
      </p:pic>
      <p:sp>
        <p:nvSpPr>
          <p:cNvPr id="8" name="Text Placeholder 7"/>
          <p:cNvSpPr>
            <a:spLocks noGrp="1"/>
          </p:cNvSpPr>
          <p:nvPr>
            <p:ph type="body" sz="quarter" idx="13" hasCustomPrompt="1"/>
          </p:nvPr>
        </p:nvSpPr>
        <p:spPr>
          <a:xfrm>
            <a:off x="178815" y="273947"/>
            <a:ext cx="7518246" cy="2259922"/>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 name="Picture 1" descr="Blockchain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sp>
        <p:nvSpPr>
          <p:cNvPr id="13" name="Content Placeholder 4"/>
          <p:cNvSpPr>
            <a:spLocks noGrp="1"/>
          </p:cNvSpPr>
          <p:nvPr>
            <p:ph sz="quarter" idx="27" hasCustomPrompt="1"/>
          </p:nvPr>
        </p:nvSpPr>
        <p:spPr>
          <a:xfrm>
            <a:off x="7323043" y="6016836"/>
            <a:ext cx="1304137" cy="1692604"/>
          </a:xfrm>
        </p:spPr>
        <p:txBody>
          <a:bodyPr anchor="ctr">
            <a:normAutofit/>
          </a:bodyPr>
          <a:lstStyle>
            <a:lvl1pPr marL="0" indent="0" algn="ctr">
              <a:buNone/>
              <a:defRPr sz="1707" b="0" i="0" baseline="0"/>
            </a:lvl1pPr>
          </a:lstStyle>
          <a:p>
            <a:pPr lvl="0"/>
            <a:r>
              <a:rPr lang="en-US" dirty="0"/>
              <a:t>Content</a:t>
            </a:r>
          </a:p>
        </p:txBody>
      </p:sp>
      <p:sp>
        <p:nvSpPr>
          <p:cNvPr id="7" name="Content Placeholder 4"/>
          <p:cNvSpPr>
            <a:spLocks noGrp="1"/>
          </p:cNvSpPr>
          <p:nvPr>
            <p:ph sz="quarter" idx="28" hasCustomPrompt="1"/>
          </p:nvPr>
        </p:nvSpPr>
        <p:spPr>
          <a:xfrm>
            <a:off x="8776524" y="4059492"/>
            <a:ext cx="1304137" cy="1692604"/>
          </a:xfrm>
        </p:spPr>
        <p:txBody>
          <a:bodyPr anchor="ctr">
            <a:normAutofit/>
          </a:bodyPr>
          <a:lstStyle>
            <a:lvl1pPr marL="0" indent="0" algn="ctr">
              <a:buNone/>
              <a:defRPr sz="1707" b="0" i="0" baseline="0"/>
            </a:lvl1pPr>
          </a:lstStyle>
          <a:p>
            <a:pPr lvl="0"/>
            <a:r>
              <a:rPr lang="en-US" dirty="0"/>
              <a:t>Content</a:t>
            </a:r>
          </a:p>
        </p:txBody>
      </p:sp>
      <p:sp>
        <p:nvSpPr>
          <p:cNvPr id="9" name="Content Placeholder 4"/>
          <p:cNvSpPr>
            <a:spLocks noGrp="1"/>
          </p:cNvSpPr>
          <p:nvPr>
            <p:ph sz="quarter" idx="29" hasCustomPrompt="1"/>
          </p:nvPr>
        </p:nvSpPr>
        <p:spPr>
          <a:xfrm>
            <a:off x="4392205" y="6034807"/>
            <a:ext cx="1304137" cy="1692604"/>
          </a:xfrm>
        </p:spPr>
        <p:txBody>
          <a:bodyPr anchor="ct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30" hasCustomPrompt="1"/>
          </p:nvPr>
        </p:nvSpPr>
        <p:spPr>
          <a:xfrm>
            <a:off x="5845687" y="4077464"/>
            <a:ext cx="1304137" cy="1692604"/>
          </a:xfrm>
        </p:spPr>
        <p:txBody>
          <a:bodyPr anchor="ctr">
            <a:normAutofit/>
          </a:bodyPr>
          <a:lstStyle>
            <a:lvl1pPr marL="0" indent="0" algn="ctr">
              <a:buNone/>
              <a:defRPr sz="1707" b="0" i="0" baseline="0"/>
            </a:lvl1pPr>
          </a:lstStyle>
          <a:p>
            <a:pPr lvl="0"/>
            <a:r>
              <a:rPr lang="en-US" dirty="0"/>
              <a:t>Content</a:t>
            </a:r>
          </a:p>
        </p:txBody>
      </p:sp>
      <p:sp>
        <p:nvSpPr>
          <p:cNvPr id="12" name="Content Placeholder 4"/>
          <p:cNvSpPr>
            <a:spLocks noGrp="1"/>
          </p:cNvSpPr>
          <p:nvPr>
            <p:ph sz="quarter" idx="31" hasCustomPrompt="1"/>
          </p:nvPr>
        </p:nvSpPr>
        <p:spPr>
          <a:xfrm>
            <a:off x="2929178" y="7977112"/>
            <a:ext cx="1304137" cy="1692604"/>
          </a:xfrm>
        </p:spPr>
        <p:txBody>
          <a:bodyPr anchor="ctr">
            <a:normAutofit/>
          </a:bodyPr>
          <a:lstStyle>
            <a:lvl1pPr marL="0" indent="0" algn="ctr">
              <a:buNone/>
              <a:defRPr sz="1707" b="0" i="0" baseline="0"/>
            </a:lvl1pPr>
          </a:lstStyle>
          <a:p>
            <a:pPr lvl="0"/>
            <a:r>
              <a:rPr lang="en-US" dirty="0"/>
              <a:t>Content</a:t>
            </a:r>
          </a:p>
        </p:txBody>
      </p:sp>
      <p:sp>
        <p:nvSpPr>
          <p:cNvPr id="14" name="Content Placeholder 4"/>
          <p:cNvSpPr>
            <a:spLocks noGrp="1"/>
          </p:cNvSpPr>
          <p:nvPr>
            <p:ph sz="quarter" idx="32" hasCustomPrompt="1"/>
          </p:nvPr>
        </p:nvSpPr>
        <p:spPr>
          <a:xfrm>
            <a:off x="1457507" y="6019768"/>
            <a:ext cx="1304137" cy="1692604"/>
          </a:xfrm>
        </p:spPr>
        <p:txBody>
          <a:bodyPr anchor="ctr">
            <a:normAutofit/>
          </a:bodyPr>
          <a:lstStyle>
            <a:lvl1pPr marL="0" indent="0" algn="ctr">
              <a:buNone/>
              <a:defRPr sz="1707" b="0" i="0" baseline="0"/>
            </a:lvl1pPr>
          </a:lstStyle>
          <a:p>
            <a:pPr lvl="0"/>
            <a:r>
              <a:rPr lang="en-US" dirty="0"/>
              <a:t>Content</a:t>
            </a:r>
          </a:p>
        </p:txBody>
      </p:sp>
      <p:pic>
        <p:nvPicPr>
          <p:cNvPr id="15" name="Picture 14" descr="IBMLogo_DarkGray.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6" name="TextBox 15"/>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2664419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py w/ Supporting Object">
    <p:bg>
      <p:bgPr>
        <a:solidFill>
          <a:schemeClr val="bg1">
            <a:alpha val="30000"/>
          </a:schemeClr>
        </a:solidFill>
        <a:effectLst/>
      </p:bgPr>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7" name="Picture 6"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9" name="Content Placeholder 4"/>
          <p:cNvSpPr>
            <a:spLocks noGrp="1"/>
          </p:cNvSpPr>
          <p:nvPr>
            <p:ph sz="quarter" idx="24" hasCustomPrompt="1"/>
          </p:nvPr>
        </p:nvSpPr>
        <p:spPr>
          <a:xfrm>
            <a:off x="178366" y="2408296"/>
            <a:ext cx="6224693" cy="5623372"/>
          </a:xfrm>
        </p:spPr>
        <p:txBody>
          <a:bodyPr>
            <a:normAutofit/>
          </a:bodyPr>
          <a:lstStyle>
            <a:lvl1pPr marL="0" indent="0">
              <a:buNone/>
              <a:defRPr sz="1707" b="0" i="0" baseline="0"/>
            </a:lvl1pPr>
          </a:lstStyle>
          <a:p>
            <a:pPr lvl="0"/>
            <a:r>
              <a:rPr lang="en-US" dirty="0"/>
              <a:t>Content</a:t>
            </a:r>
          </a:p>
        </p:txBody>
      </p:sp>
      <p:sp>
        <p:nvSpPr>
          <p:cNvPr id="20" name="Content Placeholder 4"/>
          <p:cNvSpPr>
            <a:spLocks noGrp="1"/>
          </p:cNvSpPr>
          <p:nvPr>
            <p:ph sz="quarter" idx="25" hasCustomPrompt="1"/>
          </p:nvPr>
        </p:nvSpPr>
        <p:spPr>
          <a:xfrm>
            <a:off x="6608238" y="2408296"/>
            <a:ext cx="6224693" cy="5623372"/>
          </a:xfrm>
        </p:spPr>
        <p:txBody>
          <a:bodyPr>
            <a:normAutofit/>
          </a:bodyPr>
          <a:lstStyle>
            <a:lvl1pPr marL="0" indent="0">
              <a:buNone/>
              <a:defRPr sz="1707" b="0" i="0" baseline="0"/>
            </a:lvl1pPr>
          </a:lstStyle>
          <a:p>
            <a:pPr lvl="0"/>
            <a:r>
              <a:rPr lang="en-US" dirty="0"/>
              <a:t>Content</a:t>
            </a:r>
          </a:p>
        </p:txBody>
      </p:sp>
      <p:sp>
        <p:nvSpPr>
          <p:cNvPr id="21" name="Text Placeholder 7"/>
          <p:cNvSpPr>
            <a:spLocks noGrp="1"/>
          </p:cNvSpPr>
          <p:nvPr>
            <p:ph type="body" sz="quarter" idx="26"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2" name="Picture 21"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9" name="TextBox 8"/>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9044445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bject w/ Supporting Copy">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6" hasCustomPrompt="1"/>
          </p:nvPr>
        </p:nvSpPr>
        <p:spPr>
          <a:xfrm>
            <a:off x="2790355" y="2408074"/>
            <a:ext cx="10056055" cy="6271778"/>
          </a:xfrm>
        </p:spPr>
        <p:txBody>
          <a:bodyPr>
            <a:normAutofit/>
          </a:bodyPr>
          <a:lstStyle>
            <a:lvl1pPr marL="0" indent="0">
              <a:buNone/>
              <a:defRPr sz="1707" b="0" i="0" baseline="0"/>
            </a:lvl1pPr>
          </a:lstStyle>
          <a:p>
            <a:pPr lvl="0"/>
            <a:r>
              <a:rPr lang="en-US" dirty="0"/>
              <a:t>Content</a:t>
            </a:r>
          </a:p>
        </p:txBody>
      </p:sp>
      <p:sp>
        <p:nvSpPr>
          <p:cNvPr id="11" name="Text Placeholder 5"/>
          <p:cNvSpPr>
            <a:spLocks noGrp="1"/>
          </p:cNvSpPr>
          <p:nvPr>
            <p:ph type="body" sz="quarter" idx="22" hasCustomPrompt="1"/>
          </p:nvPr>
        </p:nvSpPr>
        <p:spPr>
          <a:xfrm>
            <a:off x="178816" y="2408074"/>
            <a:ext cx="2449778" cy="6271778"/>
          </a:xfrm>
        </p:spPr>
        <p:txBody>
          <a:bodyPr>
            <a:normAutofit/>
          </a:bodyPr>
          <a:lstStyle>
            <a:lvl1pPr marL="0" indent="0">
              <a:buNone/>
              <a:defRPr sz="1707" b="0" i="0" baseline="0"/>
            </a:lvl1pPr>
          </a:lstStyle>
          <a:p>
            <a:pPr lvl="0"/>
            <a:r>
              <a:rPr lang="en-US" dirty="0"/>
              <a:t>Content</a:t>
            </a:r>
          </a:p>
        </p:txBody>
      </p:sp>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7" name="Picture 6"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0"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9" name="TextBox 8"/>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65105960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p:bg>
      <p:bgPr>
        <a:solidFill>
          <a:schemeClr val="bg1">
            <a:alpha val="30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178816" y="2408296"/>
            <a:ext cx="12654114" cy="6074330"/>
          </a:xfrm>
        </p:spPr>
        <p:txBody>
          <a:bodyPr>
            <a:normAutofit/>
          </a:bodyPr>
          <a:lstStyle>
            <a:lvl1pPr marL="0" indent="0" algn="ctr">
              <a:buNone/>
              <a:defRPr sz="1991" b="0" i="0" baseline="0"/>
            </a:lvl1pPr>
          </a:lstStyle>
          <a:p>
            <a:r>
              <a:rPr lang="en-US" dirty="0"/>
              <a:t>Drag picture to placeholder or click icon to add</a:t>
            </a:r>
          </a:p>
        </p:txBody>
      </p:sp>
      <p:pic>
        <p:nvPicPr>
          <p:cNvPr id="10" name="Picture 9"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14" name="Picture 1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1"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9" name="TextBox 8"/>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5670185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se Study 2">
    <p:bg>
      <p:bgRef idx="1001">
        <a:schemeClr val="bg1"/>
      </p:bgRef>
    </p:bg>
    <p:spTree>
      <p:nvGrpSpPr>
        <p:cNvPr id="1" name=""/>
        <p:cNvGrpSpPr/>
        <p:nvPr/>
      </p:nvGrpSpPr>
      <p:grpSpPr>
        <a:xfrm>
          <a:off x="0" y="0"/>
          <a:ext cx="0" cy="0"/>
          <a:chOff x="0" y="0"/>
          <a:chExt cx="0" cy="0"/>
        </a:xfrm>
      </p:grpSpPr>
      <p:pic>
        <p:nvPicPr>
          <p:cNvPr id="11" name="Picture 10"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14" name="Picture 1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6" name="Text Placeholder 5"/>
          <p:cNvSpPr>
            <a:spLocks noGrp="1"/>
          </p:cNvSpPr>
          <p:nvPr>
            <p:ph type="body" sz="quarter" idx="22" hasCustomPrompt="1"/>
          </p:nvPr>
        </p:nvSpPr>
        <p:spPr>
          <a:xfrm>
            <a:off x="178366" y="2354956"/>
            <a:ext cx="2824464" cy="6334178"/>
          </a:xfrm>
        </p:spPr>
        <p:txBody>
          <a:bodyPr>
            <a:normAutofit/>
          </a:bodyPr>
          <a:lstStyle>
            <a:lvl1pPr marL="0" indent="0">
              <a:buNone/>
              <a:defRPr sz="2560" b="0" i="0" baseline="0"/>
            </a:lvl1pPr>
          </a:lstStyle>
          <a:p>
            <a:pPr lvl="0"/>
            <a:r>
              <a:rPr lang="en-US" dirty="0"/>
              <a:t>Body copy</a:t>
            </a:r>
          </a:p>
        </p:txBody>
      </p:sp>
      <p:sp>
        <p:nvSpPr>
          <p:cNvPr id="17" name="Text Placeholder 5"/>
          <p:cNvSpPr>
            <a:spLocks noGrp="1"/>
          </p:cNvSpPr>
          <p:nvPr>
            <p:ph type="body" sz="quarter" idx="24" hasCustomPrompt="1"/>
          </p:nvPr>
        </p:nvSpPr>
        <p:spPr>
          <a:xfrm>
            <a:off x="3239439" y="2540581"/>
            <a:ext cx="2444958" cy="6155588"/>
          </a:xfrm>
        </p:spPr>
        <p:txBody>
          <a:bodyPr>
            <a:normAutofit/>
          </a:bodyPr>
          <a:lstStyle>
            <a:lvl1pPr marL="0" indent="0">
              <a:buNone/>
              <a:defRPr sz="1991" b="0" i="0" baseline="0"/>
            </a:lvl1pPr>
          </a:lstStyle>
          <a:p>
            <a:pPr lvl="0"/>
            <a:r>
              <a:rPr lang="en-US" dirty="0"/>
              <a:t>Detail copy</a:t>
            </a:r>
          </a:p>
        </p:txBody>
      </p:sp>
      <p:sp>
        <p:nvSpPr>
          <p:cNvPr id="18" name="Text Placeholder 2"/>
          <p:cNvSpPr>
            <a:spLocks noGrp="1"/>
          </p:cNvSpPr>
          <p:nvPr>
            <p:ph type="body" sz="quarter" idx="25" hasCustomPrompt="1"/>
          </p:nvPr>
        </p:nvSpPr>
        <p:spPr>
          <a:xfrm>
            <a:off x="5928925" y="2354956"/>
            <a:ext cx="6809599" cy="4855677"/>
          </a:xfrm>
        </p:spPr>
        <p:txBody>
          <a:bodyPr>
            <a:normAutofit/>
          </a:bodyPr>
          <a:lstStyle>
            <a:lvl1pPr marL="0" indent="0">
              <a:buNone/>
              <a:defRPr sz="3413" b="0" i="0" baseline="0"/>
            </a:lvl1pPr>
          </a:lstStyle>
          <a:p>
            <a:pPr lvl="0"/>
            <a:r>
              <a:rPr lang="en-US" dirty="0"/>
              <a:t>Quote, stat, etc.</a:t>
            </a:r>
          </a:p>
        </p:txBody>
      </p:sp>
      <p:sp>
        <p:nvSpPr>
          <p:cNvPr id="19"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0" name="Picture 19"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0" name="TextBox 9"/>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43712583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Full-Width Copy">
    <p:bg>
      <p:bgRef idx="1001">
        <a:schemeClr val="bg1"/>
      </p:bgRef>
    </p:bg>
    <p:spTree>
      <p:nvGrpSpPr>
        <p:cNvPr id="1" name=""/>
        <p:cNvGrpSpPr/>
        <p:nvPr/>
      </p:nvGrpSpPr>
      <p:grpSpPr>
        <a:xfrm>
          <a:off x="0" y="0"/>
          <a:ext cx="0" cy="0"/>
          <a:chOff x="0" y="0"/>
          <a:chExt cx="0" cy="0"/>
        </a:xfrm>
      </p:grpSpPr>
      <p:sp>
        <p:nvSpPr>
          <p:cNvPr id="11" name="Text Placeholder 5"/>
          <p:cNvSpPr>
            <a:spLocks noGrp="1"/>
          </p:cNvSpPr>
          <p:nvPr>
            <p:ph type="body" sz="quarter" idx="22" hasCustomPrompt="1"/>
          </p:nvPr>
        </p:nvSpPr>
        <p:spPr>
          <a:xfrm>
            <a:off x="178816" y="2408074"/>
            <a:ext cx="12654114" cy="5624830"/>
          </a:xfrm>
        </p:spPr>
        <p:txBody>
          <a:bodyPr>
            <a:normAutofit/>
          </a:bodyPr>
          <a:lstStyle>
            <a:lvl1pPr marL="243836" indent="-243836">
              <a:buFont typeface="Arial"/>
              <a:buChar char="•"/>
              <a:defRPr sz="1707" b="0" i="0" baseline="0"/>
            </a:lvl1pPr>
          </a:lstStyle>
          <a:p>
            <a:pPr lvl="0"/>
            <a:r>
              <a:rPr lang="en-US" dirty="0"/>
              <a:t>Content</a:t>
            </a:r>
          </a:p>
        </p:txBody>
      </p:sp>
      <p:pic>
        <p:nvPicPr>
          <p:cNvPr id="9" name="Picture 8"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0" name="Picture 9"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3"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8" name="Picture 7"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4" name="TextBox 13"/>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295601388"/>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Full-Width Copy">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178366" y="2408296"/>
            <a:ext cx="6224693" cy="5623372"/>
          </a:xfrm>
        </p:spPr>
        <p:txBody>
          <a:bodyPr>
            <a:normAutofit/>
          </a:bodyPr>
          <a:lstStyle>
            <a:lvl1pPr marL="0" indent="0">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6608238" y="2408296"/>
            <a:ext cx="6224693" cy="5623372"/>
          </a:xfrm>
        </p:spPr>
        <p:txBody>
          <a:bodyPr>
            <a:normAutofit/>
          </a:bodyPr>
          <a:lstStyle>
            <a:lvl1pPr marL="0" indent="0">
              <a:buNone/>
              <a:defRPr sz="1707" b="0" i="0" baseline="0"/>
            </a:lvl1pPr>
          </a:lstStyle>
          <a:p>
            <a:pPr lvl="0"/>
            <a:r>
              <a:rPr lang="en-US" dirty="0"/>
              <a:t>Content</a:t>
            </a:r>
          </a:p>
        </p:txBody>
      </p:sp>
      <p:pic>
        <p:nvPicPr>
          <p:cNvPr id="9" name="Picture 8"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1" name="Picture 10"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3" name="Text Placeholder 7"/>
          <p:cNvSpPr>
            <a:spLocks noGrp="1"/>
          </p:cNvSpPr>
          <p:nvPr>
            <p:ph type="body" sz="quarter" idx="26"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6" name="Picture 15"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4" name="TextBox 13"/>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15769271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Column">
    <p:bg>
      <p:bgRef idx="1001">
        <a:schemeClr val="bg1"/>
      </p:bgRef>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4" name="Picture 3"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5" name="Content Placeholder 4"/>
          <p:cNvSpPr>
            <a:spLocks noGrp="1"/>
          </p:cNvSpPr>
          <p:nvPr>
            <p:ph sz="quarter" idx="24" hasCustomPrompt="1"/>
          </p:nvPr>
        </p:nvSpPr>
        <p:spPr>
          <a:xfrm>
            <a:off x="178816" y="2408296"/>
            <a:ext cx="2964900" cy="5623372"/>
          </a:xfrm>
        </p:spPr>
        <p:txBody>
          <a:bodyP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3408555" y="2408296"/>
            <a:ext cx="2964900" cy="5623372"/>
          </a:xfrm>
        </p:spPr>
        <p:txBody>
          <a:bodyPr>
            <a:normAutofit/>
          </a:bodyPr>
          <a:lstStyle>
            <a:lvl1pPr marL="0" indent="0" algn="ctr">
              <a:buNone/>
              <a:defRPr sz="1707" b="0" i="0" baseline="0"/>
            </a:lvl1pPr>
          </a:lstStyle>
          <a:p>
            <a:pPr lvl="0"/>
            <a:r>
              <a:rPr lang="en-US" dirty="0"/>
              <a:t>Content</a:t>
            </a:r>
          </a:p>
        </p:txBody>
      </p:sp>
      <p:sp>
        <p:nvSpPr>
          <p:cNvPr id="9" name="Content Placeholder 4"/>
          <p:cNvSpPr>
            <a:spLocks noGrp="1"/>
          </p:cNvSpPr>
          <p:nvPr>
            <p:ph sz="quarter" idx="26" hasCustomPrompt="1"/>
          </p:nvPr>
        </p:nvSpPr>
        <p:spPr>
          <a:xfrm>
            <a:off x="6638294" y="2408296"/>
            <a:ext cx="2964900" cy="5623372"/>
          </a:xfrm>
        </p:spPr>
        <p:txBody>
          <a:bodyPr>
            <a:normAutofit/>
          </a:bodyPr>
          <a:lstStyle>
            <a:lvl1pPr marL="0" indent="0" algn="ctr">
              <a:buNone/>
              <a:defRPr sz="1707" b="0" i="0" baseline="0"/>
            </a:lvl1pPr>
          </a:lstStyle>
          <a:p>
            <a:pPr lvl="0"/>
            <a:r>
              <a:rPr lang="en-US" dirty="0"/>
              <a:t>Content</a:t>
            </a:r>
          </a:p>
        </p:txBody>
      </p:sp>
      <p:sp>
        <p:nvSpPr>
          <p:cNvPr id="11" name="Content Placeholder 4"/>
          <p:cNvSpPr>
            <a:spLocks noGrp="1"/>
          </p:cNvSpPr>
          <p:nvPr>
            <p:ph sz="quarter" idx="27" hasCustomPrompt="1"/>
          </p:nvPr>
        </p:nvSpPr>
        <p:spPr>
          <a:xfrm>
            <a:off x="9868031" y="2408296"/>
            <a:ext cx="2964900" cy="5623372"/>
          </a:xfrm>
        </p:spPr>
        <p:txBody>
          <a:bodyPr>
            <a:normAutofit/>
          </a:bodyPr>
          <a:lstStyle>
            <a:lvl1pPr marL="0" indent="0" algn="ctr">
              <a:buNone/>
              <a:defRPr sz="1707" b="0" i="0" baseline="0"/>
            </a:lvl1pPr>
          </a:lstStyle>
          <a:p>
            <a:pPr lvl="0"/>
            <a:r>
              <a:rPr lang="en-US" dirty="0"/>
              <a:t>Content</a:t>
            </a:r>
          </a:p>
        </p:txBody>
      </p:sp>
      <p:sp>
        <p:nvSpPr>
          <p:cNvPr id="14"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5" name="Picture 14"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2" name="TextBox 11"/>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337183444"/>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Copy w/ Supporting Object">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78816" y="273947"/>
            <a:ext cx="5010972" cy="5818121"/>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9" name="Content Placeholder 4"/>
          <p:cNvSpPr>
            <a:spLocks noGrp="1"/>
          </p:cNvSpPr>
          <p:nvPr>
            <p:ph sz="quarter" idx="24" hasCustomPrompt="1"/>
          </p:nvPr>
        </p:nvSpPr>
        <p:spPr>
          <a:xfrm>
            <a:off x="5811152" y="646946"/>
            <a:ext cx="2127144" cy="2499607"/>
          </a:xfrm>
        </p:spPr>
        <p:txBody>
          <a:bodyPr anchor="ct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8211654" y="3646375"/>
            <a:ext cx="2127144" cy="2499607"/>
          </a:xfrm>
        </p:spPr>
        <p:txBody>
          <a:bodyPr anchor="ctr">
            <a:normAutofit/>
          </a:bodyPr>
          <a:lstStyle>
            <a:lvl1pPr marL="0" indent="0" algn="ctr">
              <a:buNone/>
              <a:defRPr sz="1707" b="0" i="0" baseline="0"/>
            </a:lvl1pPr>
          </a:lstStyle>
          <a:p>
            <a:pPr lvl="0"/>
            <a:r>
              <a:rPr lang="en-US" dirty="0"/>
              <a:t>Content</a:t>
            </a:r>
          </a:p>
        </p:txBody>
      </p:sp>
      <p:sp>
        <p:nvSpPr>
          <p:cNvPr id="13" name="Content Placeholder 4"/>
          <p:cNvSpPr>
            <a:spLocks noGrp="1"/>
          </p:cNvSpPr>
          <p:nvPr>
            <p:ph sz="quarter" idx="27" hasCustomPrompt="1"/>
          </p:nvPr>
        </p:nvSpPr>
        <p:spPr>
          <a:xfrm>
            <a:off x="10612156" y="6681746"/>
            <a:ext cx="2127144" cy="2499607"/>
          </a:xfrm>
        </p:spPr>
        <p:txBody>
          <a:bodyPr anchor="ctr">
            <a:normAutofit/>
          </a:bodyPr>
          <a:lstStyle>
            <a:lvl1pPr marL="0" indent="0" algn="ctr">
              <a:buNone/>
              <a:defRPr sz="1707" b="0" i="0" baseline="0"/>
            </a:lvl1pPr>
          </a:lstStyle>
          <a:p>
            <a:pPr lvl="0"/>
            <a:r>
              <a:rPr lang="en-US" dirty="0"/>
              <a:t>Content</a:t>
            </a:r>
          </a:p>
        </p:txBody>
      </p:sp>
      <p:pic>
        <p:nvPicPr>
          <p:cNvPr id="11" name="Picture 10"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3" name="Picture 2" descr="3Grid_Dark.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0792" y="457337"/>
            <a:ext cx="9036001" cy="8855068"/>
          </a:xfrm>
          <a:prstGeom prst="rect">
            <a:avLst/>
          </a:prstGeom>
        </p:spPr>
      </p:pic>
      <p:pic>
        <p:nvPicPr>
          <p:cNvPr id="12" name="Picture 11" descr="IBMLogo_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4" name="TextBox 13"/>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495626344"/>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4-Column">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178816" y="2408296"/>
            <a:ext cx="2964900" cy="5623372"/>
          </a:xfrm>
        </p:spPr>
        <p:txBody>
          <a:bodyP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25" hasCustomPrompt="1"/>
          </p:nvPr>
        </p:nvSpPr>
        <p:spPr>
          <a:xfrm>
            <a:off x="3408555" y="2408296"/>
            <a:ext cx="2964900" cy="5623372"/>
          </a:xfrm>
        </p:spPr>
        <p:txBody>
          <a:bodyPr>
            <a:normAutofit/>
          </a:bodyPr>
          <a:lstStyle>
            <a:lvl1pPr marL="0" indent="0" algn="ctr">
              <a:buNone/>
              <a:defRPr sz="1707" b="0" i="0" baseline="0"/>
            </a:lvl1pPr>
          </a:lstStyle>
          <a:p>
            <a:pPr lvl="0"/>
            <a:r>
              <a:rPr lang="en-US" dirty="0"/>
              <a:t>Content</a:t>
            </a:r>
          </a:p>
        </p:txBody>
      </p:sp>
      <p:sp>
        <p:nvSpPr>
          <p:cNvPr id="9" name="Content Placeholder 4"/>
          <p:cNvSpPr>
            <a:spLocks noGrp="1"/>
          </p:cNvSpPr>
          <p:nvPr>
            <p:ph sz="quarter" idx="26" hasCustomPrompt="1"/>
          </p:nvPr>
        </p:nvSpPr>
        <p:spPr>
          <a:xfrm>
            <a:off x="6638294" y="2408296"/>
            <a:ext cx="2964900" cy="5623372"/>
          </a:xfrm>
        </p:spPr>
        <p:txBody>
          <a:bodyPr>
            <a:normAutofit/>
          </a:bodyPr>
          <a:lstStyle>
            <a:lvl1pPr marL="0" indent="0" algn="ctr">
              <a:buNone/>
              <a:defRPr sz="1707" b="0" i="0" baseline="0"/>
            </a:lvl1pPr>
          </a:lstStyle>
          <a:p>
            <a:pPr lvl="0"/>
            <a:r>
              <a:rPr lang="en-US" dirty="0"/>
              <a:t>Content</a:t>
            </a:r>
          </a:p>
        </p:txBody>
      </p:sp>
      <p:sp>
        <p:nvSpPr>
          <p:cNvPr id="11" name="Content Placeholder 4"/>
          <p:cNvSpPr>
            <a:spLocks noGrp="1"/>
          </p:cNvSpPr>
          <p:nvPr>
            <p:ph sz="quarter" idx="27" hasCustomPrompt="1"/>
          </p:nvPr>
        </p:nvSpPr>
        <p:spPr>
          <a:xfrm>
            <a:off x="9868031" y="2408296"/>
            <a:ext cx="2964900" cy="5623372"/>
          </a:xfrm>
        </p:spPr>
        <p:txBody>
          <a:bodyPr>
            <a:normAutofit/>
          </a:bodyPr>
          <a:lstStyle>
            <a:lvl1pPr marL="0" indent="0" algn="ctr">
              <a:buNone/>
              <a:defRPr sz="1707" b="0" i="0" baseline="0"/>
            </a:lvl1pPr>
          </a:lstStyle>
          <a:p>
            <a:pPr lvl="0"/>
            <a:r>
              <a:rPr lang="en-US" dirty="0"/>
              <a:t>Content</a:t>
            </a:r>
          </a:p>
        </p:txBody>
      </p:sp>
      <p:pic>
        <p:nvPicPr>
          <p:cNvPr id="12" name="Picture 11"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3" name="Picture 12"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5"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6" name="Picture 15"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4" name="TextBox 13"/>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4137699023"/>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Copy w/ Supporting Object">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6332"/>
            <a:ext cx="13004800" cy="9521975"/>
          </a:xfrm>
          <a:prstGeom prst="rect">
            <a:avLst/>
          </a:prstGeom>
        </p:spPr>
      </p:pic>
      <p:sp>
        <p:nvSpPr>
          <p:cNvPr id="8" name="Text Placeholder 7"/>
          <p:cNvSpPr>
            <a:spLocks noGrp="1"/>
          </p:cNvSpPr>
          <p:nvPr>
            <p:ph type="body" sz="quarter" idx="13" hasCustomPrompt="1"/>
          </p:nvPr>
        </p:nvSpPr>
        <p:spPr>
          <a:xfrm>
            <a:off x="178815" y="273947"/>
            <a:ext cx="7518246" cy="2259922"/>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3" name="Content Placeholder 4"/>
          <p:cNvSpPr>
            <a:spLocks noGrp="1"/>
          </p:cNvSpPr>
          <p:nvPr>
            <p:ph sz="quarter" idx="27" hasCustomPrompt="1"/>
          </p:nvPr>
        </p:nvSpPr>
        <p:spPr>
          <a:xfrm>
            <a:off x="7323043" y="5994027"/>
            <a:ext cx="1304137" cy="1692604"/>
          </a:xfrm>
        </p:spPr>
        <p:txBody>
          <a:bodyPr anchor="ctr">
            <a:normAutofit/>
          </a:bodyPr>
          <a:lstStyle>
            <a:lvl1pPr marL="0" indent="0" algn="ctr">
              <a:buNone/>
              <a:defRPr sz="1707" b="0" i="0" baseline="0"/>
            </a:lvl1pPr>
          </a:lstStyle>
          <a:p>
            <a:pPr lvl="0"/>
            <a:r>
              <a:rPr lang="en-US" dirty="0"/>
              <a:t>Content</a:t>
            </a:r>
          </a:p>
        </p:txBody>
      </p:sp>
      <p:sp>
        <p:nvSpPr>
          <p:cNvPr id="7" name="Content Placeholder 4"/>
          <p:cNvSpPr>
            <a:spLocks noGrp="1"/>
          </p:cNvSpPr>
          <p:nvPr>
            <p:ph sz="quarter" idx="28" hasCustomPrompt="1"/>
          </p:nvPr>
        </p:nvSpPr>
        <p:spPr>
          <a:xfrm>
            <a:off x="8776524" y="4036684"/>
            <a:ext cx="1304137" cy="1692604"/>
          </a:xfrm>
        </p:spPr>
        <p:txBody>
          <a:bodyPr anchor="ctr">
            <a:normAutofit/>
          </a:bodyPr>
          <a:lstStyle>
            <a:lvl1pPr marL="0" indent="0" algn="ctr">
              <a:buNone/>
              <a:defRPr sz="1707" b="0" i="0" baseline="0"/>
            </a:lvl1pPr>
          </a:lstStyle>
          <a:p>
            <a:pPr lvl="0"/>
            <a:r>
              <a:rPr lang="en-US" dirty="0"/>
              <a:t>Content</a:t>
            </a:r>
          </a:p>
        </p:txBody>
      </p:sp>
      <p:sp>
        <p:nvSpPr>
          <p:cNvPr id="9" name="Content Placeholder 4"/>
          <p:cNvSpPr>
            <a:spLocks noGrp="1"/>
          </p:cNvSpPr>
          <p:nvPr>
            <p:ph sz="quarter" idx="29" hasCustomPrompt="1"/>
          </p:nvPr>
        </p:nvSpPr>
        <p:spPr>
          <a:xfrm>
            <a:off x="4392205" y="6011999"/>
            <a:ext cx="1304137" cy="1692604"/>
          </a:xfrm>
        </p:spPr>
        <p:txBody>
          <a:bodyPr anchor="ct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30" hasCustomPrompt="1"/>
          </p:nvPr>
        </p:nvSpPr>
        <p:spPr>
          <a:xfrm>
            <a:off x="5845687" y="4054655"/>
            <a:ext cx="1304137" cy="1692604"/>
          </a:xfrm>
        </p:spPr>
        <p:txBody>
          <a:bodyPr anchor="ctr">
            <a:normAutofit/>
          </a:bodyPr>
          <a:lstStyle>
            <a:lvl1pPr marL="0" indent="0" algn="ctr">
              <a:buNone/>
              <a:defRPr sz="1707" b="0" i="0" baseline="0"/>
            </a:lvl1pPr>
          </a:lstStyle>
          <a:p>
            <a:pPr lvl="0"/>
            <a:r>
              <a:rPr lang="en-US" dirty="0"/>
              <a:t>Content</a:t>
            </a:r>
          </a:p>
        </p:txBody>
      </p:sp>
      <p:sp>
        <p:nvSpPr>
          <p:cNvPr id="12" name="Content Placeholder 4"/>
          <p:cNvSpPr>
            <a:spLocks noGrp="1"/>
          </p:cNvSpPr>
          <p:nvPr>
            <p:ph sz="quarter" idx="31" hasCustomPrompt="1"/>
          </p:nvPr>
        </p:nvSpPr>
        <p:spPr>
          <a:xfrm>
            <a:off x="2929178" y="7954303"/>
            <a:ext cx="1304137" cy="1692604"/>
          </a:xfrm>
        </p:spPr>
        <p:txBody>
          <a:bodyPr anchor="ctr">
            <a:normAutofit/>
          </a:bodyPr>
          <a:lstStyle>
            <a:lvl1pPr marL="0" indent="0" algn="ctr">
              <a:buNone/>
              <a:defRPr sz="1707" b="0" i="0" baseline="0"/>
            </a:lvl1pPr>
          </a:lstStyle>
          <a:p>
            <a:pPr lvl="0"/>
            <a:r>
              <a:rPr lang="en-US" dirty="0"/>
              <a:t>Content</a:t>
            </a:r>
          </a:p>
        </p:txBody>
      </p:sp>
      <p:sp>
        <p:nvSpPr>
          <p:cNvPr id="14" name="Content Placeholder 4"/>
          <p:cNvSpPr>
            <a:spLocks noGrp="1"/>
          </p:cNvSpPr>
          <p:nvPr>
            <p:ph sz="quarter" idx="32" hasCustomPrompt="1"/>
          </p:nvPr>
        </p:nvSpPr>
        <p:spPr>
          <a:xfrm>
            <a:off x="1457507" y="5996959"/>
            <a:ext cx="1304137" cy="1692604"/>
          </a:xfrm>
        </p:spPr>
        <p:txBody>
          <a:bodyPr anchor="ctr">
            <a:normAutofit/>
          </a:bodyPr>
          <a:lstStyle>
            <a:lvl1pPr marL="0" indent="0" algn="ctr">
              <a:buNone/>
              <a:defRPr sz="1707" b="0" i="0" baseline="0"/>
            </a:lvl1pPr>
          </a:lstStyle>
          <a:p>
            <a:pPr lvl="0"/>
            <a:r>
              <a:rPr lang="en-US" dirty="0"/>
              <a:t>Content</a:t>
            </a:r>
          </a:p>
        </p:txBody>
      </p:sp>
      <p:pic>
        <p:nvPicPr>
          <p:cNvPr id="17" name="Picture 16" descr="Blockchain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5" name="Picture 14" descr="IBMLogo_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6" name="TextBox 15"/>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0072812"/>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Copy w/ Supporting Object">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78816" y="273947"/>
            <a:ext cx="6143289"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78816" y="2408074"/>
            <a:ext cx="6143289" cy="6271778"/>
          </a:xfrm>
        </p:spPr>
        <p:txBody>
          <a:bodyPr>
            <a:normAutofit/>
          </a:bodyPr>
          <a:lstStyle>
            <a:lvl1pPr marL="0" indent="0">
              <a:buNone/>
              <a:defRPr sz="1707" b="0" i="0" baseline="0"/>
            </a:lvl1pPr>
          </a:lstStyle>
          <a:p>
            <a:pPr lvl="0"/>
            <a:r>
              <a:rPr lang="en-US" dirty="0"/>
              <a:t>Content</a:t>
            </a:r>
          </a:p>
        </p:txBody>
      </p:sp>
      <p:pic>
        <p:nvPicPr>
          <p:cNvPr id="7" name="Picture 6"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0" name="Picture 9"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9" name="Content Placeholder 2"/>
          <p:cNvSpPr>
            <a:spLocks noGrp="1"/>
          </p:cNvSpPr>
          <p:nvPr>
            <p:ph sz="quarter" idx="16" hasCustomPrompt="1"/>
          </p:nvPr>
        </p:nvSpPr>
        <p:spPr>
          <a:xfrm>
            <a:off x="6510826" y="2408071"/>
            <a:ext cx="6493973" cy="6271780"/>
          </a:xfrm>
        </p:spPr>
        <p:txBody>
          <a:bodyPr>
            <a:normAutofit/>
          </a:bodyPr>
          <a:lstStyle>
            <a:lvl1pPr marL="0" indent="0">
              <a:buNone/>
              <a:defRPr sz="1707" b="0" i="0" baseline="0"/>
            </a:lvl1pPr>
          </a:lstStyle>
          <a:p>
            <a:pPr lvl="0"/>
            <a:r>
              <a:rPr lang="en-US" dirty="0"/>
              <a:t>Content</a:t>
            </a:r>
          </a:p>
        </p:txBody>
      </p:sp>
      <p:sp>
        <p:nvSpPr>
          <p:cNvPr id="14" name="Text Placeholder 7"/>
          <p:cNvSpPr>
            <a:spLocks noGrp="1"/>
          </p:cNvSpPr>
          <p:nvPr>
            <p:ph type="body" sz="quarter" idx="2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5" name="Picture 14"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2" name="TextBox 11"/>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462189720"/>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Object w/ Supporting Copy">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6" hasCustomPrompt="1"/>
          </p:nvPr>
        </p:nvSpPr>
        <p:spPr>
          <a:xfrm>
            <a:off x="2790355" y="2408074"/>
            <a:ext cx="10056055" cy="6271778"/>
          </a:xfrm>
        </p:spPr>
        <p:txBody>
          <a:bodyPr>
            <a:normAutofit/>
          </a:bodyPr>
          <a:lstStyle>
            <a:lvl1pPr marL="0" indent="0">
              <a:buNone/>
              <a:defRPr sz="1707" b="0" i="0" baseline="0"/>
            </a:lvl1pPr>
          </a:lstStyle>
          <a:p>
            <a:pPr lvl="0"/>
            <a:r>
              <a:rPr lang="en-US" dirty="0"/>
              <a:t>Content</a:t>
            </a:r>
          </a:p>
        </p:txBody>
      </p:sp>
      <p:sp>
        <p:nvSpPr>
          <p:cNvPr id="11" name="Text Placeholder 5"/>
          <p:cNvSpPr>
            <a:spLocks noGrp="1"/>
          </p:cNvSpPr>
          <p:nvPr>
            <p:ph type="body" sz="quarter" idx="22" hasCustomPrompt="1"/>
          </p:nvPr>
        </p:nvSpPr>
        <p:spPr>
          <a:xfrm>
            <a:off x="178816" y="2408074"/>
            <a:ext cx="2449778" cy="6271778"/>
          </a:xfrm>
        </p:spPr>
        <p:txBody>
          <a:bodyPr>
            <a:normAutofit/>
          </a:bodyPr>
          <a:lstStyle>
            <a:lvl1pPr marL="0" indent="0">
              <a:buNone/>
              <a:defRPr sz="1707" b="0" i="0" baseline="0"/>
            </a:lvl1pPr>
          </a:lstStyle>
          <a:p>
            <a:pPr lvl="0"/>
            <a:r>
              <a:rPr lang="en-US" dirty="0"/>
              <a:t>Content</a:t>
            </a:r>
          </a:p>
        </p:txBody>
      </p:sp>
      <p:pic>
        <p:nvPicPr>
          <p:cNvPr id="10" name="Picture 9"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2" name="Picture 11"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6"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7" name="Picture 16"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3" name="TextBox 12"/>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47266939"/>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ase Study 2">
    <p:bg>
      <p:bgRef idx="1001">
        <a:schemeClr val="bg1"/>
      </p:bgRef>
    </p:bg>
    <p:spTree>
      <p:nvGrpSpPr>
        <p:cNvPr id="1" name=""/>
        <p:cNvGrpSpPr/>
        <p:nvPr/>
      </p:nvGrpSpPr>
      <p:grpSpPr>
        <a:xfrm>
          <a:off x="0" y="0"/>
          <a:ext cx="0" cy="0"/>
          <a:chOff x="0" y="0"/>
          <a:chExt cx="0" cy="0"/>
        </a:xfrm>
      </p:grpSpPr>
      <p:pic>
        <p:nvPicPr>
          <p:cNvPr id="9" name="Picture 8"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0" name="Picture 9"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5" name="Text Placeholder 5"/>
          <p:cNvSpPr>
            <a:spLocks noGrp="1"/>
          </p:cNvSpPr>
          <p:nvPr>
            <p:ph type="body" sz="quarter" idx="22" hasCustomPrompt="1"/>
          </p:nvPr>
        </p:nvSpPr>
        <p:spPr>
          <a:xfrm>
            <a:off x="178366" y="2354956"/>
            <a:ext cx="2824464" cy="6334178"/>
          </a:xfrm>
        </p:spPr>
        <p:txBody>
          <a:bodyPr>
            <a:normAutofit/>
          </a:bodyPr>
          <a:lstStyle>
            <a:lvl1pPr marL="0" indent="0">
              <a:buNone/>
              <a:defRPr sz="2560" b="0" i="0" baseline="0"/>
            </a:lvl1pPr>
          </a:lstStyle>
          <a:p>
            <a:pPr lvl="0"/>
            <a:r>
              <a:rPr lang="en-US" dirty="0"/>
              <a:t>Body copy</a:t>
            </a:r>
          </a:p>
        </p:txBody>
      </p:sp>
      <p:sp>
        <p:nvSpPr>
          <p:cNvPr id="16" name="Text Placeholder 5"/>
          <p:cNvSpPr>
            <a:spLocks noGrp="1"/>
          </p:cNvSpPr>
          <p:nvPr>
            <p:ph type="body" sz="quarter" idx="24" hasCustomPrompt="1"/>
          </p:nvPr>
        </p:nvSpPr>
        <p:spPr>
          <a:xfrm>
            <a:off x="3239439" y="2540581"/>
            <a:ext cx="2444958" cy="6155588"/>
          </a:xfrm>
        </p:spPr>
        <p:txBody>
          <a:bodyPr>
            <a:normAutofit/>
          </a:bodyPr>
          <a:lstStyle>
            <a:lvl1pPr marL="0" indent="0">
              <a:buNone/>
              <a:defRPr sz="1991" b="0" i="0" baseline="0"/>
            </a:lvl1pPr>
          </a:lstStyle>
          <a:p>
            <a:pPr lvl="0"/>
            <a:r>
              <a:rPr lang="en-US" dirty="0"/>
              <a:t>Detail copy</a:t>
            </a:r>
          </a:p>
        </p:txBody>
      </p:sp>
      <p:sp>
        <p:nvSpPr>
          <p:cNvPr id="17" name="Text Placeholder 2"/>
          <p:cNvSpPr>
            <a:spLocks noGrp="1"/>
          </p:cNvSpPr>
          <p:nvPr>
            <p:ph type="body" sz="quarter" idx="25" hasCustomPrompt="1"/>
          </p:nvPr>
        </p:nvSpPr>
        <p:spPr>
          <a:xfrm>
            <a:off x="5928925" y="2354956"/>
            <a:ext cx="6809599" cy="4855677"/>
          </a:xfrm>
        </p:spPr>
        <p:txBody>
          <a:bodyPr>
            <a:normAutofit/>
          </a:bodyPr>
          <a:lstStyle>
            <a:lvl1pPr marL="0" indent="0">
              <a:buNone/>
              <a:defRPr sz="3413" b="0" i="0" baseline="0"/>
            </a:lvl1pPr>
          </a:lstStyle>
          <a:p>
            <a:pPr lvl="0"/>
            <a:r>
              <a:rPr lang="en-US" dirty="0"/>
              <a:t>Quote, stat, etc.</a:t>
            </a:r>
          </a:p>
        </p:txBody>
      </p:sp>
      <p:sp>
        <p:nvSpPr>
          <p:cNvPr id="18" name="Text Placeholder 7"/>
          <p:cNvSpPr>
            <a:spLocks noGrp="1"/>
          </p:cNvSpPr>
          <p:nvPr>
            <p:ph type="body" sz="quarter" idx="13"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9" name="Picture 18"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2" name="TextBox 11"/>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482573445"/>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utro – Blue">
    <p:bg>
      <p:bgPr>
        <a:solidFill>
          <a:srgbClr val="003BC9"/>
        </a:solidFill>
        <a:effectLst/>
      </p:bgPr>
    </p:bg>
    <p:spTree>
      <p:nvGrpSpPr>
        <p:cNvPr id="1" name=""/>
        <p:cNvGrpSpPr/>
        <p:nvPr/>
      </p:nvGrpSpPr>
      <p:grpSpPr>
        <a:xfrm>
          <a:off x="0" y="0"/>
          <a:ext cx="0" cy="0"/>
          <a:chOff x="0" y="0"/>
          <a:chExt cx="0" cy="0"/>
        </a:xfrm>
      </p:grpSpPr>
      <p:pic>
        <p:nvPicPr>
          <p:cNvPr id="13" name="Picture 12" descr="BLOCKCHAIN5_MARK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5303" y="1830306"/>
            <a:ext cx="5328363" cy="7104484"/>
          </a:xfrm>
          <a:prstGeom prst="rect">
            <a:avLst/>
          </a:prstGeom>
        </p:spPr>
      </p:pic>
      <p:sp>
        <p:nvSpPr>
          <p:cNvPr id="4" name="Text Placeholder 3"/>
          <p:cNvSpPr>
            <a:spLocks noGrp="1"/>
          </p:cNvSpPr>
          <p:nvPr>
            <p:ph type="body" sz="quarter" idx="10" hasCustomPrompt="1"/>
          </p:nvPr>
        </p:nvSpPr>
        <p:spPr>
          <a:xfrm>
            <a:off x="198685" y="264912"/>
            <a:ext cx="8651804" cy="939236"/>
          </a:xfrm>
        </p:spPr>
        <p:txBody>
          <a:bodyPr>
            <a:normAutofit/>
          </a:bodyPr>
          <a:lstStyle>
            <a:lvl1pPr marL="0" indent="0">
              <a:buNone/>
              <a:defRPr sz="3413"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8" name="Text Placeholder 7"/>
          <p:cNvSpPr>
            <a:spLocks noGrp="1"/>
          </p:cNvSpPr>
          <p:nvPr>
            <p:ph type="body" sz="quarter" idx="11" hasCustomPrompt="1"/>
          </p:nvPr>
        </p:nvSpPr>
        <p:spPr>
          <a:xfrm>
            <a:off x="189654" y="3549366"/>
            <a:ext cx="4334933" cy="1432527"/>
          </a:xfrm>
        </p:spPr>
        <p:txBody>
          <a:bodyPr>
            <a:noAutofit/>
          </a:bodyPr>
          <a:lstStyle>
            <a:lvl1pPr marL="0" indent="0">
              <a:spcBef>
                <a:spcPts val="0"/>
              </a:spcBef>
              <a:buNone/>
              <a:defRPr sz="1991" b="0" i="0" baseline="0">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Name</a:t>
            </a:r>
          </a:p>
          <a:p>
            <a:pPr lvl="0"/>
            <a:r>
              <a:rPr lang="en-US" dirty="0"/>
              <a:t>Presenter Email</a:t>
            </a:r>
          </a:p>
          <a:p>
            <a:pPr lvl="0"/>
            <a:r>
              <a:rPr lang="en-US" dirty="0"/>
              <a:t>Presenter Phone</a:t>
            </a:r>
          </a:p>
        </p:txBody>
      </p:sp>
      <p:pic>
        <p:nvPicPr>
          <p:cNvPr id="10" name="Picture 9" descr="Blockchain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2" name="Picture 11" descr="IBMLogo_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grpSp>
        <p:nvGrpSpPr>
          <p:cNvPr id="7" name="Group 6"/>
          <p:cNvGrpSpPr/>
          <p:nvPr userDrawn="1"/>
        </p:nvGrpSpPr>
        <p:grpSpPr>
          <a:xfrm>
            <a:off x="128969" y="6405481"/>
            <a:ext cx="3214155" cy="1891093"/>
            <a:chOff x="90681" y="2914901"/>
            <a:chExt cx="2259953" cy="997256"/>
          </a:xfrm>
        </p:grpSpPr>
        <p:sp>
          <p:nvSpPr>
            <p:cNvPr id="9" name="Rectangle 8"/>
            <p:cNvSpPr/>
            <p:nvPr/>
          </p:nvSpPr>
          <p:spPr>
            <a:xfrm>
              <a:off x="90681" y="2914901"/>
              <a:ext cx="1772498" cy="279501"/>
            </a:xfrm>
            <a:prstGeom prst="rect">
              <a:avLst/>
            </a:prstGeom>
          </p:spPr>
          <p:txBody>
            <a:bodyPr wrap="square">
              <a:spAutoFit/>
            </a:bodyPr>
            <a:lstStyle/>
            <a:p>
              <a:r>
                <a:rPr lang="en-US" sz="1422" b="0" i="0" dirty="0">
                  <a:solidFill>
                    <a:schemeClr val="bg1">
                      <a:lumMod val="75000"/>
                    </a:schemeClr>
                  </a:solidFill>
                  <a:latin typeface="IBM Plex Sans" panose="020B0503050203000203" pitchFamily="34" charset="77"/>
                </a:rPr>
                <a:t>Questions? Tweet us or go to ibm.com/blockchain</a:t>
              </a:r>
            </a:p>
          </p:txBody>
        </p:sp>
        <p:grpSp>
          <p:nvGrpSpPr>
            <p:cNvPr id="11" name="Group 10"/>
            <p:cNvGrpSpPr/>
            <p:nvPr/>
          </p:nvGrpSpPr>
          <p:grpSpPr>
            <a:xfrm>
              <a:off x="128914" y="3305231"/>
              <a:ext cx="2221720" cy="264627"/>
              <a:chOff x="128914" y="3235781"/>
              <a:chExt cx="2221720" cy="264627"/>
            </a:xfrm>
          </p:grpSpPr>
          <p:pic>
            <p:nvPicPr>
              <p:cNvPr id="20" name="Picture 2" descr="mage result for twitter logo png"/>
              <p:cNvPicPr>
                <a:picLocks noChangeAspect="1" noChangeArrowheads="1"/>
              </p:cNvPicPr>
              <p:nvPr/>
            </p:nvPicPr>
            <p:blipFill>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88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8914" y="3235781"/>
                <a:ext cx="264627" cy="264627"/>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Rectangle 20"/>
              <p:cNvSpPr/>
              <p:nvPr/>
            </p:nvSpPr>
            <p:spPr>
              <a:xfrm>
                <a:off x="330852" y="3237461"/>
                <a:ext cx="2019782" cy="164096"/>
              </a:xfrm>
              <a:prstGeom prst="rect">
                <a:avLst/>
              </a:prstGeom>
            </p:spPr>
            <p:txBody>
              <a:bodyPr wrap="square">
                <a:spAutoFit/>
              </a:bodyPr>
              <a:lstStyle/>
              <a:p>
                <a:r>
                  <a:rPr lang="en-US" sz="1422">
                    <a:solidFill>
                      <a:schemeClr val="bg1">
                        <a:lumMod val="75000"/>
                      </a:schemeClr>
                    </a:solidFill>
                  </a:rPr>
                  <a:t>@IBMBlockchain</a:t>
                </a:r>
                <a:endParaRPr lang="en-US" sz="1422" dirty="0">
                  <a:solidFill>
                    <a:schemeClr val="bg1">
                      <a:lumMod val="75000"/>
                    </a:schemeClr>
                  </a:solidFill>
                </a:endParaRPr>
              </a:p>
            </p:txBody>
          </p:sp>
        </p:grpSp>
        <p:grpSp>
          <p:nvGrpSpPr>
            <p:cNvPr id="14" name="Group 13"/>
            <p:cNvGrpSpPr/>
            <p:nvPr/>
          </p:nvGrpSpPr>
          <p:grpSpPr>
            <a:xfrm>
              <a:off x="128913" y="3523757"/>
              <a:ext cx="1250893" cy="235670"/>
              <a:chOff x="128913" y="3570057"/>
              <a:chExt cx="1250893" cy="235670"/>
            </a:xfrm>
          </p:grpSpPr>
          <p:pic>
            <p:nvPicPr>
              <p:cNvPr id="18" name="Picture 17"/>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8913" y="3575824"/>
                <a:ext cx="229903" cy="229903"/>
              </a:xfrm>
              <a:prstGeom prst="rect">
                <a:avLst/>
              </a:prstGeom>
            </p:spPr>
          </p:pic>
          <p:sp>
            <p:nvSpPr>
              <p:cNvPr id="19" name="Rectangle 18"/>
              <p:cNvSpPr/>
              <p:nvPr/>
            </p:nvSpPr>
            <p:spPr>
              <a:xfrm>
                <a:off x="346019" y="3570057"/>
                <a:ext cx="1033787" cy="164096"/>
              </a:xfrm>
              <a:prstGeom prst="rect">
                <a:avLst/>
              </a:prstGeom>
            </p:spPr>
            <p:txBody>
              <a:bodyPr wrap="none">
                <a:spAutoFit/>
              </a:bodyPr>
              <a:lstStyle/>
              <a:p>
                <a:r>
                  <a:rPr lang="en-US" sz="1422" dirty="0">
                    <a:solidFill>
                      <a:schemeClr val="bg1">
                        <a:lumMod val="75000"/>
                      </a:schemeClr>
                    </a:solidFill>
                  </a:rPr>
                  <a:t>IBM Blockchain</a:t>
                </a:r>
              </a:p>
            </p:txBody>
          </p:sp>
        </p:grpSp>
        <p:grpSp>
          <p:nvGrpSpPr>
            <p:cNvPr id="15" name="Group 14"/>
            <p:cNvGrpSpPr/>
            <p:nvPr/>
          </p:nvGrpSpPr>
          <p:grpSpPr>
            <a:xfrm>
              <a:off x="152867" y="3727787"/>
              <a:ext cx="1226937" cy="184370"/>
              <a:chOff x="152867" y="3947712"/>
              <a:chExt cx="1226937" cy="184370"/>
            </a:xfrm>
          </p:grpSpPr>
          <p:pic>
            <p:nvPicPr>
              <p:cNvPr id="16" name="Picture 15"/>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52867" y="4002806"/>
                <a:ext cx="183604" cy="129276"/>
              </a:xfrm>
              <a:prstGeom prst="rect">
                <a:avLst/>
              </a:prstGeom>
            </p:spPr>
          </p:pic>
          <p:sp>
            <p:nvSpPr>
              <p:cNvPr id="17" name="Rectangle 16"/>
              <p:cNvSpPr/>
              <p:nvPr/>
            </p:nvSpPr>
            <p:spPr>
              <a:xfrm>
                <a:off x="346018" y="3947712"/>
                <a:ext cx="1033786" cy="164096"/>
              </a:xfrm>
              <a:prstGeom prst="rect">
                <a:avLst/>
              </a:prstGeom>
            </p:spPr>
            <p:txBody>
              <a:bodyPr wrap="none">
                <a:spAutoFit/>
              </a:bodyPr>
              <a:lstStyle/>
              <a:p>
                <a:r>
                  <a:rPr lang="en-US" sz="1422" dirty="0">
                    <a:solidFill>
                      <a:schemeClr val="bg1">
                        <a:lumMod val="75000"/>
                      </a:schemeClr>
                    </a:solidFill>
                  </a:rPr>
                  <a:t>IBM Blockchain</a:t>
                </a:r>
              </a:p>
            </p:txBody>
          </p:sp>
        </p:grpSp>
      </p:grpSp>
    </p:spTree>
    <p:extLst>
      <p:ext uri="{BB962C8B-B14F-4D97-AF65-F5344CB8AC3E}">
        <p14:creationId xmlns:p14="http://schemas.microsoft.com/office/powerpoint/2010/main" val="426070590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utro – Black">
    <p:bg>
      <p:bgPr>
        <a:solidFill>
          <a:schemeClr val="tx1"/>
        </a:solid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198685" y="264912"/>
            <a:ext cx="8651804" cy="939236"/>
          </a:xfrm>
        </p:spPr>
        <p:txBody>
          <a:bodyPr>
            <a:normAutofit/>
          </a:bodyPr>
          <a:lstStyle>
            <a:lvl1pPr marL="0" indent="0">
              <a:buNone/>
              <a:defRPr sz="3413"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13" name="Text Placeholder 7"/>
          <p:cNvSpPr>
            <a:spLocks noGrp="1"/>
          </p:cNvSpPr>
          <p:nvPr>
            <p:ph type="body" sz="quarter" idx="11" hasCustomPrompt="1"/>
          </p:nvPr>
        </p:nvSpPr>
        <p:spPr>
          <a:xfrm>
            <a:off x="189654" y="3549366"/>
            <a:ext cx="4334933" cy="1432527"/>
          </a:xfrm>
        </p:spPr>
        <p:txBody>
          <a:bodyPr>
            <a:noAutofit/>
          </a:bodyPr>
          <a:lstStyle>
            <a:lvl1pPr marL="0" indent="0">
              <a:spcBef>
                <a:spcPts val="0"/>
              </a:spcBef>
              <a:buNone/>
              <a:defRPr sz="1991" b="0" i="0" baseline="0">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Name</a:t>
            </a:r>
          </a:p>
          <a:p>
            <a:pPr lvl="0"/>
            <a:r>
              <a:rPr lang="en-US" dirty="0"/>
              <a:t>Presenter Email</a:t>
            </a:r>
          </a:p>
          <a:p>
            <a:pPr lvl="0"/>
            <a:r>
              <a:rPr lang="en-US" dirty="0"/>
              <a:t>Presenter Phone</a:t>
            </a:r>
          </a:p>
        </p:txBody>
      </p:sp>
      <p:pic>
        <p:nvPicPr>
          <p:cNvPr id="8" name="Picture 7"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9" name="Picture 8"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pic>
        <p:nvPicPr>
          <p:cNvPr id="7" name="Picture 6"/>
          <p:cNvPicPr>
            <a:picLocks noChangeAspect="1"/>
          </p:cNvPicPr>
          <p:nvPr userDrawn="1"/>
        </p:nvPicPr>
        <p:blipFill>
          <a:blip r:embed="rId4"/>
          <a:stretch>
            <a:fillRect/>
          </a:stretch>
        </p:blipFill>
        <p:spPr>
          <a:xfrm>
            <a:off x="7261833" y="1806094"/>
            <a:ext cx="5346419" cy="7128559"/>
          </a:xfrm>
          <a:prstGeom prst="rect">
            <a:avLst/>
          </a:prstGeom>
        </p:spPr>
      </p:pic>
      <p:grpSp>
        <p:nvGrpSpPr>
          <p:cNvPr id="10" name="Group 9"/>
          <p:cNvGrpSpPr/>
          <p:nvPr userDrawn="1"/>
        </p:nvGrpSpPr>
        <p:grpSpPr>
          <a:xfrm>
            <a:off x="128969" y="6405481"/>
            <a:ext cx="3214155" cy="1891093"/>
            <a:chOff x="90681" y="2914901"/>
            <a:chExt cx="2259953" cy="997256"/>
          </a:xfrm>
        </p:grpSpPr>
        <p:sp>
          <p:nvSpPr>
            <p:cNvPr id="11" name="Rectangle 10"/>
            <p:cNvSpPr/>
            <p:nvPr/>
          </p:nvSpPr>
          <p:spPr>
            <a:xfrm>
              <a:off x="90681" y="2914901"/>
              <a:ext cx="1772498" cy="279501"/>
            </a:xfrm>
            <a:prstGeom prst="rect">
              <a:avLst/>
            </a:prstGeom>
          </p:spPr>
          <p:txBody>
            <a:bodyPr wrap="square">
              <a:spAutoFit/>
            </a:bodyPr>
            <a:lstStyle/>
            <a:p>
              <a:r>
                <a:rPr lang="en-US" sz="1422" b="0" i="0" dirty="0">
                  <a:solidFill>
                    <a:schemeClr val="bg1">
                      <a:lumMod val="75000"/>
                    </a:schemeClr>
                  </a:solidFill>
                  <a:latin typeface="IBM Plex Sans" panose="020B0503050203000203" pitchFamily="34" charset="77"/>
                </a:rPr>
                <a:t>Questions? Tweet us or go to ibm.com/blockchain</a:t>
              </a:r>
            </a:p>
          </p:txBody>
        </p:sp>
        <p:grpSp>
          <p:nvGrpSpPr>
            <p:cNvPr id="14" name="Group 13"/>
            <p:cNvGrpSpPr/>
            <p:nvPr/>
          </p:nvGrpSpPr>
          <p:grpSpPr>
            <a:xfrm>
              <a:off x="128914" y="3305231"/>
              <a:ext cx="2221720" cy="264627"/>
              <a:chOff x="128914" y="3235781"/>
              <a:chExt cx="2221720" cy="264627"/>
            </a:xfrm>
          </p:grpSpPr>
          <p:pic>
            <p:nvPicPr>
              <p:cNvPr id="21" name="Picture 2" descr="mage result for twitter logo png"/>
              <p:cNvPicPr>
                <a:picLocks noChangeAspect="1" noChangeArrowheads="1"/>
              </p:cNvPicPr>
              <p:nvPr/>
            </p:nvPicPr>
            <p:blipFill>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88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8914" y="3235781"/>
                <a:ext cx="264627" cy="264627"/>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Rectangle 21"/>
              <p:cNvSpPr/>
              <p:nvPr/>
            </p:nvSpPr>
            <p:spPr>
              <a:xfrm>
                <a:off x="330852" y="3237461"/>
                <a:ext cx="2019782" cy="164096"/>
              </a:xfrm>
              <a:prstGeom prst="rect">
                <a:avLst/>
              </a:prstGeom>
            </p:spPr>
            <p:txBody>
              <a:bodyPr wrap="square">
                <a:spAutoFit/>
              </a:bodyPr>
              <a:lstStyle/>
              <a:p>
                <a:r>
                  <a:rPr lang="en-US" sz="1422">
                    <a:solidFill>
                      <a:schemeClr val="bg1">
                        <a:lumMod val="75000"/>
                      </a:schemeClr>
                    </a:solidFill>
                  </a:rPr>
                  <a:t>@IBMBlockchain</a:t>
                </a:r>
                <a:endParaRPr lang="en-US" sz="1422" dirty="0">
                  <a:solidFill>
                    <a:schemeClr val="bg1">
                      <a:lumMod val="75000"/>
                    </a:schemeClr>
                  </a:solidFill>
                </a:endParaRPr>
              </a:p>
            </p:txBody>
          </p:sp>
        </p:grpSp>
        <p:grpSp>
          <p:nvGrpSpPr>
            <p:cNvPr id="15" name="Group 14"/>
            <p:cNvGrpSpPr/>
            <p:nvPr/>
          </p:nvGrpSpPr>
          <p:grpSpPr>
            <a:xfrm>
              <a:off x="128913" y="3523757"/>
              <a:ext cx="1250893" cy="235670"/>
              <a:chOff x="128913" y="3570057"/>
              <a:chExt cx="1250893" cy="235670"/>
            </a:xfrm>
          </p:grpSpPr>
          <p:pic>
            <p:nvPicPr>
              <p:cNvPr id="19" name="Picture 18"/>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8913" y="3575824"/>
                <a:ext cx="229903" cy="229903"/>
              </a:xfrm>
              <a:prstGeom prst="rect">
                <a:avLst/>
              </a:prstGeom>
            </p:spPr>
          </p:pic>
          <p:sp>
            <p:nvSpPr>
              <p:cNvPr id="20" name="Rectangle 19"/>
              <p:cNvSpPr/>
              <p:nvPr/>
            </p:nvSpPr>
            <p:spPr>
              <a:xfrm>
                <a:off x="346019" y="3570057"/>
                <a:ext cx="1033787" cy="164096"/>
              </a:xfrm>
              <a:prstGeom prst="rect">
                <a:avLst/>
              </a:prstGeom>
            </p:spPr>
            <p:txBody>
              <a:bodyPr wrap="none">
                <a:spAutoFit/>
              </a:bodyPr>
              <a:lstStyle/>
              <a:p>
                <a:r>
                  <a:rPr lang="en-US" sz="1422" dirty="0">
                    <a:solidFill>
                      <a:schemeClr val="bg1">
                        <a:lumMod val="75000"/>
                      </a:schemeClr>
                    </a:solidFill>
                  </a:rPr>
                  <a:t>IBM Blockchain</a:t>
                </a:r>
              </a:p>
            </p:txBody>
          </p:sp>
        </p:grpSp>
        <p:grpSp>
          <p:nvGrpSpPr>
            <p:cNvPr id="16" name="Group 15"/>
            <p:cNvGrpSpPr/>
            <p:nvPr/>
          </p:nvGrpSpPr>
          <p:grpSpPr>
            <a:xfrm>
              <a:off x="152867" y="3727787"/>
              <a:ext cx="1226937" cy="184370"/>
              <a:chOff x="152867" y="3947712"/>
              <a:chExt cx="1226937" cy="184370"/>
            </a:xfrm>
          </p:grpSpPr>
          <p:pic>
            <p:nvPicPr>
              <p:cNvPr id="17" name="Picture 16"/>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52867" y="4002806"/>
                <a:ext cx="183604" cy="129276"/>
              </a:xfrm>
              <a:prstGeom prst="rect">
                <a:avLst/>
              </a:prstGeom>
            </p:spPr>
          </p:pic>
          <p:sp>
            <p:nvSpPr>
              <p:cNvPr id="18" name="Rectangle 17"/>
              <p:cNvSpPr/>
              <p:nvPr/>
            </p:nvSpPr>
            <p:spPr>
              <a:xfrm>
                <a:off x="346018" y="3947712"/>
                <a:ext cx="1033786" cy="164096"/>
              </a:xfrm>
              <a:prstGeom prst="rect">
                <a:avLst/>
              </a:prstGeom>
            </p:spPr>
            <p:txBody>
              <a:bodyPr wrap="none">
                <a:spAutoFit/>
              </a:bodyPr>
              <a:lstStyle/>
              <a:p>
                <a:r>
                  <a:rPr lang="en-US" sz="1422" dirty="0">
                    <a:solidFill>
                      <a:schemeClr val="bg1">
                        <a:lumMod val="75000"/>
                      </a:schemeClr>
                    </a:solidFill>
                  </a:rPr>
                  <a:t>IBM Blockchain</a:t>
                </a:r>
              </a:p>
            </p:txBody>
          </p:sp>
        </p:grpSp>
      </p:grpSp>
    </p:spTree>
    <p:extLst>
      <p:ext uri="{BB962C8B-B14F-4D97-AF65-F5344CB8AC3E}">
        <p14:creationId xmlns:p14="http://schemas.microsoft.com/office/powerpoint/2010/main" val="14674452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p:bg>
      <p:bgPr>
        <a:solidFill>
          <a:srgbClr val="053BC8"/>
        </a:solidFill>
        <a:effectLst/>
      </p:bgPr>
    </p:bg>
    <p:spTree>
      <p:nvGrpSpPr>
        <p:cNvPr id="1" name=""/>
        <p:cNvGrpSpPr/>
        <p:nvPr/>
      </p:nvGrpSpPr>
      <p:grpSpPr>
        <a:xfrm>
          <a:off x="0" y="0"/>
          <a:ext cx="0" cy="0"/>
          <a:chOff x="0" y="0"/>
          <a:chExt cx="0" cy="0"/>
        </a:xfrm>
      </p:grpSpPr>
      <p:pic>
        <p:nvPicPr>
          <p:cNvPr id="2" name="Picture 1" descr="8bar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83579" y="3246699"/>
            <a:ext cx="1834286" cy="997636"/>
          </a:xfrm>
          <a:prstGeom prst="rect">
            <a:avLst/>
          </a:prstGeom>
        </p:spPr>
      </p:pic>
      <p:sp>
        <p:nvSpPr>
          <p:cNvPr id="4" name="TextBox 3"/>
          <p:cNvSpPr txBox="1"/>
          <p:nvPr userDrawn="1"/>
        </p:nvSpPr>
        <p:spPr>
          <a:xfrm>
            <a:off x="2671881" y="4590220"/>
            <a:ext cx="7672641" cy="1624227"/>
          </a:xfrm>
          <a:prstGeom prst="rect">
            <a:avLst/>
          </a:prstGeom>
          <a:noFill/>
        </p:spPr>
        <p:txBody>
          <a:bodyPr wrap="square" rtlCol="0">
            <a:spAutoFit/>
          </a:bodyPr>
          <a:lstStyle/>
          <a:p>
            <a:pPr marL="0" marR="0" lvl="0" indent="0" algn="ctr" defTabSz="650230" rtl="0" eaLnBrk="1" fontAlgn="auto" latinLnBrk="0" hangingPunct="1">
              <a:lnSpc>
                <a:spcPct val="100000"/>
              </a:lnSpc>
              <a:spcBef>
                <a:spcPts val="0"/>
              </a:spcBef>
              <a:spcAft>
                <a:spcPts val="0"/>
              </a:spcAft>
              <a:buClrTx/>
              <a:buSzTx/>
              <a:buFontTx/>
              <a:buNone/>
              <a:tabLst/>
              <a:defRPr/>
            </a:pPr>
            <a:r>
              <a:rPr lang="en-US" sz="1422" b="0" i="0" dirty="0">
                <a:solidFill>
                  <a:schemeClr val="bg1"/>
                </a:solidFill>
                <a:latin typeface="IBM Plex Sans" panose="020B0503050203000203" pitchFamily="34" charset="77"/>
                <a:ea typeface="Arial" charset="0"/>
                <a:cs typeface="Arial"/>
              </a:rPr>
              <a:t>© Copyright IBM Corporation 2017.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represents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p:txBody>
      </p:sp>
    </p:spTree>
    <p:extLst>
      <p:ext uri="{BB962C8B-B14F-4D97-AF65-F5344CB8AC3E}">
        <p14:creationId xmlns:p14="http://schemas.microsoft.com/office/powerpoint/2010/main" val="6501307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tx1"/>
        </a:solidFill>
        <a:effectLst/>
      </p:bgPr>
    </p:bg>
    <p:spTree>
      <p:nvGrpSpPr>
        <p:cNvPr id="1" name=""/>
        <p:cNvGrpSpPr/>
        <p:nvPr/>
      </p:nvGrpSpPr>
      <p:grpSpPr>
        <a:xfrm>
          <a:off x="0" y="0"/>
          <a:ext cx="0" cy="0"/>
          <a:chOff x="0" y="0"/>
          <a:chExt cx="0" cy="0"/>
        </a:xfrm>
      </p:grpSpPr>
      <p:pic>
        <p:nvPicPr>
          <p:cNvPr id="15" name="Picture 14" descr="8bar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931822" y="9085009"/>
            <a:ext cx="615054" cy="33451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466" y="3195328"/>
            <a:ext cx="2864987" cy="531475"/>
          </a:xfrm>
          <a:prstGeom prst="rect">
            <a:avLst/>
          </a:prstGeom>
        </p:spPr>
      </p:pic>
      <p:sp>
        <p:nvSpPr>
          <p:cNvPr id="4" name="Text Placeholder 3"/>
          <p:cNvSpPr>
            <a:spLocks noGrp="1"/>
          </p:cNvSpPr>
          <p:nvPr>
            <p:ph type="body" sz="quarter" idx="10"/>
          </p:nvPr>
        </p:nvSpPr>
        <p:spPr>
          <a:xfrm>
            <a:off x="198685" y="264912"/>
            <a:ext cx="8651804" cy="939236"/>
          </a:xfrm>
        </p:spPr>
        <p:txBody>
          <a:bodyPr>
            <a:normAutofit/>
          </a:bodyPr>
          <a:lstStyle>
            <a:lvl1pPr marL="0" indent="0">
              <a:buNone/>
              <a:defRPr sz="3413"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198685" y="1240682"/>
            <a:ext cx="4334933" cy="1432527"/>
          </a:xfrm>
        </p:spPr>
        <p:txBody>
          <a:bodyPr>
            <a:noAutofit/>
          </a:bodyPr>
          <a:lstStyle>
            <a:lvl1pPr marL="0" indent="0">
              <a:spcBef>
                <a:spcPts val="0"/>
              </a:spcBef>
              <a:buNone/>
              <a:defRPr sz="1991" b="0" i="0">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Name</a:t>
            </a:r>
          </a:p>
          <a:p>
            <a:pPr lvl="0"/>
            <a:r>
              <a:rPr lang="en-US" dirty="0"/>
              <a:t>Presenter Title</a:t>
            </a:r>
          </a:p>
          <a:p>
            <a:pPr lvl="0"/>
            <a:r>
              <a:rPr lang="en-US" dirty="0"/>
              <a:t>Date</a:t>
            </a:r>
          </a:p>
        </p:txBody>
      </p:sp>
      <p:pic>
        <p:nvPicPr>
          <p:cNvPr id="2" name="Picture 1" descr="BLOCKCHAIN_PP_MARK_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1832" y="-169624"/>
            <a:ext cx="11700489" cy="9085008"/>
          </a:xfrm>
          <a:prstGeom prst="rect">
            <a:avLst/>
          </a:prstGeom>
        </p:spPr>
      </p:pic>
    </p:spTree>
    <p:extLst>
      <p:ext uri="{BB962C8B-B14F-4D97-AF65-F5344CB8AC3E}">
        <p14:creationId xmlns:p14="http://schemas.microsoft.com/office/powerpoint/2010/main" val="136959659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py w/ Supporting Object">
    <p:bg>
      <p:bgPr>
        <a:solidFill>
          <a:schemeClr val="bg1">
            <a:alpha val="3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96332"/>
            <a:ext cx="13004800" cy="9521975"/>
          </a:xfrm>
          <a:prstGeom prst="rect">
            <a:avLst/>
          </a:prstGeom>
        </p:spPr>
      </p:pic>
      <p:sp>
        <p:nvSpPr>
          <p:cNvPr id="8" name="Text Placeholder 7"/>
          <p:cNvSpPr>
            <a:spLocks noGrp="1"/>
          </p:cNvSpPr>
          <p:nvPr>
            <p:ph type="body" sz="quarter" idx="13" hasCustomPrompt="1"/>
          </p:nvPr>
        </p:nvSpPr>
        <p:spPr>
          <a:xfrm>
            <a:off x="178815" y="273947"/>
            <a:ext cx="7518246" cy="2259922"/>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 name="Picture 1" descr="Blockchain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sp>
        <p:nvSpPr>
          <p:cNvPr id="13" name="Content Placeholder 4"/>
          <p:cNvSpPr>
            <a:spLocks noGrp="1"/>
          </p:cNvSpPr>
          <p:nvPr>
            <p:ph sz="quarter" idx="27" hasCustomPrompt="1"/>
          </p:nvPr>
        </p:nvSpPr>
        <p:spPr>
          <a:xfrm>
            <a:off x="7323043" y="6016836"/>
            <a:ext cx="1304137" cy="1692604"/>
          </a:xfrm>
        </p:spPr>
        <p:txBody>
          <a:bodyPr anchor="ctr">
            <a:normAutofit/>
          </a:bodyPr>
          <a:lstStyle>
            <a:lvl1pPr marL="0" indent="0" algn="ctr">
              <a:buNone/>
              <a:defRPr sz="1707" b="0" i="0" baseline="0"/>
            </a:lvl1pPr>
          </a:lstStyle>
          <a:p>
            <a:pPr lvl="0"/>
            <a:r>
              <a:rPr lang="en-US" dirty="0"/>
              <a:t>Content</a:t>
            </a:r>
          </a:p>
        </p:txBody>
      </p:sp>
      <p:sp>
        <p:nvSpPr>
          <p:cNvPr id="7" name="Content Placeholder 4"/>
          <p:cNvSpPr>
            <a:spLocks noGrp="1"/>
          </p:cNvSpPr>
          <p:nvPr>
            <p:ph sz="quarter" idx="28" hasCustomPrompt="1"/>
          </p:nvPr>
        </p:nvSpPr>
        <p:spPr>
          <a:xfrm>
            <a:off x="8776524" y="4059492"/>
            <a:ext cx="1304137" cy="1692604"/>
          </a:xfrm>
        </p:spPr>
        <p:txBody>
          <a:bodyPr anchor="ctr">
            <a:normAutofit/>
          </a:bodyPr>
          <a:lstStyle>
            <a:lvl1pPr marL="0" indent="0" algn="ctr">
              <a:buNone/>
              <a:defRPr sz="1707" b="0" i="0" baseline="0"/>
            </a:lvl1pPr>
          </a:lstStyle>
          <a:p>
            <a:pPr lvl="0"/>
            <a:r>
              <a:rPr lang="en-US" dirty="0"/>
              <a:t>Content</a:t>
            </a:r>
          </a:p>
        </p:txBody>
      </p:sp>
      <p:sp>
        <p:nvSpPr>
          <p:cNvPr id="9" name="Content Placeholder 4"/>
          <p:cNvSpPr>
            <a:spLocks noGrp="1"/>
          </p:cNvSpPr>
          <p:nvPr>
            <p:ph sz="quarter" idx="29" hasCustomPrompt="1"/>
          </p:nvPr>
        </p:nvSpPr>
        <p:spPr>
          <a:xfrm>
            <a:off x="4392205" y="6034807"/>
            <a:ext cx="1304137" cy="1692604"/>
          </a:xfrm>
        </p:spPr>
        <p:txBody>
          <a:bodyPr anchor="ctr">
            <a:normAutofit/>
          </a:bodyPr>
          <a:lstStyle>
            <a:lvl1pPr marL="0" indent="0" algn="ctr">
              <a:buNone/>
              <a:defRPr sz="1707" b="0" i="0" baseline="0"/>
            </a:lvl1pPr>
          </a:lstStyle>
          <a:p>
            <a:pPr lvl="0"/>
            <a:r>
              <a:rPr lang="en-US" dirty="0"/>
              <a:t>Content</a:t>
            </a:r>
          </a:p>
        </p:txBody>
      </p:sp>
      <p:sp>
        <p:nvSpPr>
          <p:cNvPr id="10" name="Content Placeholder 4"/>
          <p:cNvSpPr>
            <a:spLocks noGrp="1"/>
          </p:cNvSpPr>
          <p:nvPr>
            <p:ph sz="quarter" idx="30" hasCustomPrompt="1"/>
          </p:nvPr>
        </p:nvSpPr>
        <p:spPr>
          <a:xfrm>
            <a:off x="5845687" y="4077464"/>
            <a:ext cx="1304137" cy="1692604"/>
          </a:xfrm>
        </p:spPr>
        <p:txBody>
          <a:bodyPr anchor="ctr">
            <a:normAutofit/>
          </a:bodyPr>
          <a:lstStyle>
            <a:lvl1pPr marL="0" indent="0" algn="ctr">
              <a:buNone/>
              <a:defRPr sz="1707" b="0" i="0" baseline="0"/>
            </a:lvl1pPr>
          </a:lstStyle>
          <a:p>
            <a:pPr lvl="0"/>
            <a:r>
              <a:rPr lang="en-US" dirty="0"/>
              <a:t>Content</a:t>
            </a:r>
          </a:p>
        </p:txBody>
      </p:sp>
      <p:sp>
        <p:nvSpPr>
          <p:cNvPr id="12" name="Content Placeholder 4"/>
          <p:cNvSpPr>
            <a:spLocks noGrp="1"/>
          </p:cNvSpPr>
          <p:nvPr>
            <p:ph sz="quarter" idx="31" hasCustomPrompt="1"/>
          </p:nvPr>
        </p:nvSpPr>
        <p:spPr>
          <a:xfrm>
            <a:off x="2929178" y="7977112"/>
            <a:ext cx="1304137" cy="1692604"/>
          </a:xfrm>
        </p:spPr>
        <p:txBody>
          <a:bodyPr anchor="ctr">
            <a:normAutofit/>
          </a:bodyPr>
          <a:lstStyle>
            <a:lvl1pPr marL="0" indent="0" algn="ctr">
              <a:buNone/>
              <a:defRPr sz="1707" b="0" i="0" baseline="0"/>
            </a:lvl1pPr>
          </a:lstStyle>
          <a:p>
            <a:pPr lvl="0"/>
            <a:r>
              <a:rPr lang="en-US" dirty="0"/>
              <a:t>Content</a:t>
            </a:r>
          </a:p>
        </p:txBody>
      </p:sp>
      <p:sp>
        <p:nvSpPr>
          <p:cNvPr id="14" name="Content Placeholder 4"/>
          <p:cNvSpPr>
            <a:spLocks noGrp="1"/>
          </p:cNvSpPr>
          <p:nvPr>
            <p:ph sz="quarter" idx="32" hasCustomPrompt="1"/>
          </p:nvPr>
        </p:nvSpPr>
        <p:spPr>
          <a:xfrm>
            <a:off x="1457507" y="6019768"/>
            <a:ext cx="1304137" cy="1692604"/>
          </a:xfrm>
        </p:spPr>
        <p:txBody>
          <a:bodyPr anchor="ctr">
            <a:normAutofit/>
          </a:bodyPr>
          <a:lstStyle>
            <a:lvl1pPr marL="0" indent="0" algn="ctr">
              <a:buNone/>
              <a:defRPr sz="1707" b="0" i="0" baseline="0"/>
            </a:lvl1pPr>
          </a:lstStyle>
          <a:p>
            <a:pPr lvl="0"/>
            <a:r>
              <a:rPr lang="en-US" dirty="0"/>
              <a:t>Content</a:t>
            </a:r>
          </a:p>
        </p:txBody>
      </p:sp>
      <p:pic>
        <p:nvPicPr>
          <p:cNvPr id="15" name="Picture 14" descr="IBMLogo_DarkGray.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6" name="TextBox 15"/>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3979405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b="0" i="0"/>
            </a:lvl1pPr>
          </a:lstStyle>
          <a:p>
            <a:r>
              <a:rPr lang="en-US" dirty="0"/>
              <a:t>Click to edit Master title style</a:t>
            </a:r>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b="0" i="0"/>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US" dirty="0"/>
              <a:t>Click to edit Master subtitle style</a:t>
            </a:r>
          </a:p>
        </p:txBody>
      </p:sp>
      <p:sp>
        <p:nvSpPr>
          <p:cNvPr id="4" name="Date Placeholder 3"/>
          <p:cNvSpPr>
            <a:spLocks noGrp="1"/>
          </p:cNvSpPr>
          <p:nvPr>
            <p:ph type="dt" sz="half" idx="10"/>
          </p:nvPr>
        </p:nvSpPr>
        <p:spPr/>
        <p:txBody>
          <a:bodyPr/>
          <a:lstStyle/>
          <a:p>
            <a:fld id="{00AC8822-FDF8-8141-8FA1-0D7CA1ADD44A}" type="datetimeFigureOut">
              <a:rPr lang="en-US">
                <a:solidFill>
                  <a:prstClr val="black">
                    <a:tint val="75000"/>
                  </a:prstClr>
                </a:solidFill>
              </a:rPr>
              <a:pPr/>
              <a:t>7/19/19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67007D-0DDB-BB4B-84CB-CF6F0D486972}"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7652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54" y="844409"/>
            <a:ext cx="12225554" cy="909885"/>
          </a:xfrm>
        </p:spPr>
        <p:txBody>
          <a:bodyPr/>
          <a:lstStyle>
            <a:lvl1pPr>
              <a:defRPr b="0" i="0"/>
            </a:lvl1pPr>
          </a:lstStyle>
          <a:p>
            <a:r>
              <a:rPr lang="en-US" dirty="0"/>
              <a:t>Click to edit Master title style</a:t>
            </a:r>
            <a:endParaRPr lang="en-GB" dirty="0"/>
          </a:p>
        </p:txBody>
      </p:sp>
      <p:sp>
        <p:nvSpPr>
          <p:cNvPr id="3" name="Content Placeholder 2"/>
          <p:cNvSpPr>
            <a:spLocks noGrp="1"/>
          </p:cNvSpPr>
          <p:nvPr>
            <p:ph idx="1"/>
          </p:nvPr>
        </p:nvSpPr>
        <p:spPr>
          <a:xfrm>
            <a:off x="388652" y="1817511"/>
            <a:ext cx="12225556" cy="7220376"/>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7"/>
          <p:cNvSpPr>
            <a:spLocks noGrp="1" noChangeArrowheads="1"/>
          </p:cNvSpPr>
          <p:nvPr>
            <p:ph type="sldNum" sz="quarter" idx="10"/>
          </p:nvPr>
        </p:nvSpPr>
        <p:spPr>
          <a:xfrm>
            <a:off x="388651" y="9297379"/>
            <a:ext cx="521546" cy="261903"/>
          </a:xfrm>
          <a:prstGeom prst="rect">
            <a:avLst/>
          </a:prstGeom>
          <a:ln/>
        </p:spPr>
        <p:txBody>
          <a:bodyPr/>
          <a:lstStyle>
            <a:lvl1pPr>
              <a:defRPr/>
            </a:lvl1pPr>
          </a:lstStyle>
          <a:p>
            <a:fld id="{2BE3721B-BC17-4A85-B0F2-5F8FD43D750A}" type="slidenum">
              <a:rPr lang="en-GB" altLang="en-US">
                <a:solidFill>
                  <a:srgbClr val="000000"/>
                </a:solidFill>
              </a:rPr>
              <a:pPr/>
              <a:t>‹#›</a:t>
            </a:fld>
            <a:endParaRPr lang="en-GB" altLang="en-US">
              <a:solidFill>
                <a:srgbClr val="000000"/>
              </a:solidFill>
            </a:endParaRPr>
          </a:p>
        </p:txBody>
      </p:sp>
      <p:sp>
        <p:nvSpPr>
          <p:cNvPr id="5" name="Rectangle 8"/>
          <p:cNvSpPr>
            <a:spLocks noGrp="1" noChangeArrowheads="1"/>
          </p:cNvSpPr>
          <p:nvPr>
            <p:ph type="ftr" sz="quarter" idx="11"/>
          </p:nvPr>
        </p:nvSpPr>
        <p:spPr>
          <a:xfrm>
            <a:off x="325120" y="9152436"/>
            <a:ext cx="9103360" cy="260096"/>
          </a:xfrm>
          <a:prstGeom prst="rect">
            <a:avLst/>
          </a:prstGeom>
          <a:ln/>
        </p:spPr>
        <p:txBody>
          <a:bodyPr/>
          <a:lstStyle>
            <a:lvl1pPr algn="ctr">
              <a:defRPr/>
            </a:lvl1pPr>
          </a:lstStyle>
          <a:p>
            <a:pPr>
              <a:defRPr/>
            </a:pPr>
            <a:r>
              <a:rPr lang="en-GB">
                <a:solidFill>
                  <a:srgbClr val="000000"/>
                </a:solidFill>
              </a:rPr>
              <a:t>IBM Confidential</a:t>
            </a:r>
          </a:p>
        </p:txBody>
      </p:sp>
      <p:sp>
        <p:nvSpPr>
          <p:cNvPr id="6" name="Rectangle 9"/>
          <p:cNvSpPr>
            <a:spLocks noGrp="1" noChangeArrowheads="1"/>
          </p:cNvSpPr>
          <p:nvPr>
            <p:ph type="dt" sz="half" idx="12"/>
          </p:nvPr>
        </p:nvSpPr>
        <p:spPr>
          <a:xfrm>
            <a:off x="910197" y="9297379"/>
            <a:ext cx="1429174" cy="261903"/>
          </a:xfrm>
          <a:prstGeom prst="rect">
            <a:avLst/>
          </a:prstGeom>
          <a:ln/>
        </p:spPr>
        <p:txBody>
          <a:bodyPr/>
          <a:lstStyle>
            <a:lvl1pPr>
              <a:defRPr/>
            </a:lvl1pPr>
          </a:lstStyle>
          <a:p>
            <a:pPr defTabSz="975321">
              <a:defRPr/>
            </a:pPr>
            <a:endParaRPr lang="en-GB">
              <a:solidFill>
                <a:srgbClr val="000000"/>
              </a:solidFill>
            </a:endParaRPr>
          </a:p>
        </p:txBody>
      </p:sp>
    </p:spTree>
    <p:extLst>
      <p:ext uri="{BB962C8B-B14F-4D97-AF65-F5344CB8AC3E}">
        <p14:creationId xmlns:p14="http://schemas.microsoft.com/office/powerpoint/2010/main" val="34316674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tro – Blue">
    <p:bg>
      <p:bgPr>
        <a:solidFill>
          <a:srgbClr val="003BC9"/>
        </a:solidFill>
        <a:effectLst/>
      </p:bgPr>
    </p:bg>
    <p:spTree>
      <p:nvGrpSpPr>
        <p:cNvPr id="1" name=""/>
        <p:cNvGrpSpPr/>
        <p:nvPr/>
      </p:nvGrpSpPr>
      <p:grpSpPr>
        <a:xfrm>
          <a:off x="0" y="0"/>
          <a:ext cx="0" cy="0"/>
          <a:chOff x="0" y="0"/>
          <a:chExt cx="0" cy="0"/>
        </a:xfrm>
      </p:grpSpPr>
      <p:pic>
        <p:nvPicPr>
          <p:cNvPr id="13" name="Picture 12" descr="BLOCKCHAIN5_MARK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5303" y="1830306"/>
            <a:ext cx="5328363" cy="7104484"/>
          </a:xfrm>
          <a:prstGeom prst="rect">
            <a:avLst/>
          </a:prstGeom>
        </p:spPr>
      </p:pic>
      <p:sp>
        <p:nvSpPr>
          <p:cNvPr id="4" name="Text Placeholder 3"/>
          <p:cNvSpPr>
            <a:spLocks noGrp="1"/>
          </p:cNvSpPr>
          <p:nvPr>
            <p:ph type="body" sz="quarter" idx="10" hasCustomPrompt="1"/>
          </p:nvPr>
        </p:nvSpPr>
        <p:spPr>
          <a:xfrm>
            <a:off x="178816" y="264912"/>
            <a:ext cx="8651804" cy="939236"/>
          </a:xfrm>
        </p:spPr>
        <p:txBody>
          <a:bodyPr>
            <a:normAutofit/>
          </a:bodyPr>
          <a:lstStyle>
            <a:lvl1pPr marL="0" indent="0">
              <a:buNone/>
              <a:defRPr sz="3413"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8" name="Text Placeholder 7"/>
          <p:cNvSpPr>
            <a:spLocks noGrp="1"/>
          </p:cNvSpPr>
          <p:nvPr>
            <p:ph type="body" sz="quarter" idx="11" hasCustomPrompt="1"/>
          </p:nvPr>
        </p:nvSpPr>
        <p:spPr>
          <a:xfrm>
            <a:off x="178816" y="4798642"/>
            <a:ext cx="4334933" cy="1432527"/>
          </a:xfrm>
        </p:spPr>
        <p:txBody>
          <a:bodyPr>
            <a:noAutofit/>
          </a:bodyPr>
          <a:lstStyle>
            <a:lvl1pPr marL="0" indent="0">
              <a:spcBef>
                <a:spcPts val="0"/>
              </a:spcBef>
              <a:buNone/>
              <a:defRPr sz="1991" i="1">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information</a:t>
            </a:r>
          </a:p>
        </p:txBody>
      </p:sp>
      <p:sp>
        <p:nvSpPr>
          <p:cNvPr id="5" name="Text Placeholder 4"/>
          <p:cNvSpPr>
            <a:spLocks noGrp="1"/>
          </p:cNvSpPr>
          <p:nvPr>
            <p:ph type="body" sz="quarter" idx="13" hasCustomPrompt="1"/>
          </p:nvPr>
        </p:nvSpPr>
        <p:spPr>
          <a:xfrm>
            <a:off x="178817" y="1423100"/>
            <a:ext cx="8671671" cy="1519058"/>
          </a:xfrm>
        </p:spPr>
        <p:txBody>
          <a:bodyPr>
            <a:normAutofit/>
          </a:bodyPr>
          <a:lstStyle>
            <a:lvl1pPr marL="0" indent="0">
              <a:buNone/>
              <a:defRPr sz="2276">
                <a:solidFill>
                  <a:srgbClr val="FFFFFF"/>
                </a:solidFill>
              </a:defRPr>
            </a:lvl1pPr>
          </a:lstStyle>
          <a:p>
            <a:pPr lvl="0"/>
            <a:r>
              <a:rPr lang="en-US" dirty="0"/>
              <a:t>Subtitle</a:t>
            </a:r>
          </a:p>
        </p:txBody>
      </p:sp>
      <p:pic>
        <p:nvPicPr>
          <p:cNvPr id="15" name="Picture 14" descr="Blockchain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6" name="Picture 15" descr="IBMLogo_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Tree>
    <p:extLst>
      <p:ext uri="{BB962C8B-B14F-4D97-AF65-F5344CB8AC3E}">
        <p14:creationId xmlns:p14="http://schemas.microsoft.com/office/powerpoint/2010/main" val="11410956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tro – Black">
    <p:bg>
      <p:bgPr>
        <a:solidFill>
          <a:schemeClr val="tx1"/>
        </a:solidFill>
        <a:effectLst/>
      </p:bgPr>
    </p:bg>
    <p:spTree>
      <p:nvGrpSpPr>
        <p:cNvPr id="1" name=""/>
        <p:cNvGrpSpPr/>
        <p:nvPr/>
      </p:nvGrpSpPr>
      <p:grpSpPr>
        <a:xfrm>
          <a:off x="0" y="0"/>
          <a:ext cx="0" cy="0"/>
          <a:chOff x="0" y="0"/>
          <a:chExt cx="0" cy="0"/>
        </a:xfrm>
      </p:grpSpPr>
      <p:sp>
        <p:nvSpPr>
          <p:cNvPr id="14" name="Text Placeholder 3"/>
          <p:cNvSpPr>
            <a:spLocks noGrp="1"/>
          </p:cNvSpPr>
          <p:nvPr>
            <p:ph type="body" sz="quarter" idx="10" hasCustomPrompt="1"/>
          </p:nvPr>
        </p:nvSpPr>
        <p:spPr>
          <a:xfrm>
            <a:off x="178816" y="264912"/>
            <a:ext cx="8651804" cy="939236"/>
          </a:xfrm>
        </p:spPr>
        <p:txBody>
          <a:bodyPr>
            <a:normAutofit/>
          </a:bodyPr>
          <a:lstStyle>
            <a:lvl1pPr marL="0" indent="0">
              <a:buNone/>
              <a:defRPr sz="3413"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16" name="Text Placeholder 7"/>
          <p:cNvSpPr>
            <a:spLocks noGrp="1"/>
          </p:cNvSpPr>
          <p:nvPr>
            <p:ph type="body" sz="quarter" idx="11" hasCustomPrompt="1"/>
          </p:nvPr>
        </p:nvSpPr>
        <p:spPr>
          <a:xfrm>
            <a:off x="178816" y="4798642"/>
            <a:ext cx="4334933" cy="1432527"/>
          </a:xfrm>
        </p:spPr>
        <p:txBody>
          <a:bodyPr>
            <a:noAutofit/>
          </a:bodyPr>
          <a:lstStyle>
            <a:lvl1pPr marL="0" indent="0">
              <a:spcBef>
                <a:spcPts val="0"/>
              </a:spcBef>
              <a:buNone/>
              <a:defRPr sz="1991" i="1">
                <a:solidFill>
                  <a:schemeClr val="bg1"/>
                </a:solidFill>
              </a:defRPr>
            </a:lvl1pPr>
            <a:lvl2pPr>
              <a:defRPr sz="1991">
                <a:solidFill>
                  <a:schemeClr val="bg1"/>
                </a:solidFill>
              </a:defRPr>
            </a:lvl2pPr>
            <a:lvl3pPr>
              <a:defRPr sz="1991">
                <a:solidFill>
                  <a:schemeClr val="bg1"/>
                </a:solidFill>
              </a:defRPr>
            </a:lvl3pPr>
            <a:lvl4pPr>
              <a:defRPr sz="1991">
                <a:solidFill>
                  <a:schemeClr val="bg1"/>
                </a:solidFill>
              </a:defRPr>
            </a:lvl4pPr>
            <a:lvl5pPr>
              <a:defRPr sz="1991">
                <a:solidFill>
                  <a:schemeClr val="bg1"/>
                </a:solidFill>
              </a:defRPr>
            </a:lvl5pPr>
          </a:lstStyle>
          <a:p>
            <a:pPr lvl="0"/>
            <a:r>
              <a:rPr lang="en-US" dirty="0"/>
              <a:t>Presenter information</a:t>
            </a:r>
          </a:p>
        </p:txBody>
      </p:sp>
      <p:sp>
        <p:nvSpPr>
          <p:cNvPr id="17" name="Text Placeholder 4"/>
          <p:cNvSpPr>
            <a:spLocks noGrp="1"/>
          </p:cNvSpPr>
          <p:nvPr>
            <p:ph type="body" sz="quarter" idx="13" hasCustomPrompt="1"/>
          </p:nvPr>
        </p:nvSpPr>
        <p:spPr>
          <a:xfrm>
            <a:off x="178817" y="1423100"/>
            <a:ext cx="8671671" cy="1519058"/>
          </a:xfrm>
        </p:spPr>
        <p:txBody>
          <a:bodyPr>
            <a:normAutofit/>
          </a:bodyPr>
          <a:lstStyle>
            <a:lvl1pPr marL="0" indent="0">
              <a:buNone/>
              <a:defRPr sz="2276">
                <a:solidFill>
                  <a:srgbClr val="FFFFFF"/>
                </a:solidFill>
              </a:defRPr>
            </a:lvl1pPr>
          </a:lstStyle>
          <a:p>
            <a:pPr lvl="0"/>
            <a:r>
              <a:rPr lang="en-US" dirty="0"/>
              <a:t>Subtitle</a:t>
            </a:r>
          </a:p>
        </p:txBody>
      </p:sp>
      <p:pic>
        <p:nvPicPr>
          <p:cNvPr id="9" name="Picture 8"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2" name="Picture 11"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pic>
        <p:nvPicPr>
          <p:cNvPr id="3" name="Picture 2"/>
          <p:cNvPicPr>
            <a:picLocks noChangeAspect="1"/>
          </p:cNvPicPr>
          <p:nvPr userDrawn="1"/>
        </p:nvPicPr>
        <p:blipFill>
          <a:blip r:embed="rId4"/>
          <a:stretch>
            <a:fillRect/>
          </a:stretch>
        </p:blipFill>
        <p:spPr>
          <a:xfrm>
            <a:off x="7261833" y="1806094"/>
            <a:ext cx="5346419" cy="7128559"/>
          </a:xfrm>
          <a:prstGeom prst="rect">
            <a:avLst/>
          </a:prstGeom>
        </p:spPr>
      </p:pic>
    </p:spTree>
    <p:extLst>
      <p:ext uri="{BB962C8B-B14F-4D97-AF65-F5344CB8AC3E}">
        <p14:creationId xmlns:p14="http://schemas.microsoft.com/office/powerpoint/2010/main" val="386500581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03BC9"/>
        </a:solidFill>
        <a:effectLst/>
      </p:bgPr>
    </p:bg>
    <p:spTree>
      <p:nvGrpSpPr>
        <p:cNvPr id="1" name=""/>
        <p:cNvGrpSpPr/>
        <p:nvPr/>
      </p:nvGrpSpPr>
      <p:grpSpPr>
        <a:xfrm>
          <a:off x="0" y="0"/>
          <a:ext cx="0" cy="0"/>
          <a:chOff x="0" y="0"/>
          <a:chExt cx="0" cy="0"/>
        </a:xfrm>
      </p:grpSpPr>
      <p:sp>
        <p:nvSpPr>
          <p:cNvPr id="20" name="Rectangle 19"/>
          <p:cNvSpPr/>
          <p:nvPr userDrawn="1"/>
        </p:nvSpPr>
        <p:spPr>
          <a:xfrm>
            <a:off x="12123364" y="8578349"/>
            <a:ext cx="881436" cy="1175249"/>
          </a:xfrm>
          <a:prstGeom prst="rect">
            <a:avLst/>
          </a:prstGeom>
          <a:solidFill>
            <a:srgbClr val="003BC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44"/>
          </a:p>
        </p:txBody>
      </p:sp>
      <p:sp>
        <p:nvSpPr>
          <p:cNvPr id="22" name="Text Placeholder 7"/>
          <p:cNvSpPr>
            <a:spLocks noGrp="1"/>
          </p:cNvSpPr>
          <p:nvPr>
            <p:ph type="body" sz="quarter" idx="13" hasCustomPrompt="1"/>
          </p:nvPr>
        </p:nvSpPr>
        <p:spPr>
          <a:xfrm>
            <a:off x="178818" y="1891310"/>
            <a:ext cx="10152422" cy="3428020"/>
          </a:xfrm>
        </p:spPr>
        <p:txBody>
          <a:bodyPr>
            <a:normAutofit/>
          </a:bodyPr>
          <a:lstStyle>
            <a:lvl1pPr marL="0" indent="0">
              <a:buNone/>
              <a:defRPr sz="4551" b="0">
                <a:ln>
                  <a:noFill/>
                </a:ln>
                <a:solidFill>
                  <a:schemeClr val="bg1"/>
                </a:solidFil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Divider title</a:t>
            </a:r>
          </a:p>
        </p:txBody>
      </p:sp>
      <p:pic>
        <p:nvPicPr>
          <p:cNvPr id="2" name="Picture 1"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3" name="Picture 2"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pic>
        <p:nvPicPr>
          <p:cNvPr id="8" name="Picture 7" descr="BLOCKCHAIN5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5303" y="1830306"/>
            <a:ext cx="5328363" cy="7104484"/>
          </a:xfrm>
          <a:prstGeom prst="rect">
            <a:avLst/>
          </a:prstGeom>
        </p:spPr>
      </p:pic>
    </p:spTree>
    <p:extLst>
      <p:ext uri="{BB962C8B-B14F-4D97-AF65-F5344CB8AC3E}">
        <p14:creationId xmlns:p14="http://schemas.microsoft.com/office/powerpoint/2010/main" val="317961539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Width Copy">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78816" y="273947"/>
            <a:ext cx="11048661" cy="1918479"/>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78816" y="2408074"/>
            <a:ext cx="12654114" cy="5624830"/>
          </a:xfrm>
        </p:spPr>
        <p:txBody>
          <a:bodyPr>
            <a:normAutofit/>
          </a:bodyPr>
          <a:lstStyle>
            <a:lvl1pPr marL="243836" indent="-243836">
              <a:buFont typeface="Arial"/>
              <a:buChar char="•"/>
              <a:defRPr sz="1707" baseline="0"/>
            </a:lvl1pPr>
          </a:lstStyle>
          <a:p>
            <a:pPr lvl="0"/>
            <a:r>
              <a:rPr lang="en-US" dirty="0"/>
              <a:t>Content</a:t>
            </a:r>
          </a:p>
        </p:txBody>
      </p:sp>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4" name="Picture 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pic>
        <p:nvPicPr>
          <p:cNvPr id="7" name="Picture 6"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0" name="TextBox 9"/>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815772486"/>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Full-Width Copy">
    <p:bg>
      <p:bgRef idx="1001">
        <a:schemeClr val="bg1"/>
      </p:bgRef>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4" name="Picture 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5" name="Content Placeholder 4"/>
          <p:cNvSpPr>
            <a:spLocks noGrp="1"/>
          </p:cNvSpPr>
          <p:nvPr>
            <p:ph sz="quarter" idx="24" hasCustomPrompt="1"/>
          </p:nvPr>
        </p:nvSpPr>
        <p:spPr>
          <a:xfrm>
            <a:off x="178366" y="2408296"/>
            <a:ext cx="6224693" cy="5623372"/>
          </a:xfrm>
        </p:spPr>
        <p:txBody>
          <a:bodyPr>
            <a:normAutofit/>
          </a:bodyPr>
          <a:lstStyle>
            <a:lvl1pPr marL="0" indent="0">
              <a:buNone/>
              <a:defRPr sz="1707" baseline="0"/>
            </a:lvl1pPr>
          </a:lstStyle>
          <a:p>
            <a:pPr lvl="0"/>
            <a:r>
              <a:rPr lang="en-US" dirty="0"/>
              <a:t>Content</a:t>
            </a:r>
          </a:p>
        </p:txBody>
      </p:sp>
      <p:sp>
        <p:nvSpPr>
          <p:cNvPr id="10" name="Content Placeholder 4"/>
          <p:cNvSpPr>
            <a:spLocks noGrp="1"/>
          </p:cNvSpPr>
          <p:nvPr>
            <p:ph sz="quarter" idx="25" hasCustomPrompt="1"/>
          </p:nvPr>
        </p:nvSpPr>
        <p:spPr>
          <a:xfrm>
            <a:off x="6608238" y="2408296"/>
            <a:ext cx="6224693" cy="5623372"/>
          </a:xfrm>
        </p:spPr>
        <p:txBody>
          <a:bodyPr>
            <a:normAutofit/>
          </a:bodyPr>
          <a:lstStyle>
            <a:lvl1pPr marL="0" indent="0">
              <a:buNone/>
              <a:defRPr sz="1707" baseline="0"/>
            </a:lvl1pPr>
          </a:lstStyle>
          <a:p>
            <a:pPr lvl="0"/>
            <a:r>
              <a:rPr lang="en-US" dirty="0"/>
              <a:t>Content</a:t>
            </a:r>
          </a:p>
        </p:txBody>
      </p:sp>
      <p:sp>
        <p:nvSpPr>
          <p:cNvPr id="11" name="Text Placeholder 7"/>
          <p:cNvSpPr>
            <a:spLocks noGrp="1"/>
          </p:cNvSpPr>
          <p:nvPr>
            <p:ph type="body" sz="quarter" idx="13" hasCustomPrompt="1"/>
          </p:nvPr>
        </p:nvSpPr>
        <p:spPr>
          <a:xfrm>
            <a:off x="178816" y="273947"/>
            <a:ext cx="11048661" cy="1918479"/>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3" name="TextBox 12"/>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950712747"/>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opy w/ Supporting Object">
    <p:bg>
      <p:bgPr>
        <a:solidFill>
          <a:schemeClr val="bg1">
            <a:alpha val="3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78816" y="273947"/>
            <a:ext cx="5010972" cy="5818121"/>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6" name="Picture 5" descr="3Grid_Light.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0792" y="449267"/>
            <a:ext cx="9036001" cy="8855067"/>
          </a:xfrm>
          <a:prstGeom prst="rect">
            <a:avLst/>
          </a:prstGeom>
        </p:spPr>
      </p:pic>
      <p:sp>
        <p:nvSpPr>
          <p:cNvPr id="9" name="Content Placeholder 4"/>
          <p:cNvSpPr>
            <a:spLocks noGrp="1"/>
          </p:cNvSpPr>
          <p:nvPr>
            <p:ph sz="quarter" idx="24" hasCustomPrompt="1"/>
          </p:nvPr>
        </p:nvSpPr>
        <p:spPr>
          <a:xfrm>
            <a:off x="5811152" y="646946"/>
            <a:ext cx="2127144" cy="2499607"/>
          </a:xfrm>
        </p:spPr>
        <p:txBody>
          <a:bodyPr anchor="ctr">
            <a:normAutofit/>
          </a:bodyPr>
          <a:lstStyle>
            <a:lvl1pPr marL="0" indent="0" algn="ctr">
              <a:buNone/>
              <a:defRPr sz="1707" baseline="0"/>
            </a:lvl1pPr>
          </a:lstStyle>
          <a:p>
            <a:pPr lvl="0"/>
            <a:r>
              <a:rPr lang="en-US" dirty="0"/>
              <a:t>Content</a:t>
            </a:r>
          </a:p>
        </p:txBody>
      </p:sp>
      <p:sp>
        <p:nvSpPr>
          <p:cNvPr id="10" name="Content Placeholder 4"/>
          <p:cNvSpPr>
            <a:spLocks noGrp="1"/>
          </p:cNvSpPr>
          <p:nvPr>
            <p:ph sz="quarter" idx="25" hasCustomPrompt="1"/>
          </p:nvPr>
        </p:nvSpPr>
        <p:spPr>
          <a:xfrm>
            <a:off x="8211654" y="3646375"/>
            <a:ext cx="2127144" cy="2499607"/>
          </a:xfrm>
        </p:spPr>
        <p:txBody>
          <a:bodyPr anchor="ctr">
            <a:normAutofit/>
          </a:bodyPr>
          <a:lstStyle>
            <a:lvl1pPr marL="0" indent="0" algn="ctr">
              <a:buNone/>
              <a:defRPr sz="1707" baseline="0"/>
            </a:lvl1pPr>
          </a:lstStyle>
          <a:p>
            <a:pPr lvl="0"/>
            <a:r>
              <a:rPr lang="en-US" dirty="0"/>
              <a:t>Content</a:t>
            </a:r>
          </a:p>
        </p:txBody>
      </p:sp>
      <p:sp>
        <p:nvSpPr>
          <p:cNvPr id="13" name="Content Placeholder 4"/>
          <p:cNvSpPr>
            <a:spLocks noGrp="1"/>
          </p:cNvSpPr>
          <p:nvPr>
            <p:ph sz="quarter" idx="27" hasCustomPrompt="1"/>
          </p:nvPr>
        </p:nvSpPr>
        <p:spPr>
          <a:xfrm>
            <a:off x="10612156" y="6681746"/>
            <a:ext cx="2127144" cy="2499607"/>
          </a:xfrm>
        </p:spPr>
        <p:txBody>
          <a:bodyPr anchor="ctr">
            <a:normAutofit/>
          </a:bodyPr>
          <a:lstStyle>
            <a:lvl1pPr marL="0" indent="0" algn="ctr">
              <a:buNone/>
              <a:defRPr sz="1707" baseline="0"/>
            </a:lvl1pPr>
          </a:lstStyle>
          <a:p>
            <a:pPr lvl="0"/>
            <a:r>
              <a:rPr lang="en-US" dirty="0"/>
              <a:t>Content</a:t>
            </a:r>
          </a:p>
        </p:txBody>
      </p:sp>
      <p:pic>
        <p:nvPicPr>
          <p:cNvPr id="11" name="Picture 10" descr="IBMLogo_DarkGray.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2" name="TextBox 11"/>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9289887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Column">
    <p:bg>
      <p:bgRef idx="1001">
        <a:schemeClr val="bg1"/>
      </p:bgRef>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4" name="Picture 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5" name="Content Placeholder 4"/>
          <p:cNvSpPr>
            <a:spLocks noGrp="1"/>
          </p:cNvSpPr>
          <p:nvPr>
            <p:ph sz="quarter" idx="24" hasCustomPrompt="1"/>
          </p:nvPr>
        </p:nvSpPr>
        <p:spPr>
          <a:xfrm>
            <a:off x="178816" y="2408296"/>
            <a:ext cx="2964900" cy="5623372"/>
          </a:xfrm>
        </p:spPr>
        <p:txBody>
          <a:bodyPr>
            <a:normAutofit/>
          </a:bodyPr>
          <a:lstStyle>
            <a:lvl1pPr marL="0" indent="0" algn="ctr">
              <a:buNone/>
              <a:defRPr sz="1707" baseline="0"/>
            </a:lvl1pPr>
          </a:lstStyle>
          <a:p>
            <a:pPr lvl="0"/>
            <a:r>
              <a:rPr lang="en-US" dirty="0"/>
              <a:t>Content</a:t>
            </a:r>
          </a:p>
        </p:txBody>
      </p:sp>
      <p:sp>
        <p:nvSpPr>
          <p:cNvPr id="10" name="Content Placeholder 4"/>
          <p:cNvSpPr>
            <a:spLocks noGrp="1"/>
          </p:cNvSpPr>
          <p:nvPr>
            <p:ph sz="quarter" idx="25" hasCustomPrompt="1"/>
          </p:nvPr>
        </p:nvSpPr>
        <p:spPr>
          <a:xfrm>
            <a:off x="3408555" y="2408296"/>
            <a:ext cx="2964900" cy="5623372"/>
          </a:xfrm>
        </p:spPr>
        <p:txBody>
          <a:bodyPr>
            <a:normAutofit/>
          </a:bodyPr>
          <a:lstStyle>
            <a:lvl1pPr marL="0" indent="0" algn="ctr">
              <a:buNone/>
              <a:defRPr sz="1707" baseline="0"/>
            </a:lvl1pPr>
          </a:lstStyle>
          <a:p>
            <a:pPr lvl="0"/>
            <a:r>
              <a:rPr lang="en-US" dirty="0"/>
              <a:t>Content</a:t>
            </a:r>
          </a:p>
        </p:txBody>
      </p:sp>
      <p:sp>
        <p:nvSpPr>
          <p:cNvPr id="9" name="Content Placeholder 4"/>
          <p:cNvSpPr>
            <a:spLocks noGrp="1"/>
          </p:cNvSpPr>
          <p:nvPr>
            <p:ph sz="quarter" idx="26" hasCustomPrompt="1"/>
          </p:nvPr>
        </p:nvSpPr>
        <p:spPr>
          <a:xfrm>
            <a:off x="6638294" y="2408296"/>
            <a:ext cx="2964900" cy="5623372"/>
          </a:xfrm>
        </p:spPr>
        <p:txBody>
          <a:bodyPr>
            <a:normAutofit/>
          </a:bodyPr>
          <a:lstStyle>
            <a:lvl1pPr marL="0" indent="0" algn="ctr">
              <a:buNone/>
              <a:defRPr sz="1707" baseline="0"/>
            </a:lvl1pPr>
          </a:lstStyle>
          <a:p>
            <a:pPr lvl="0"/>
            <a:r>
              <a:rPr lang="en-US" dirty="0"/>
              <a:t>Content</a:t>
            </a:r>
          </a:p>
        </p:txBody>
      </p:sp>
      <p:sp>
        <p:nvSpPr>
          <p:cNvPr id="11" name="Content Placeholder 4"/>
          <p:cNvSpPr>
            <a:spLocks noGrp="1"/>
          </p:cNvSpPr>
          <p:nvPr>
            <p:ph sz="quarter" idx="27" hasCustomPrompt="1"/>
          </p:nvPr>
        </p:nvSpPr>
        <p:spPr>
          <a:xfrm>
            <a:off x="9868031" y="2408296"/>
            <a:ext cx="2964900" cy="5623372"/>
          </a:xfrm>
        </p:spPr>
        <p:txBody>
          <a:bodyPr>
            <a:normAutofit/>
          </a:bodyPr>
          <a:lstStyle>
            <a:lvl1pPr marL="0" indent="0" algn="ctr">
              <a:buNone/>
              <a:defRPr sz="1707" baseline="0"/>
            </a:lvl1pPr>
          </a:lstStyle>
          <a:p>
            <a:pPr lvl="0"/>
            <a:r>
              <a:rPr lang="en-US" dirty="0"/>
              <a:t>Content</a:t>
            </a:r>
          </a:p>
        </p:txBody>
      </p:sp>
      <p:sp>
        <p:nvSpPr>
          <p:cNvPr id="14" name="Text Placeholder 7"/>
          <p:cNvSpPr>
            <a:spLocks noGrp="1"/>
          </p:cNvSpPr>
          <p:nvPr>
            <p:ph type="body" sz="quarter" idx="13" hasCustomPrompt="1"/>
          </p:nvPr>
        </p:nvSpPr>
        <p:spPr>
          <a:xfrm>
            <a:off x="178816" y="273947"/>
            <a:ext cx="11048661" cy="1918479"/>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5" name="Picture 14"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2" name="TextBox 11"/>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370336285"/>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Copy w/ Supporting Object">
    <p:bg>
      <p:bgPr>
        <a:solidFill>
          <a:schemeClr val="bg1">
            <a:alpha val="3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6332"/>
            <a:ext cx="13004800" cy="9521975"/>
          </a:xfrm>
          <a:prstGeom prst="rect">
            <a:avLst/>
          </a:prstGeom>
        </p:spPr>
      </p:pic>
      <p:sp>
        <p:nvSpPr>
          <p:cNvPr id="8" name="Text Placeholder 7"/>
          <p:cNvSpPr>
            <a:spLocks noGrp="1"/>
          </p:cNvSpPr>
          <p:nvPr>
            <p:ph type="body" sz="quarter" idx="13" hasCustomPrompt="1"/>
          </p:nvPr>
        </p:nvSpPr>
        <p:spPr>
          <a:xfrm>
            <a:off x="178815" y="273947"/>
            <a:ext cx="7518246" cy="2259922"/>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 name="Picture 1" descr="Blockchain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sp>
        <p:nvSpPr>
          <p:cNvPr id="13" name="Content Placeholder 4"/>
          <p:cNvSpPr>
            <a:spLocks noGrp="1"/>
          </p:cNvSpPr>
          <p:nvPr>
            <p:ph sz="quarter" idx="27" hasCustomPrompt="1"/>
          </p:nvPr>
        </p:nvSpPr>
        <p:spPr>
          <a:xfrm>
            <a:off x="7323043" y="6016836"/>
            <a:ext cx="1304137" cy="1692604"/>
          </a:xfrm>
        </p:spPr>
        <p:txBody>
          <a:bodyPr anchor="ctr">
            <a:normAutofit/>
          </a:bodyPr>
          <a:lstStyle>
            <a:lvl1pPr marL="0" indent="0" algn="ctr">
              <a:buNone/>
              <a:defRPr sz="1707" baseline="0"/>
            </a:lvl1pPr>
          </a:lstStyle>
          <a:p>
            <a:pPr lvl="0"/>
            <a:r>
              <a:rPr lang="en-US" dirty="0"/>
              <a:t>Content</a:t>
            </a:r>
          </a:p>
        </p:txBody>
      </p:sp>
      <p:sp>
        <p:nvSpPr>
          <p:cNvPr id="7" name="Content Placeholder 4"/>
          <p:cNvSpPr>
            <a:spLocks noGrp="1"/>
          </p:cNvSpPr>
          <p:nvPr>
            <p:ph sz="quarter" idx="28" hasCustomPrompt="1"/>
          </p:nvPr>
        </p:nvSpPr>
        <p:spPr>
          <a:xfrm>
            <a:off x="8776524" y="4059492"/>
            <a:ext cx="1304137" cy="1692604"/>
          </a:xfrm>
        </p:spPr>
        <p:txBody>
          <a:bodyPr anchor="ctr">
            <a:normAutofit/>
          </a:bodyPr>
          <a:lstStyle>
            <a:lvl1pPr marL="0" indent="0" algn="ctr">
              <a:buNone/>
              <a:defRPr sz="1707" baseline="0"/>
            </a:lvl1pPr>
          </a:lstStyle>
          <a:p>
            <a:pPr lvl="0"/>
            <a:r>
              <a:rPr lang="en-US" dirty="0"/>
              <a:t>Content</a:t>
            </a:r>
          </a:p>
        </p:txBody>
      </p:sp>
      <p:sp>
        <p:nvSpPr>
          <p:cNvPr id="9" name="Content Placeholder 4"/>
          <p:cNvSpPr>
            <a:spLocks noGrp="1"/>
          </p:cNvSpPr>
          <p:nvPr>
            <p:ph sz="quarter" idx="29" hasCustomPrompt="1"/>
          </p:nvPr>
        </p:nvSpPr>
        <p:spPr>
          <a:xfrm>
            <a:off x="4392205" y="6034807"/>
            <a:ext cx="1304137" cy="1692604"/>
          </a:xfrm>
        </p:spPr>
        <p:txBody>
          <a:bodyPr anchor="ctr">
            <a:normAutofit/>
          </a:bodyPr>
          <a:lstStyle>
            <a:lvl1pPr marL="0" indent="0" algn="ctr">
              <a:buNone/>
              <a:defRPr sz="1707" baseline="0"/>
            </a:lvl1pPr>
          </a:lstStyle>
          <a:p>
            <a:pPr lvl="0"/>
            <a:r>
              <a:rPr lang="en-US" dirty="0"/>
              <a:t>Content</a:t>
            </a:r>
          </a:p>
        </p:txBody>
      </p:sp>
      <p:sp>
        <p:nvSpPr>
          <p:cNvPr id="10" name="Content Placeholder 4"/>
          <p:cNvSpPr>
            <a:spLocks noGrp="1"/>
          </p:cNvSpPr>
          <p:nvPr>
            <p:ph sz="quarter" idx="30" hasCustomPrompt="1"/>
          </p:nvPr>
        </p:nvSpPr>
        <p:spPr>
          <a:xfrm>
            <a:off x="5845687" y="4077464"/>
            <a:ext cx="1304137" cy="1692604"/>
          </a:xfrm>
        </p:spPr>
        <p:txBody>
          <a:bodyPr anchor="ctr">
            <a:normAutofit/>
          </a:bodyPr>
          <a:lstStyle>
            <a:lvl1pPr marL="0" indent="0" algn="ctr">
              <a:buNone/>
              <a:defRPr sz="1707" baseline="0"/>
            </a:lvl1pPr>
          </a:lstStyle>
          <a:p>
            <a:pPr lvl="0"/>
            <a:r>
              <a:rPr lang="en-US" dirty="0"/>
              <a:t>Content</a:t>
            </a:r>
          </a:p>
        </p:txBody>
      </p:sp>
      <p:sp>
        <p:nvSpPr>
          <p:cNvPr id="12" name="Content Placeholder 4"/>
          <p:cNvSpPr>
            <a:spLocks noGrp="1"/>
          </p:cNvSpPr>
          <p:nvPr>
            <p:ph sz="quarter" idx="31" hasCustomPrompt="1"/>
          </p:nvPr>
        </p:nvSpPr>
        <p:spPr>
          <a:xfrm>
            <a:off x="2929178" y="7977112"/>
            <a:ext cx="1304137" cy="1692604"/>
          </a:xfrm>
        </p:spPr>
        <p:txBody>
          <a:bodyPr anchor="ctr">
            <a:normAutofit/>
          </a:bodyPr>
          <a:lstStyle>
            <a:lvl1pPr marL="0" indent="0" algn="ctr">
              <a:buNone/>
              <a:defRPr sz="1707" baseline="0"/>
            </a:lvl1pPr>
          </a:lstStyle>
          <a:p>
            <a:pPr lvl="0"/>
            <a:r>
              <a:rPr lang="en-US" dirty="0"/>
              <a:t>Content</a:t>
            </a:r>
          </a:p>
        </p:txBody>
      </p:sp>
      <p:sp>
        <p:nvSpPr>
          <p:cNvPr id="14" name="Content Placeholder 4"/>
          <p:cNvSpPr>
            <a:spLocks noGrp="1"/>
          </p:cNvSpPr>
          <p:nvPr>
            <p:ph sz="quarter" idx="32" hasCustomPrompt="1"/>
          </p:nvPr>
        </p:nvSpPr>
        <p:spPr>
          <a:xfrm>
            <a:off x="1457507" y="6019768"/>
            <a:ext cx="1304137" cy="1692604"/>
          </a:xfrm>
        </p:spPr>
        <p:txBody>
          <a:bodyPr anchor="ctr">
            <a:normAutofit/>
          </a:bodyPr>
          <a:lstStyle>
            <a:lvl1pPr marL="0" indent="0" algn="ctr">
              <a:buNone/>
              <a:defRPr sz="1707" baseline="0"/>
            </a:lvl1pPr>
          </a:lstStyle>
          <a:p>
            <a:pPr lvl="0"/>
            <a:r>
              <a:rPr lang="en-US" dirty="0"/>
              <a:t>Content</a:t>
            </a:r>
          </a:p>
        </p:txBody>
      </p:sp>
      <p:pic>
        <p:nvPicPr>
          <p:cNvPr id="15" name="Picture 14" descr="IBMLogo_DarkGray.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6" name="TextBox 15"/>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40816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w/ Supporting Object">
    <p:bg>
      <p:bgPr>
        <a:solidFill>
          <a:schemeClr val="bg1">
            <a:alpha val="30000"/>
          </a:schemeClr>
        </a:solidFill>
        <a:effectLst/>
      </p:bgPr>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7" name="Picture 6"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9" name="Content Placeholder 4"/>
          <p:cNvSpPr>
            <a:spLocks noGrp="1"/>
          </p:cNvSpPr>
          <p:nvPr>
            <p:ph sz="quarter" idx="24" hasCustomPrompt="1"/>
          </p:nvPr>
        </p:nvSpPr>
        <p:spPr>
          <a:xfrm>
            <a:off x="178366" y="2408296"/>
            <a:ext cx="6224693" cy="5623372"/>
          </a:xfrm>
        </p:spPr>
        <p:txBody>
          <a:bodyPr>
            <a:normAutofit/>
          </a:bodyPr>
          <a:lstStyle>
            <a:lvl1pPr marL="0" indent="0">
              <a:buNone/>
              <a:defRPr sz="1707" b="0" i="0" baseline="0"/>
            </a:lvl1pPr>
          </a:lstStyle>
          <a:p>
            <a:pPr lvl="0"/>
            <a:r>
              <a:rPr lang="en-US" dirty="0"/>
              <a:t>Content</a:t>
            </a:r>
          </a:p>
        </p:txBody>
      </p:sp>
      <p:sp>
        <p:nvSpPr>
          <p:cNvPr id="20" name="Content Placeholder 4"/>
          <p:cNvSpPr>
            <a:spLocks noGrp="1"/>
          </p:cNvSpPr>
          <p:nvPr>
            <p:ph sz="quarter" idx="25" hasCustomPrompt="1"/>
          </p:nvPr>
        </p:nvSpPr>
        <p:spPr>
          <a:xfrm>
            <a:off x="6608238" y="2408296"/>
            <a:ext cx="6224693" cy="5623372"/>
          </a:xfrm>
        </p:spPr>
        <p:txBody>
          <a:bodyPr>
            <a:normAutofit/>
          </a:bodyPr>
          <a:lstStyle>
            <a:lvl1pPr marL="0" indent="0">
              <a:buNone/>
              <a:defRPr sz="1707" b="0" i="0" baseline="0"/>
            </a:lvl1pPr>
          </a:lstStyle>
          <a:p>
            <a:pPr lvl="0"/>
            <a:r>
              <a:rPr lang="en-US" dirty="0"/>
              <a:t>Content</a:t>
            </a:r>
          </a:p>
        </p:txBody>
      </p:sp>
      <p:sp>
        <p:nvSpPr>
          <p:cNvPr id="21" name="Text Placeholder 7"/>
          <p:cNvSpPr>
            <a:spLocks noGrp="1"/>
          </p:cNvSpPr>
          <p:nvPr>
            <p:ph type="body" sz="quarter" idx="26" hasCustomPrompt="1"/>
          </p:nvPr>
        </p:nvSpPr>
        <p:spPr>
          <a:xfrm>
            <a:off x="178816" y="273947"/>
            <a:ext cx="11048661" cy="1918479"/>
          </a:xfrm>
        </p:spPr>
        <p:txBody>
          <a:bodyPr/>
          <a:lstStyle>
            <a:lvl1pPr marL="0" indent="0">
              <a:buNone/>
              <a:defRPr sz="3413" b="0" i="0">
                <a:ln>
                  <a:noFill/>
                </a:ln>
                <a:solidFill>
                  <a:srgbClr val="0064FF"/>
                </a:solidFill>
                <a:latin typeface="IBM Plex Sans" panose="020B0503050203000203" pitchFamily="34" charset="77"/>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2" name="Picture 21"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9" name="TextBox 8"/>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6001590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py w/ Supporting Object">
    <p:bg>
      <p:bgPr>
        <a:solidFill>
          <a:schemeClr val="bg1">
            <a:alpha val="30000"/>
          </a:schemeClr>
        </a:solidFill>
        <a:effectLst/>
      </p:bgPr>
    </p:bg>
    <p:spTree>
      <p:nvGrpSpPr>
        <p:cNvPr id="1" name=""/>
        <p:cNvGrpSpPr/>
        <p:nvPr/>
      </p:nvGrpSpPr>
      <p:grpSpPr>
        <a:xfrm>
          <a:off x="0" y="0"/>
          <a:ext cx="0" cy="0"/>
          <a:chOff x="0" y="0"/>
          <a:chExt cx="0" cy="0"/>
        </a:xfrm>
      </p:grpSpPr>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7" name="Picture 6"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9" name="Content Placeholder 4"/>
          <p:cNvSpPr>
            <a:spLocks noGrp="1"/>
          </p:cNvSpPr>
          <p:nvPr>
            <p:ph sz="quarter" idx="24" hasCustomPrompt="1"/>
          </p:nvPr>
        </p:nvSpPr>
        <p:spPr>
          <a:xfrm>
            <a:off x="178366" y="2408296"/>
            <a:ext cx="6224693" cy="5623372"/>
          </a:xfrm>
        </p:spPr>
        <p:txBody>
          <a:bodyPr>
            <a:normAutofit/>
          </a:bodyPr>
          <a:lstStyle>
            <a:lvl1pPr marL="0" indent="0">
              <a:buNone/>
              <a:defRPr sz="1707" baseline="0"/>
            </a:lvl1pPr>
          </a:lstStyle>
          <a:p>
            <a:pPr lvl="0"/>
            <a:r>
              <a:rPr lang="en-US" dirty="0"/>
              <a:t>Content</a:t>
            </a:r>
          </a:p>
        </p:txBody>
      </p:sp>
      <p:sp>
        <p:nvSpPr>
          <p:cNvPr id="20" name="Content Placeholder 4"/>
          <p:cNvSpPr>
            <a:spLocks noGrp="1"/>
          </p:cNvSpPr>
          <p:nvPr>
            <p:ph sz="quarter" idx="25" hasCustomPrompt="1"/>
          </p:nvPr>
        </p:nvSpPr>
        <p:spPr>
          <a:xfrm>
            <a:off x="6608238" y="2408296"/>
            <a:ext cx="6224693" cy="5623372"/>
          </a:xfrm>
        </p:spPr>
        <p:txBody>
          <a:bodyPr>
            <a:normAutofit/>
          </a:bodyPr>
          <a:lstStyle>
            <a:lvl1pPr marL="0" indent="0">
              <a:buNone/>
              <a:defRPr sz="1707" baseline="0"/>
            </a:lvl1pPr>
          </a:lstStyle>
          <a:p>
            <a:pPr lvl="0"/>
            <a:r>
              <a:rPr lang="en-US" dirty="0"/>
              <a:t>Content</a:t>
            </a:r>
          </a:p>
        </p:txBody>
      </p:sp>
      <p:sp>
        <p:nvSpPr>
          <p:cNvPr id="21" name="Text Placeholder 7"/>
          <p:cNvSpPr>
            <a:spLocks noGrp="1"/>
          </p:cNvSpPr>
          <p:nvPr>
            <p:ph type="body" sz="quarter" idx="26" hasCustomPrompt="1"/>
          </p:nvPr>
        </p:nvSpPr>
        <p:spPr>
          <a:xfrm>
            <a:off x="178816" y="273947"/>
            <a:ext cx="11048661" cy="1918479"/>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2" name="Picture 21"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9" name="TextBox 8"/>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0132580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bject w/ Supporting Copy">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6" hasCustomPrompt="1"/>
          </p:nvPr>
        </p:nvSpPr>
        <p:spPr>
          <a:xfrm>
            <a:off x="2790355" y="2408074"/>
            <a:ext cx="10056055" cy="6271778"/>
          </a:xfrm>
        </p:spPr>
        <p:txBody>
          <a:bodyPr>
            <a:normAutofit/>
          </a:bodyPr>
          <a:lstStyle>
            <a:lvl1pPr marL="0" indent="0">
              <a:buNone/>
              <a:defRPr sz="1707" baseline="0"/>
            </a:lvl1pPr>
          </a:lstStyle>
          <a:p>
            <a:pPr lvl="0"/>
            <a:r>
              <a:rPr lang="en-US" dirty="0"/>
              <a:t>Content</a:t>
            </a:r>
          </a:p>
        </p:txBody>
      </p:sp>
      <p:sp>
        <p:nvSpPr>
          <p:cNvPr id="11" name="Text Placeholder 5"/>
          <p:cNvSpPr>
            <a:spLocks noGrp="1"/>
          </p:cNvSpPr>
          <p:nvPr>
            <p:ph type="body" sz="quarter" idx="22" hasCustomPrompt="1"/>
          </p:nvPr>
        </p:nvSpPr>
        <p:spPr>
          <a:xfrm>
            <a:off x="178816" y="2408074"/>
            <a:ext cx="2449778" cy="6271778"/>
          </a:xfrm>
        </p:spPr>
        <p:txBody>
          <a:bodyPr>
            <a:normAutofit/>
          </a:bodyPr>
          <a:lstStyle>
            <a:lvl1pPr marL="0" indent="0">
              <a:buNone/>
              <a:defRPr sz="1707" baseline="0"/>
            </a:lvl1pPr>
          </a:lstStyle>
          <a:p>
            <a:pPr lvl="0"/>
            <a:r>
              <a:rPr lang="en-US" dirty="0"/>
              <a:t>Content</a:t>
            </a:r>
          </a:p>
        </p:txBody>
      </p:sp>
      <p:pic>
        <p:nvPicPr>
          <p:cNvPr id="2" name="Picture 1"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7" name="Picture 6"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0" name="Text Placeholder 7"/>
          <p:cNvSpPr>
            <a:spLocks noGrp="1"/>
          </p:cNvSpPr>
          <p:nvPr>
            <p:ph type="body" sz="quarter" idx="13" hasCustomPrompt="1"/>
          </p:nvPr>
        </p:nvSpPr>
        <p:spPr>
          <a:xfrm>
            <a:off x="178816" y="273947"/>
            <a:ext cx="11048661" cy="1918479"/>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9" name="TextBox 8"/>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3025692459"/>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p:bg>
      <p:bgPr>
        <a:solidFill>
          <a:schemeClr val="bg1">
            <a:alpha val="30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178816" y="2408296"/>
            <a:ext cx="12654114" cy="6074330"/>
          </a:xfrm>
        </p:spPr>
        <p:txBody>
          <a:bodyPr>
            <a:normAutofit/>
          </a:bodyPr>
          <a:lstStyle>
            <a:lvl1pPr marL="0" indent="0" algn="ctr">
              <a:buNone/>
              <a:defRPr sz="1991" baseline="0"/>
            </a:lvl1pPr>
          </a:lstStyle>
          <a:p>
            <a:r>
              <a:rPr lang="en-US"/>
              <a:t>Drag picture to placeholder or click icon to add</a:t>
            </a:r>
            <a:endParaRPr lang="en-US" dirty="0"/>
          </a:p>
        </p:txBody>
      </p:sp>
      <p:pic>
        <p:nvPicPr>
          <p:cNvPr id="10" name="Picture 9"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14" name="Picture 1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1" name="Text Placeholder 7"/>
          <p:cNvSpPr>
            <a:spLocks noGrp="1"/>
          </p:cNvSpPr>
          <p:nvPr>
            <p:ph type="body" sz="quarter" idx="13" hasCustomPrompt="1"/>
          </p:nvPr>
        </p:nvSpPr>
        <p:spPr>
          <a:xfrm>
            <a:off x="178816" y="273947"/>
            <a:ext cx="11048661" cy="1918479"/>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9" name="TextBox 8"/>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9411252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ase Study 2">
    <p:bg>
      <p:bgRef idx="1001">
        <a:schemeClr val="bg1"/>
      </p:bgRef>
    </p:bg>
    <p:spTree>
      <p:nvGrpSpPr>
        <p:cNvPr id="1" name=""/>
        <p:cNvGrpSpPr/>
        <p:nvPr/>
      </p:nvGrpSpPr>
      <p:grpSpPr>
        <a:xfrm>
          <a:off x="0" y="0"/>
          <a:ext cx="0" cy="0"/>
          <a:chOff x="0" y="0"/>
          <a:chExt cx="0" cy="0"/>
        </a:xfrm>
      </p:grpSpPr>
      <p:pic>
        <p:nvPicPr>
          <p:cNvPr id="11" name="Picture 10" descr="BlockchainLogo_DarkGra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79" cy="277436"/>
          </a:xfrm>
          <a:prstGeom prst="rect">
            <a:avLst/>
          </a:prstGeom>
        </p:spPr>
      </p:pic>
      <p:pic>
        <p:nvPicPr>
          <p:cNvPr id="14" name="Picture 13" descr="IBMLogo_DarkGray.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4566" y="9034968"/>
            <a:ext cx="558364" cy="277436"/>
          </a:xfrm>
          <a:prstGeom prst="rect">
            <a:avLst/>
          </a:prstGeom>
        </p:spPr>
      </p:pic>
      <p:sp>
        <p:nvSpPr>
          <p:cNvPr id="16" name="Text Placeholder 5"/>
          <p:cNvSpPr>
            <a:spLocks noGrp="1"/>
          </p:cNvSpPr>
          <p:nvPr>
            <p:ph type="body" sz="quarter" idx="22" hasCustomPrompt="1"/>
          </p:nvPr>
        </p:nvSpPr>
        <p:spPr>
          <a:xfrm>
            <a:off x="178366" y="2354956"/>
            <a:ext cx="2824464" cy="6334178"/>
          </a:xfrm>
        </p:spPr>
        <p:txBody>
          <a:bodyPr>
            <a:normAutofit/>
          </a:bodyPr>
          <a:lstStyle>
            <a:lvl1pPr marL="0" indent="0">
              <a:buNone/>
              <a:defRPr sz="2560" baseline="0"/>
            </a:lvl1pPr>
          </a:lstStyle>
          <a:p>
            <a:pPr lvl="0"/>
            <a:r>
              <a:rPr lang="en-US" dirty="0"/>
              <a:t>Body copy</a:t>
            </a:r>
          </a:p>
        </p:txBody>
      </p:sp>
      <p:sp>
        <p:nvSpPr>
          <p:cNvPr id="17" name="Text Placeholder 5"/>
          <p:cNvSpPr>
            <a:spLocks noGrp="1"/>
          </p:cNvSpPr>
          <p:nvPr>
            <p:ph type="body" sz="quarter" idx="24" hasCustomPrompt="1"/>
          </p:nvPr>
        </p:nvSpPr>
        <p:spPr>
          <a:xfrm>
            <a:off x="3239439" y="2540581"/>
            <a:ext cx="2444958" cy="6155588"/>
          </a:xfrm>
        </p:spPr>
        <p:txBody>
          <a:bodyPr>
            <a:normAutofit/>
          </a:bodyPr>
          <a:lstStyle>
            <a:lvl1pPr marL="0" indent="0">
              <a:buNone/>
              <a:defRPr sz="1991" baseline="0"/>
            </a:lvl1pPr>
          </a:lstStyle>
          <a:p>
            <a:pPr lvl="0"/>
            <a:r>
              <a:rPr lang="en-US" dirty="0"/>
              <a:t>Detail copy</a:t>
            </a:r>
          </a:p>
        </p:txBody>
      </p:sp>
      <p:sp>
        <p:nvSpPr>
          <p:cNvPr id="18" name="Text Placeholder 2"/>
          <p:cNvSpPr>
            <a:spLocks noGrp="1"/>
          </p:cNvSpPr>
          <p:nvPr>
            <p:ph type="body" sz="quarter" idx="25" hasCustomPrompt="1"/>
          </p:nvPr>
        </p:nvSpPr>
        <p:spPr>
          <a:xfrm>
            <a:off x="5928925" y="2354956"/>
            <a:ext cx="6809599" cy="4855677"/>
          </a:xfrm>
        </p:spPr>
        <p:txBody>
          <a:bodyPr>
            <a:normAutofit/>
          </a:bodyPr>
          <a:lstStyle>
            <a:lvl1pPr marL="0" indent="0">
              <a:buNone/>
              <a:defRPr sz="3413" baseline="0"/>
            </a:lvl1pPr>
          </a:lstStyle>
          <a:p>
            <a:pPr lvl="0"/>
            <a:r>
              <a:rPr lang="en-US" dirty="0"/>
              <a:t>Quote, stat, etc.</a:t>
            </a:r>
          </a:p>
        </p:txBody>
      </p:sp>
      <p:sp>
        <p:nvSpPr>
          <p:cNvPr id="19" name="Text Placeholder 7"/>
          <p:cNvSpPr>
            <a:spLocks noGrp="1"/>
          </p:cNvSpPr>
          <p:nvPr>
            <p:ph type="body" sz="quarter" idx="13" hasCustomPrompt="1"/>
          </p:nvPr>
        </p:nvSpPr>
        <p:spPr>
          <a:xfrm>
            <a:off x="178816" y="273947"/>
            <a:ext cx="11048661" cy="1918479"/>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0" name="Picture 19"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0" name="TextBox 9"/>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631758170"/>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Full-Width Copy">
    <p:bg>
      <p:bgRef idx="1001">
        <a:schemeClr val="bg1"/>
      </p:bgRef>
    </p:bg>
    <p:spTree>
      <p:nvGrpSpPr>
        <p:cNvPr id="1" name=""/>
        <p:cNvGrpSpPr/>
        <p:nvPr/>
      </p:nvGrpSpPr>
      <p:grpSpPr>
        <a:xfrm>
          <a:off x="0" y="0"/>
          <a:ext cx="0" cy="0"/>
          <a:chOff x="0" y="0"/>
          <a:chExt cx="0" cy="0"/>
        </a:xfrm>
      </p:grpSpPr>
      <p:sp>
        <p:nvSpPr>
          <p:cNvPr id="11" name="Text Placeholder 5"/>
          <p:cNvSpPr>
            <a:spLocks noGrp="1"/>
          </p:cNvSpPr>
          <p:nvPr>
            <p:ph type="body" sz="quarter" idx="22" hasCustomPrompt="1"/>
          </p:nvPr>
        </p:nvSpPr>
        <p:spPr>
          <a:xfrm>
            <a:off x="178816" y="2408074"/>
            <a:ext cx="12654114" cy="5624830"/>
          </a:xfrm>
        </p:spPr>
        <p:txBody>
          <a:bodyPr>
            <a:normAutofit/>
          </a:bodyPr>
          <a:lstStyle>
            <a:lvl1pPr marL="243836" indent="-243836">
              <a:buFont typeface="Arial"/>
              <a:buChar char="•"/>
              <a:defRPr sz="1707" baseline="0"/>
            </a:lvl1pPr>
          </a:lstStyle>
          <a:p>
            <a:pPr lvl="0"/>
            <a:r>
              <a:rPr lang="en-US" dirty="0"/>
              <a:t>Content</a:t>
            </a:r>
          </a:p>
        </p:txBody>
      </p:sp>
      <p:pic>
        <p:nvPicPr>
          <p:cNvPr id="9" name="Picture 8"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0" name="Picture 9"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3" name="Text Placeholder 7"/>
          <p:cNvSpPr>
            <a:spLocks noGrp="1"/>
          </p:cNvSpPr>
          <p:nvPr>
            <p:ph type="body" sz="quarter" idx="13" hasCustomPrompt="1"/>
          </p:nvPr>
        </p:nvSpPr>
        <p:spPr>
          <a:xfrm>
            <a:off x="178816" y="273947"/>
            <a:ext cx="11048661" cy="1918479"/>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8" name="Picture 7"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4" name="TextBox 13"/>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10667120"/>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Full-Width Copy">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178366" y="2408296"/>
            <a:ext cx="6224693" cy="5623372"/>
          </a:xfrm>
        </p:spPr>
        <p:txBody>
          <a:bodyPr>
            <a:normAutofit/>
          </a:bodyPr>
          <a:lstStyle>
            <a:lvl1pPr marL="0" indent="0">
              <a:buNone/>
              <a:defRPr sz="1707" baseline="0"/>
            </a:lvl1pPr>
          </a:lstStyle>
          <a:p>
            <a:pPr lvl="0"/>
            <a:r>
              <a:rPr lang="en-US" dirty="0"/>
              <a:t>Content</a:t>
            </a:r>
          </a:p>
        </p:txBody>
      </p:sp>
      <p:sp>
        <p:nvSpPr>
          <p:cNvPr id="10" name="Content Placeholder 4"/>
          <p:cNvSpPr>
            <a:spLocks noGrp="1"/>
          </p:cNvSpPr>
          <p:nvPr>
            <p:ph sz="quarter" idx="25" hasCustomPrompt="1"/>
          </p:nvPr>
        </p:nvSpPr>
        <p:spPr>
          <a:xfrm>
            <a:off x="6608238" y="2408296"/>
            <a:ext cx="6224693" cy="5623372"/>
          </a:xfrm>
        </p:spPr>
        <p:txBody>
          <a:bodyPr>
            <a:normAutofit/>
          </a:bodyPr>
          <a:lstStyle>
            <a:lvl1pPr marL="0" indent="0">
              <a:buNone/>
              <a:defRPr sz="1707" baseline="0"/>
            </a:lvl1pPr>
          </a:lstStyle>
          <a:p>
            <a:pPr lvl="0"/>
            <a:r>
              <a:rPr lang="en-US" dirty="0"/>
              <a:t>Content</a:t>
            </a:r>
          </a:p>
        </p:txBody>
      </p:sp>
      <p:pic>
        <p:nvPicPr>
          <p:cNvPr id="9" name="Picture 8"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1" name="Picture 10"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3" name="Text Placeholder 7"/>
          <p:cNvSpPr>
            <a:spLocks noGrp="1"/>
          </p:cNvSpPr>
          <p:nvPr>
            <p:ph type="body" sz="quarter" idx="26" hasCustomPrompt="1"/>
          </p:nvPr>
        </p:nvSpPr>
        <p:spPr>
          <a:xfrm>
            <a:off x="178816" y="273947"/>
            <a:ext cx="11048661" cy="1918479"/>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6" name="Picture 15"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4" name="TextBox 13"/>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424316716"/>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Copy w/ Supporting Object">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78816" y="273947"/>
            <a:ext cx="5010972" cy="5818121"/>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9" name="Content Placeholder 4"/>
          <p:cNvSpPr>
            <a:spLocks noGrp="1"/>
          </p:cNvSpPr>
          <p:nvPr>
            <p:ph sz="quarter" idx="24" hasCustomPrompt="1"/>
          </p:nvPr>
        </p:nvSpPr>
        <p:spPr>
          <a:xfrm>
            <a:off x="5811152" y="646946"/>
            <a:ext cx="2127144" cy="2499607"/>
          </a:xfrm>
        </p:spPr>
        <p:txBody>
          <a:bodyPr anchor="ctr">
            <a:normAutofit/>
          </a:bodyPr>
          <a:lstStyle>
            <a:lvl1pPr marL="0" indent="0" algn="ctr">
              <a:buNone/>
              <a:defRPr sz="1707" baseline="0"/>
            </a:lvl1pPr>
          </a:lstStyle>
          <a:p>
            <a:pPr lvl="0"/>
            <a:r>
              <a:rPr lang="en-US" dirty="0"/>
              <a:t>Content</a:t>
            </a:r>
          </a:p>
        </p:txBody>
      </p:sp>
      <p:sp>
        <p:nvSpPr>
          <p:cNvPr id="10" name="Content Placeholder 4"/>
          <p:cNvSpPr>
            <a:spLocks noGrp="1"/>
          </p:cNvSpPr>
          <p:nvPr>
            <p:ph sz="quarter" idx="25" hasCustomPrompt="1"/>
          </p:nvPr>
        </p:nvSpPr>
        <p:spPr>
          <a:xfrm>
            <a:off x="8211654" y="3646375"/>
            <a:ext cx="2127144" cy="2499607"/>
          </a:xfrm>
        </p:spPr>
        <p:txBody>
          <a:bodyPr anchor="ctr">
            <a:normAutofit/>
          </a:bodyPr>
          <a:lstStyle>
            <a:lvl1pPr marL="0" indent="0" algn="ctr">
              <a:buNone/>
              <a:defRPr sz="1707" baseline="0"/>
            </a:lvl1pPr>
          </a:lstStyle>
          <a:p>
            <a:pPr lvl="0"/>
            <a:r>
              <a:rPr lang="en-US" dirty="0"/>
              <a:t>Content</a:t>
            </a:r>
          </a:p>
        </p:txBody>
      </p:sp>
      <p:sp>
        <p:nvSpPr>
          <p:cNvPr id="13" name="Content Placeholder 4"/>
          <p:cNvSpPr>
            <a:spLocks noGrp="1"/>
          </p:cNvSpPr>
          <p:nvPr>
            <p:ph sz="quarter" idx="27" hasCustomPrompt="1"/>
          </p:nvPr>
        </p:nvSpPr>
        <p:spPr>
          <a:xfrm>
            <a:off x="10612156" y="6681746"/>
            <a:ext cx="2127144" cy="2499607"/>
          </a:xfrm>
        </p:spPr>
        <p:txBody>
          <a:bodyPr anchor="ctr">
            <a:normAutofit/>
          </a:bodyPr>
          <a:lstStyle>
            <a:lvl1pPr marL="0" indent="0" algn="ctr">
              <a:buNone/>
              <a:defRPr sz="1707" baseline="0"/>
            </a:lvl1pPr>
          </a:lstStyle>
          <a:p>
            <a:pPr lvl="0"/>
            <a:r>
              <a:rPr lang="en-US" dirty="0"/>
              <a:t>Content</a:t>
            </a:r>
          </a:p>
        </p:txBody>
      </p:sp>
      <p:pic>
        <p:nvPicPr>
          <p:cNvPr id="11" name="Picture 10"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3" name="Picture 2" descr="3Grid_Dark.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0792" y="457337"/>
            <a:ext cx="9036001" cy="8855068"/>
          </a:xfrm>
          <a:prstGeom prst="rect">
            <a:avLst/>
          </a:prstGeom>
        </p:spPr>
      </p:pic>
      <p:pic>
        <p:nvPicPr>
          <p:cNvPr id="12" name="Picture 11" descr="IBMLogo_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4" name="TextBox 13"/>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4036510512"/>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4-Column">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178816" y="2408296"/>
            <a:ext cx="2964900" cy="5623372"/>
          </a:xfrm>
        </p:spPr>
        <p:txBody>
          <a:bodyPr>
            <a:normAutofit/>
          </a:bodyPr>
          <a:lstStyle>
            <a:lvl1pPr marL="0" indent="0" algn="ctr">
              <a:buNone/>
              <a:defRPr sz="1707" baseline="0"/>
            </a:lvl1pPr>
          </a:lstStyle>
          <a:p>
            <a:pPr lvl="0"/>
            <a:r>
              <a:rPr lang="en-US" dirty="0"/>
              <a:t>Content</a:t>
            </a:r>
          </a:p>
        </p:txBody>
      </p:sp>
      <p:sp>
        <p:nvSpPr>
          <p:cNvPr id="10" name="Content Placeholder 4"/>
          <p:cNvSpPr>
            <a:spLocks noGrp="1"/>
          </p:cNvSpPr>
          <p:nvPr>
            <p:ph sz="quarter" idx="25" hasCustomPrompt="1"/>
          </p:nvPr>
        </p:nvSpPr>
        <p:spPr>
          <a:xfrm>
            <a:off x="3408555" y="2408296"/>
            <a:ext cx="2964900" cy="5623372"/>
          </a:xfrm>
        </p:spPr>
        <p:txBody>
          <a:bodyPr>
            <a:normAutofit/>
          </a:bodyPr>
          <a:lstStyle>
            <a:lvl1pPr marL="0" indent="0" algn="ctr">
              <a:buNone/>
              <a:defRPr sz="1707" baseline="0"/>
            </a:lvl1pPr>
          </a:lstStyle>
          <a:p>
            <a:pPr lvl="0"/>
            <a:r>
              <a:rPr lang="en-US" dirty="0"/>
              <a:t>Content</a:t>
            </a:r>
          </a:p>
        </p:txBody>
      </p:sp>
      <p:sp>
        <p:nvSpPr>
          <p:cNvPr id="9" name="Content Placeholder 4"/>
          <p:cNvSpPr>
            <a:spLocks noGrp="1"/>
          </p:cNvSpPr>
          <p:nvPr>
            <p:ph sz="quarter" idx="26" hasCustomPrompt="1"/>
          </p:nvPr>
        </p:nvSpPr>
        <p:spPr>
          <a:xfrm>
            <a:off x="6638294" y="2408296"/>
            <a:ext cx="2964900" cy="5623372"/>
          </a:xfrm>
        </p:spPr>
        <p:txBody>
          <a:bodyPr>
            <a:normAutofit/>
          </a:bodyPr>
          <a:lstStyle>
            <a:lvl1pPr marL="0" indent="0" algn="ctr">
              <a:buNone/>
              <a:defRPr sz="1707" baseline="0"/>
            </a:lvl1pPr>
          </a:lstStyle>
          <a:p>
            <a:pPr lvl="0"/>
            <a:r>
              <a:rPr lang="en-US" dirty="0"/>
              <a:t>Content</a:t>
            </a:r>
          </a:p>
        </p:txBody>
      </p:sp>
      <p:sp>
        <p:nvSpPr>
          <p:cNvPr id="11" name="Content Placeholder 4"/>
          <p:cNvSpPr>
            <a:spLocks noGrp="1"/>
          </p:cNvSpPr>
          <p:nvPr>
            <p:ph sz="quarter" idx="27" hasCustomPrompt="1"/>
          </p:nvPr>
        </p:nvSpPr>
        <p:spPr>
          <a:xfrm>
            <a:off x="9868031" y="2408296"/>
            <a:ext cx="2964900" cy="5623372"/>
          </a:xfrm>
        </p:spPr>
        <p:txBody>
          <a:bodyPr>
            <a:normAutofit/>
          </a:bodyPr>
          <a:lstStyle>
            <a:lvl1pPr marL="0" indent="0" algn="ctr">
              <a:buNone/>
              <a:defRPr sz="1707" baseline="0"/>
            </a:lvl1pPr>
          </a:lstStyle>
          <a:p>
            <a:pPr lvl="0"/>
            <a:r>
              <a:rPr lang="en-US" dirty="0"/>
              <a:t>Content</a:t>
            </a:r>
          </a:p>
        </p:txBody>
      </p:sp>
      <p:pic>
        <p:nvPicPr>
          <p:cNvPr id="12" name="Picture 11"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3" name="Picture 12"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5" name="Text Placeholder 7"/>
          <p:cNvSpPr>
            <a:spLocks noGrp="1"/>
          </p:cNvSpPr>
          <p:nvPr>
            <p:ph type="body" sz="quarter" idx="13" hasCustomPrompt="1"/>
          </p:nvPr>
        </p:nvSpPr>
        <p:spPr>
          <a:xfrm>
            <a:off x="178816" y="273947"/>
            <a:ext cx="11048661" cy="1918479"/>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6" name="Picture 15"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4" name="TextBox 13"/>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1969745976"/>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Copy w/ Supporting Object">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6332"/>
            <a:ext cx="13004800" cy="9521975"/>
          </a:xfrm>
          <a:prstGeom prst="rect">
            <a:avLst/>
          </a:prstGeom>
        </p:spPr>
      </p:pic>
      <p:sp>
        <p:nvSpPr>
          <p:cNvPr id="8" name="Text Placeholder 7"/>
          <p:cNvSpPr>
            <a:spLocks noGrp="1"/>
          </p:cNvSpPr>
          <p:nvPr>
            <p:ph type="body" sz="quarter" idx="13" hasCustomPrompt="1"/>
          </p:nvPr>
        </p:nvSpPr>
        <p:spPr>
          <a:xfrm>
            <a:off x="178815" y="273947"/>
            <a:ext cx="7518246" cy="2259922"/>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3" name="Content Placeholder 4"/>
          <p:cNvSpPr>
            <a:spLocks noGrp="1"/>
          </p:cNvSpPr>
          <p:nvPr>
            <p:ph sz="quarter" idx="27" hasCustomPrompt="1"/>
          </p:nvPr>
        </p:nvSpPr>
        <p:spPr>
          <a:xfrm>
            <a:off x="7323043" y="5994027"/>
            <a:ext cx="1304137" cy="1692604"/>
          </a:xfrm>
        </p:spPr>
        <p:txBody>
          <a:bodyPr anchor="ctr">
            <a:normAutofit/>
          </a:bodyPr>
          <a:lstStyle>
            <a:lvl1pPr marL="0" indent="0" algn="ctr">
              <a:buNone/>
              <a:defRPr sz="1707" baseline="0"/>
            </a:lvl1pPr>
          </a:lstStyle>
          <a:p>
            <a:pPr lvl="0"/>
            <a:r>
              <a:rPr lang="en-US" dirty="0"/>
              <a:t>Content</a:t>
            </a:r>
          </a:p>
        </p:txBody>
      </p:sp>
      <p:sp>
        <p:nvSpPr>
          <p:cNvPr id="7" name="Content Placeholder 4"/>
          <p:cNvSpPr>
            <a:spLocks noGrp="1"/>
          </p:cNvSpPr>
          <p:nvPr>
            <p:ph sz="quarter" idx="28" hasCustomPrompt="1"/>
          </p:nvPr>
        </p:nvSpPr>
        <p:spPr>
          <a:xfrm>
            <a:off x="8776524" y="4036684"/>
            <a:ext cx="1304137" cy="1692604"/>
          </a:xfrm>
        </p:spPr>
        <p:txBody>
          <a:bodyPr anchor="ctr">
            <a:normAutofit/>
          </a:bodyPr>
          <a:lstStyle>
            <a:lvl1pPr marL="0" indent="0" algn="ctr">
              <a:buNone/>
              <a:defRPr sz="1707" baseline="0"/>
            </a:lvl1pPr>
          </a:lstStyle>
          <a:p>
            <a:pPr lvl="0"/>
            <a:r>
              <a:rPr lang="en-US" dirty="0"/>
              <a:t>Content</a:t>
            </a:r>
          </a:p>
        </p:txBody>
      </p:sp>
      <p:sp>
        <p:nvSpPr>
          <p:cNvPr id="9" name="Content Placeholder 4"/>
          <p:cNvSpPr>
            <a:spLocks noGrp="1"/>
          </p:cNvSpPr>
          <p:nvPr>
            <p:ph sz="quarter" idx="29" hasCustomPrompt="1"/>
          </p:nvPr>
        </p:nvSpPr>
        <p:spPr>
          <a:xfrm>
            <a:off x="4392205" y="6011999"/>
            <a:ext cx="1304137" cy="1692604"/>
          </a:xfrm>
        </p:spPr>
        <p:txBody>
          <a:bodyPr anchor="ctr">
            <a:normAutofit/>
          </a:bodyPr>
          <a:lstStyle>
            <a:lvl1pPr marL="0" indent="0" algn="ctr">
              <a:buNone/>
              <a:defRPr sz="1707" baseline="0"/>
            </a:lvl1pPr>
          </a:lstStyle>
          <a:p>
            <a:pPr lvl="0"/>
            <a:r>
              <a:rPr lang="en-US" dirty="0"/>
              <a:t>Content</a:t>
            </a:r>
          </a:p>
        </p:txBody>
      </p:sp>
      <p:sp>
        <p:nvSpPr>
          <p:cNvPr id="10" name="Content Placeholder 4"/>
          <p:cNvSpPr>
            <a:spLocks noGrp="1"/>
          </p:cNvSpPr>
          <p:nvPr>
            <p:ph sz="quarter" idx="30" hasCustomPrompt="1"/>
          </p:nvPr>
        </p:nvSpPr>
        <p:spPr>
          <a:xfrm>
            <a:off x="5845687" y="4054655"/>
            <a:ext cx="1304137" cy="1692604"/>
          </a:xfrm>
        </p:spPr>
        <p:txBody>
          <a:bodyPr anchor="ctr">
            <a:normAutofit/>
          </a:bodyPr>
          <a:lstStyle>
            <a:lvl1pPr marL="0" indent="0" algn="ctr">
              <a:buNone/>
              <a:defRPr sz="1707" baseline="0"/>
            </a:lvl1pPr>
          </a:lstStyle>
          <a:p>
            <a:pPr lvl="0"/>
            <a:r>
              <a:rPr lang="en-US" dirty="0"/>
              <a:t>Content</a:t>
            </a:r>
          </a:p>
        </p:txBody>
      </p:sp>
      <p:sp>
        <p:nvSpPr>
          <p:cNvPr id="12" name="Content Placeholder 4"/>
          <p:cNvSpPr>
            <a:spLocks noGrp="1"/>
          </p:cNvSpPr>
          <p:nvPr>
            <p:ph sz="quarter" idx="31" hasCustomPrompt="1"/>
          </p:nvPr>
        </p:nvSpPr>
        <p:spPr>
          <a:xfrm>
            <a:off x="2929178" y="7954303"/>
            <a:ext cx="1304137" cy="1692604"/>
          </a:xfrm>
        </p:spPr>
        <p:txBody>
          <a:bodyPr anchor="ctr">
            <a:normAutofit/>
          </a:bodyPr>
          <a:lstStyle>
            <a:lvl1pPr marL="0" indent="0" algn="ctr">
              <a:buNone/>
              <a:defRPr sz="1707" baseline="0"/>
            </a:lvl1pPr>
          </a:lstStyle>
          <a:p>
            <a:pPr lvl="0"/>
            <a:r>
              <a:rPr lang="en-US" dirty="0"/>
              <a:t>Content</a:t>
            </a:r>
          </a:p>
        </p:txBody>
      </p:sp>
      <p:sp>
        <p:nvSpPr>
          <p:cNvPr id="14" name="Content Placeholder 4"/>
          <p:cNvSpPr>
            <a:spLocks noGrp="1"/>
          </p:cNvSpPr>
          <p:nvPr>
            <p:ph sz="quarter" idx="32" hasCustomPrompt="1"/>
          </p:nvPr>
        </p:nvSpPr>
        <p:spPr>
          <a:xfrm>
            <a:off x="1457507" y="5996959"/>
            <a:ext cx="1304137" cy="1692604"/>
          </a:xfrm>
        </p:spPr>
        <p:txBody>
          <a:bodyPr anchor="ctr">
            <a:normAutofit/>
          </a:bodyPr>
          <a:lstStyle>
            <a:lvl1pPr marL="0" indent="0" algn="ctr">
              <a:buNone/>
              <a:defRPr sz="1707" baseline="0"/>
            </a:lvl1pPr>
          </a:lstStyle>
          <a:p>
            <a:pPr lvl="0"/>
            <a:r>
              <a:rPr lang="en-US" dirty="0"/>
              <a:t>Content</a:t>
            </a:r>
          </a:p>
        </p:txBody>
      </p:sp>
      <p:pic>
        <p:nvPicPr>
          <p:cNvPr id="17" name="Picture 16" descr="Blockchain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5" name="Picture 14" descr="IBMLogo_Whit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16" name="TextBox 15"/>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4097652643"/>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Copy w/ Supporting Object">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78816" y="273947"/>
            <a:ext cx="6143289" cy="1918479"/>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78816" y="2408074"/>
            <a:ext cx="6143289" cy="6271778"/>
          </a:xfrm>
        </p:spPr>
        <p:txBody>
          <a:bodyPr>
            <a:normAutofit/>
          </a:bodyPr>
          <a:lstStyle>
            <a:lvl1pPr marL="0" indent="0">
              <a:buNone/>
              <a:defRPr sz="1707" baseline="0"/>
            </a:lvl1pPr>
          </a:lstStyle>
          <a:p>
            <a:pPr lvl="0"/>
            <a:r>
              <a:rPr lang="en-US" dirty="0"/>
              <a:t>Content</a:t>
            </a:r>
          </a:p>
        </p:txBody>
      </p:sp>
      <p:pic>
        <p:nvPicPr>
          <p:cNvPr id="7" name="Picture 6" descr="BlockchainLogo_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8817" y="9034968"/>
            <a:ext cx="1917281" cy="277436"/>
          </a:xfrm>
          <a:prstGeom prst="rect">
            <a:avLst/>
          </a:prstGeom>
        </p:spPr>
      </p:pic>
      <p:pic>
        <p:nvPicPr>
          <p:cNvPr id="10" name="Picture 9" descr="IBMLogo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09688" y="9034968"/>
            <a:ext cx="558366" cy="277436"/>
          </a:xfrm>
          <a:prstGeom prst="rect">
            <a:avLst/>
          </a:prstGeom>
        </p:spPr>
      </p:pic>
      <p:sp>
        <p:nvSpPr>
          <p:cNvPr id="9" name="Content Placeholder 2"/>
          <p:cNvSpPr>
            <a:spLocks noGrp="1"/>
          </p:cNvSpPr>
          <p:nvPr>
            <p:ph sz="quarter" idx="16" hasCustomPrompt="1"/>
          </p:nvPr>
        </p:nvSpPr>
        <p:spPr>
          <a:xfrm>
            <a:off x="6510826" y="2408071"/>
            <a:ext cx="6493973" cy="6271780"/>
          </a:xfrm>
        </p:spPr>
        <p:txBody>
          <a:bodyPr>
            <a:normAutofit/>
          </a:bodyPr>
          <a:lstStyle>
            <a:lvl1pPr marL="0" indent="0">
              <a:buNone/>
              <a:defRPr sz="1707" baseline="0"/>
            </a:lvl1pPr>
          </a:lstStyle>
          <a:p>
            <a:pPr lvl="0"/>
            <a:r>
              <a:rPr lang="en-US" dirty="0"/>
              <a:t>Content</a:t>
            </a:r>
          </a:p>
        </p:txBody>
      </p:sp>
      <p:sp>
        <p:nvSpPr>
          <p:cNvPr id="14" name="Text Placeholder 7"/>
          <p:cNvSpPr>
            <a:spLocks noGrp="1"/>
          </p:cNvSpPr>
          <p:nvPr>
            <p:ph type="body" sz="quarter" idx="23" hasCustomPrompt="1"/>
          </p:nvPr>
        </p:nvSpPr>
        <p:spPr>
          <a:xfrm>
            <a:off x="178816" y="273947"/>
            <a:ext cx="11048661" cy="1918479"/>
          </a:xfrm>
        </p:spPr>
        <p:txBody>
          <a:bodyPr/>
          <a:lstStyle>
            <a:lvl1pPr marL="0" indent="0">
              <a:buNone/>
              <a:defRPr sz="3413"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5" name="Picture 14" descr="BLOCKCHAIN4_MARK_BLU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11551635" y="645341"/>
            <a:ext cx="1652692" cy="909897"/>
          </a:xfrm>
          <a:prstGeom prst="rect">
            <a:avLst/>
          </a:prstGeom>
        </p:spPr>
      </p:pic>
      <p:sp>
        <p:nvSpPr>
          <p:cNvPr id="12" name="TextBox 11"/>
          <p:cNvSpPr txBox="1"/>
          <p:nvPr userDrawn="1"/>
        </p:nvSpPr>
        <p:spPr>
          <a:xfrm>
            <a:off x="12178054" y="9330711"/>
            <a:ext cx="751388" cy="289310"/>
          </a:xfrm>
          <a:prstGeom prst="rect">
            <a:avLst/>
          </a:prstGeom>
          <a:noFill/>
        </p:spPr>
        <p:txBody>
          <a:bodyPr wrap="square" rtlCol="0">
            <a:spAutoFit/>
          </a:bodyPr>
          <a:lstStyle/>
          <a:p>
            <a:pPr algn="r"/>
            <a:fld id="{213620BF-9500-5846-90F5-A7283DB76046}" type="slidenum">
              <a:rPr lang="en-US" sz="1280" smtClean="0">
                <a:solidFill>
                  <a:schemeClr val="accent3"/>
                </a:solidFill>
              </a:rPr>
              <a:pPr algn="r"/>
              <a:t>‹#›</a:t>
            </a:fld>
            <a:endParaRPr lang="en-US" sz="1280" dirty="0">
              <a:solidFill>
                <a:schemeClr val="accent3"/>
              </a:solidFill>
            </a:endParaRPr>
          </a:p>
        </p:txBody>
      </p:sp>
    </p:spTree>
    <p:extLst>
      <p:ext uri="{BB962C8B-B14F-4D97-AF65-F5344CB8AC3E}">
        <p14:creationId xmlns:p14="http://schemas.microsoft.com/office/powerpoint/2010/main" val="269053307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theme" Target="../theme/theme4.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0.xml"/><Relationship Id="rId1"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7"/>
            <a:ext cx="11704320" cy="1625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50240" y="2275842"/>
            <a:ext cx="11704320" cy="64369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4166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7" r:id="rId24"/>
    <p:sldLayoutId id="2147483698" r:id="rId25"/>
    <p:sldLayoutId id="2147483699" r:id="rId26"/>
    <p:sldLayoutId id="2147483786" r:id="rId27"/>
  </p:sldLayoutIdLst>
  <p:hf hdr="0" ftr="0" dt="0"/>
  <p:txStyles>
    <p:titleStyle>
      <a:lvl1pPr algn="ctr" defTabSz="650230" rtl="0" eaLnBrk="1" latinLnBrk="0" hangingPunct="1">
        <a:spcBef>
          <a:spcPct val="0"/>
        </a:spcBef>
        <a:buNone/>
        <a:defRPr sz="6258" b="0" i="0" kern="1200">
          <a:solidFill>
            <a:schemeClr val="tx1"/>
          </a:solidFill>
          <a:latin typeface="IBM Plex Sans" panose="020B0503050203000203" pitchFamily="34" charset="77"/>
          <a:ea typeface="+mj-ea"/>
          <a:cs typeface="Arial"/>
        </a:defRPr>
      </a:lvl1pPr>
    </p:titleStyle>
    <p:bodyStyle>
      <a:lvl1pPr marL="487672" indent="-487672" algn="l" defTabSz="650230" rtl="0" eaLnBrk="1" latinLnBrk="0" hangingPunct="1">
        <a:spcBef>
          <a:spcPct val="20000"/>
        </a:spcBef>
        <a:buFont typeface="Arial"/>
        <a:buChar char="•"/>
        <a:defRPr sz="1707" b="0" i="0" kern="1200">
          <a:solidFill>
            <a:schemeClr val="tx1"/>
          </a:solidFill>
          <a:latin typeface="IBM Plex Sans" panose="020B0503050203000203" pitchFamily="34" charset="77"/>
          <a:ea typeface="+mn-ea"/>
          <a:cs typeface="Arial"/>
        </a:defRPr>
      </a:lvl1pPr>
      <a:lvl2pPr marL="1056623" indent="-406394" algn="l" defTabSz="650230" rtl="0" eaLnBrk="1" latinLnBrk="0" hangingPunct="1">
        <a:spcBef>
          <a:spcPct val="20000"/>
        </a:spcBef>
        <a:buFont typeface="Arial"/>
        <a:buChar char="–"/>
        <a:defRPr sz="1707" b="0" i="0" kern="1200">
          <a:solidFill>
            <a:schemeClr val="tx1"/>
          </a:solidFill>
          <a:latin typeface="IBM Plex Sans" panose="020B0503050203000203" pitchFamily="34" charset="77"/>
          <a:ea typeface="+mn-ea"/>
          <a:cs typeface="Arial"/>
        </a:defRPr>
      </a:lvl2pPr>
      <a:lvl3pPr marL="1625575" indent="-325115" algn="l" defTabSz="650230" rtl="0" eaLnBrk="1" latinLnBrk="0" hangingPunct="1">
        <a:spcBef>
          <a:spcPct val="20000"/>
        </a:spcBef>
        <a:buFont typeface="Arial"/>
        <a:buChar char="•"/>
        <a:defRPr sz="1707" b="0" i="0" kern="1200">
          <a:solidFill>
            <a:schemeClr val="tx1"/>
          </a:solidFill>
          <a:latin typeface="IBM Plex Sans" panose="020B0503050203000203" pitchFamily="34" charset="77"/>
          <a:ea typeface="+mn-ea"/>
          <a:cs typeface="Arial"/>
        </a:defRPr>
      </a:lvl3pPr>
      <a:lvl4pPr marL="2275804" indent="-325115" algn="l" defTabSz="650230" rtl="0" eaLnBrk="1" latinLnBrk="0" hangingPunct="1">
        <a:spcBef>
          <a:spcPct val="20000"/>
        </a:spcBef>
        <a:buFont typeface="Arial"/>
        <a:buChar char="–"/>
        <a:defRPr sz="1707" b="0" i="0" kern="1200">
          <a:solidFill>
            <a:schemeClr val="tx1"/>
          </a:solidFill>
          <a:latin typeface="IBM Plex Sans" panose="020B0503050203000203" pitchFamily="34" charset="77"/>
          <a:ea typeface="+mn-ea"/>
          <a:cs typeface="Arial"/>
        </a:defRPr>
      </a:lvl4pPr>
      <a:lvl5pPr marL="2926034" indent="-325115" algn="l" defTabSz="650230" rtl="0" eaLnBrk="1" latinLnBrk="0" hangingPunct="1">
        <a:spcBef>
          <a:spcPct val="20000"/>
        </a:spcBef>
        <a:buFont typeface="Arial"/>
        <a:buChar char="»"/>
        <a:defRPr sz="1707" b="0" i="0" kern="1200">
          <a:solidFill>
            <a:schemeClr val="tx1"/>
          </a:solidFill>
          <a:latin typeface="IBM Plex Sans" panose="020B0503050203000203" pitchFamily="34" charset="77"/>
          <a:ea typeface="+mn-ea"/>
          <a:cs typeface="Arial"/>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7"/>
            <a:ext cx="11704320" cy="1625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50240" y="2275842"/>
            <a:ext cx="11704320" cy="64369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462433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Lst>
  <p:hf hdr="0" ftr="0" dt="0"/>
  <p:txStyles>
    <p:titleStyle>
      <a:lvl1pPr algn="ctr" defTabSz="650230" rtl="0" eaLnBrk="1" latinLnBrk="0" hangingPunct="1">
        <a:spcBef>
          <a:spcPct val="0"/>
        </a:spcBef>
        <a:buNone/>
        <a:defRPr sz="6258" b="0" i="0" kern="1200">
          <a:solidFill>
            <a:schemeClr val="tx1"/>
          </a:solidFill>
          <a:latin typeface="IBM Plex Sans" panose="020B0503050203000203" pitchFamily="34" charset="77"/>
          <a:ea typeface="+mj-ea"/>
          <a:cs typeface="Arial"/>
        </a:defRPr>
      </a:lvl1pPr>
    </p:titleStyle>
    <p:bodyStyle>
      <a:lvl1pPr marL="487672" indent="-487672" algn="l" defTabSz="650230" rtl="0" eaLnBrk="1" latinLnBrk="0" hangingPunct="1">
        <a:spcBef>
          <a:spcPct val="20000"/>
        </a:spcBef>
        <a:buFont typeface="Arial"/>
        <a:buChar char="•"/>
        <a:defRPr sz="1707" b="0" i="0" kern="1200">
          <a:solidFill>
            <a:schemeClr val="tx1"/>
          </a:solidFill>
          <a:latin typeface="IBM Plex Sans" panose="020B0503050203000203" pitchFamily="34" charset="77"/>
          <a:ea typeface="+mn-ea"/>
          <a:cs typeface="Arial"/>
        </a:defRPr>
      </a:lvl1pPr>
      <a:lvl2pPr marL="1056623" indent="-406394" algn="l" defTabSz="650230" rtl="0" eaLnBrk="1" latinLnBrk="0" hangingPunct="1">
        <a:spcBef>
          <a:spcPct val="20000"/>
        </a:spcBef>
        <a:buFont typeface="Arial"/>
        <a:buChar char="–"/>
        <a:defRPr sz="1707" b="0" i="0" kern="1200">
          <a:solidFill>
            <a:schemeClr val="tx1"/>
          </a:solidFill>
          <a:latin typeface="IBM Plex Sans" panose="020B0503050203000203" pitchFamily="34" charset="77"/>
          <a:ea typeface="+mn-ea"/>
          <a:cs typeface="Arial"/>
        </a:defRPr>
      </a:lvl2pPr>
      <a:lvl3pPr marL="1625575" indent="-325115" algn="l" defTabSz="650230" rtl="0" eaLnBrk="1" latinLnBrk="0" hangingPunct="1">
        <a:spcBef>
          <a:spcPct val="20000"/>
        </a:spcBef>
        <a:buFont typeface="Arial"/>
        <a:buChar char="•"/>
        <a:defRPr sz="1707" b="0" i="0" kern="1200">
          <a:solidFill>
            <a:schemeClr val="tx1"/>
          </a:solidFill>
          <a:latin typeface="IBM Plex Sans" panose="020B0503050203000203" pitchFamily="34" charset="77"/>
          <a:ea typeface="+mn-ea"/>
          <a:cs typeface="Arial"/>
        </a:defRPr>
      </a:lvl3pPr>
      <a:lvl4pPr marL="2275804" indent="-325115" algn="l" defTabSz="650230" rtl="0" eaLnBrk="1" latinLnBrk="0" hangingPunct="1">
        <a:spcBef>
          <a:spcPct val="20000"/>
        </a:spcBef>
        <a:buFont typeface="Arial"/>
        <a:buChar char="–"/>
        <a:defRPr sz="1707" b="0" i="0" kern="1200">
          <a:solidFill>
            <a:schemeClr val="tx1"/>
          </a:solidFill>
          <a:latin typeface="IBM Plex Sans" panose="020B0503050203000203" pitchFamily="34" charset="77"/>
          <a:ea typeface="+mn-ea"/>
          <a:cs typeface="Arial"/>
        </a:defRPr>
      </a:lvl4pPr>
      <a:lvl5pPr marL="2926034" indent="-325115" algn="l" defTabSz="650230" rtl="0" eaLnBrk="1" latinLnBrk="0" hangingPunct="1">
        <a:spcBef>
          <a:spcPct val="20000"/>
        </a:spcBef>
        <a:buFont typeface="Arial"/>
        <a:buChar char="»"/>
        <a:defRPr sz="1707" b="0" i="0" kern="1200">
          <a:solidFill>
            <a:schemeClr val="tx1"/>
          </a:solidFill>
          <a:latin typeface="IBM Plex Sans" panose="020B0503050203000203" pitchFamily="34" charset="77"/>
          <a:ea typeface="+mn-ea"/>
          <a:cs typeface="Arial"/>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7"/>
            <a:ext cx="11704320" cy="1625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50240" y="2275842"/>
            <a:ext cx="11704320" cy="64369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605138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5" r:id="rId25"/>
    <p:sldLayoutId id="2147483757" r:id="rId26"/>
  </p:sldLayoutIdLst>
  <p:hf hdr="0" ftr="0" dt="0"/>
  <p:txStyles>
    <p:titleStyle>
      <a:lvl1pPr algn="ctr" defTabSz="650230" rtl="0" eaLnBrk="1" latinLnBrk="0" hangingPunct="1">
        <a:spcBef>
          <a:spcPct val="0"/>
        </a:spcBef>
        <a:buNone/>
        <a:defRPr sz="6258" b="0" i="0" kern="1200">
          <a:solidFill>
            <a:schemeClr val="tx1"/>
          </a:solidFill>
          <a:latin typeface="IBM Plex Sans" panose="020B0503050203000203" pitchFamily="34" charset="77"/>
          <a:ea typeface="+mj-ea"/>
          <a:cs typeface="Arial"/>
        </a:defRPr>
      </a:lvl1pPr>
    </p:titleStyle>
    <p:bodyStyle>
      <a:lvl1pPr marL="487672" indent="-487672" algn="l" defTabSz="650230" rtl="0" eaLnBrk="1" latinLnBrk="0" hangingPunct="1">
        <a:spcBef>
          <a:spcPct val="20000"/>
        </a:spcBef>
        <a:buFont typeface="Arial"/>
        <a:buChar char="•"/>
        <a:defRPr sz="1707" b="0" i="0" kern="1200">
          <a:solidFill>
            <a:schemeClr val="tx1"/>
          </a:solidFill>
          <a:latin typeface="IBM Plex Sans" panose="020B0503050203000203" pitchFamily="34" charset="77"/>
          <a:ea typeface="+mn-ea"/>
          <a:cs typeface="Arial"/>
        </a:defRPr>
      </a:lvl1pPr>
      <a:lvl2pPr marL="1056623" indent="-406394" algn="l" defTabSz="650230" rtl="0" eaLnBrk="1" latinLnBrk="0" hangingPunct="1">
        <a:spcBef>
          <a:spcPct val="20000"/>
        </a:spcBef>
        <a:buFont typeface="Arial"/>
        <a:buChar char="–"/>
        <a:defRPr sz="1707" b="0" i="0" kern="1200">
          <a:solidFill>
            <a:schemeClr val="tx1"/>
          </a:solidFill>
          <a:latin typeface="IBM Plex Sans" panose="020B0503050203000203" pitchFamily="34" charset="77"/>
          <a:ea typeface="+mn-ea"/>
          <a:cs typeface="Arial"/>
        </a:defRPr>
      </a:lvl2pPr>
      <a:lvl3pPr marL="1625575" indent="-325115" algn="l" defTabSz="650230" rtl="0" eaLnBrk="1" latinLnBrk="0" hangingPunct="1">
        <a:spcBef>
          <a:spcPct val="20000"/>
        </a:spcBef>
        <a:buFont typeface="Arial"/>
        <a:buChar char="•"/>
        <a:defRPr sz="1707" b="0" i="0" kern="1200">
          <a:solidFill>
            <a:schemeClr val="tx1"/>
          </a:solidFill>
          <a:latin typeface="IBM Plex Sans" panose="020B0503050203000203" pitchFamily="34" charset="77"/>
          <a:ea typeface="+mn-ea"/>
          <a:cs typeface="Arial"/>
        </a:defRPr>
      </a:lvl3pPr>
      <a:lvl4pPr marL="2275804" indent="-325115" algn="l" defTabSz="650230" rtl="0" eaLnBrk="1" latinLnBrk="0" hangingPunct="1">
        <a:spcBef>
          <a:spcPct val="20000"/>
        </a:spcBef>
        <a:buFont typeface="Arial"/>
        <a:buChar char="–"/>
        <a:defRPr sz="1707" b="0" i="0" kern="1200">
          <a:solidFill>
            <a:schemeClr val="tx1"/>
          </a:solidFill>
          <a:latin typeface="IBM Plex Sans" panose="020B0503050203000203" pitchFamily="34" charset="77"/>
          <a:ea typeface="+mn-ea"/>
          <a:cs typeface="Arial"/>
        </a:defRPr>
      </a:lvl4pPr>
      <a:lvl5pPr marL="2926034" indent="-325115" algn="l" defTabSz="650230" rtl="0" eaLnBrk="1" latinLnBrk="0" hangingPunct="1">
        <a:spcBef>
          <a:spcPct val="20000"/>
        </a:spcBef>
        <a:buFont typeface="Arial"/>
        <a:buChar char="»"/>
        <a:defRPr sz="1707" b="0" i="0" kern="1200">
          <a:solidFill>
            <a:schemeClr val="tx1"/>
          </a:solidFill>
          <a:latin typeface="IBM Plex Sans" panose="020B0503050203000203" pitchFamily="34" charset="77"/>
          <a:ea typeface="+mn-ea"/>
          <a:cs typeface="Arial"/>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7"/>
            <a:ext cx="11704320" cy="1625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50240" y="2275842"/>
            <a:ext cx="11704320" cy="64369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501689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Lst>
  <p:hf hdr="0" ftr="0" dt="0"/>
  <p:txStyles>
    <p:titleStyle>
      <a:lvl1pPr algn="ctr" defTabSz="650230" rtl="0" eaLnBrk="1" latinLnBrk="0" hangingPunct="1">
        <a:spcBef>
          <a:spcPct val="0"/>
        </a:spcBef>
        <a:buNone/>
        <a:defRPr sz="6258" kern="1200">
          <a:solidFill>
            <a:schemeClr val="tx1"/>
          </a:solidFill>
          <a:latin typeface="Arial"/>
          <a:ea typeface="+mj-ea"/>
          <a:cs typeface="Arial"/>
        </a:defRPr>
      </a:lvl1pPr>
    </p:titleStyle>
    <p:bodyStyle>
      <a:lvl1pPr marL="487672" indent="-487672" algn="l" defTabSz="650230" rtl="0" eaLnBrk="1" latinLnBrk="0" hangingPunct="1">
        <a:spcBef>
          <a:spcPct val="20000"/>
        </a:spcBef>
        <a:buFont typeface="Arial"/>
        <a:buChar char="•"/>
        <a:defRPr sz="1707" kern="1200">
          <a:solidFill>
            <a:schemeClr val="tx1"/>
          </a:solidFill>
          <a:latin typeface="Arial"/>
          <a:ea typeface="+mn-ea"/>
          <a:cs typeface="Arial"/>
        </a:defRPr>
      </a:lvl1pPr>
      <a:lvl2pPr marL="1056623" indent="-406394" algn="l" defTabSz="650230" rtl="0" eaLnBrk="1" latinLnBrk="0" hangingPunct="1">
        <a:spcBef>
          <a:spcPct val="20000"/>
        </a:spcBef>
        <a:buFont typeface="Arial"/>
        <a:buChar char="–"/>
        <a:defRPr sz="1707" kern="1200">
          <a:solidFill>
            <a:schemeClr val="tx1"/>
          </a:solidFill>
          <a:latin typeface="Arial"/>
          <a:ea typeface="+mn-ea"/>
          <a:cs typeface="Arial"/>
        </a:defRPr>
      </a:lvl2pPr>
      <a:lvl3pPr marL="1625575" indent="-325115" algn="l" defTabSz="650230" rtl="0" eaLnBrk="1" latinLnBrk="0" hangingPunct="1">
        <a:spcBef>
          <a:spcPct val="20000"/>
        </a:spcBef>
        <a:buFont typeface="Arial"/>
        <a:buChar char="•"/>
        <a:defRPr sz="1707" kern="1200">
          <a:solidFill>
            <a:schemeClr val="tx1"/>
          </a:solidFill>
          <a:latin typeface="Arial"/>
          <a:ea typeface="+mn-ea"/>
          <a:cs typeface="Arial"/>
        </a:defRPr>
      </a:lvl3pPr>
      <a:lvl4pPr marL="2275804" indent="-325115" algn="l" defTabSz="650230" rtl="0" eaLnBrk="1" latinLnBrk="0" hangingPunct="1">
        <a:spcBef>
          <a:spcPct val="20000"/>
        </a:spcBef>
        <a:buFont typeface="Arial"/>
        <a:buChar char="–"/>
        <a:defRPr sz="1707" kern="1200">
          <a:solidFill>
            <a:schemeClr val="tx1"/>
          </a:solidFill>
          <a:latin typeface="Arial"/>
          <a:ea typeface="+mn-ea"/>
          <a:cs typeface="Arial"/>
        </a:defRPr>
      </a:lvl4pPr>
      <a:lvl5pPr marL="2926034" indent="-325115" algn="l" defTabSz="650230" rtl="0" eaLnBrk="1" latinLnBrk="0" hangingPunct="1">
        <a:spcBef>
          <a:spcPct val="20000"/>
        </a:spcBef>
        <a:buFont typeface="Arial"/>
        <a:buChar char="»"/>
        <a:defRPr sz="1707" kern="1200">
          <a:solidFill>
            <a:schemeClr val="tx1"/>
          </a:solidFill>
          <a:latin typeface="Arial"/>
          <a:ea typeface="+mn-ea"/>
          <a:cs typeface="Arial"/>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660654"/>
            <a:ext cx="13004800" cy="1625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5967219"/>
            <a:ext cx="13004800" cy="2960483"/>
          </a:xfrm>
          <a:prstGeom prst="rect">
            <a:avLst/>
          </a:prstGeom>
        </p:spPr>
        <p:txBody>
          <a:bodyPr vert="horz" lIns="91440" tIns="45720" rIns="91440" bIns="45720" rtlCol="0">
            <a:noAutofit/>
          </a:bodyPr>
          <a:lstStyle/>
          <a:p>
            <a:pPr lvl="0"/>
            <a:r>
              <a:rPr lang="en-US" dirty="0"/>
              <a:t>Click to edit Master text styles</a:t>
            </a:r>
          </a:p>
        </p:txBody>
      </p:sp>
    </p:spTree>
    <p:extLst>
      <p:ext uri="{BB962C8B-B14F-4D97-AF65-F5344CB8AC3E}">
        <p14:creationId xmlns:p14="http://schemas.microsoft.com/office/powerpoint/2010/main" val="2048394852"/>
      </p:ext>
    </p:extLst>
  </p:cSld>
  <p:clrMap bg1="dk1" tx1="lt1" bg2="dk2" tx2="lt2" accent1="accent1" accent2="accent2" accent3="accent3" accent4="accent4" accent5="accent5" accent6="accent6" hlink="hlink" folHlink="folHlink"/>
  <p:sldLayoutIdLst>
    <p:sldLayoutId id="2147483788" r:id="rId1"/>
    <p:sldLayoutId id="2147483789" r:id="rId2"/>
  </p:sldLayoutIdLst>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txStyles>
    <p:titleStyle>
      <a:lvl1pPr algn="ctr" defTabSz="650230" rtl="0" eaLnBrk="1" latinLnBrk="0" hangingPunct="1">
        <a:spcBef>
          <a:spcPct val="0"/>
        </a:spcBef>
        <a:buNone/>
        <a:defRPr sz="6258" kern="1200" spc="0">
          <a:solidFill>
            <a:schemeClr val="tx1">
              <a:lumMod val="75000"/>
            </a:schemeClr>
          </a:solidFill>
          <a:latin typeface="Arial" panose="020B0604020202020204" pitchFamily="34" charset="0"/>
          <a:ea typeface="+mj-ea"/>
          <a:cs typeface="Arial" panose="020B0604020202020204" pitchFamily="34" charset="0"/>
        </a:defRPr>
      </a:lvl1pPr>
    </p:titleStyle>
    <p:bodyStyle>
      <a:lvl1pPr marL="0" indent="0" algn="ctr" defTabSz="650230" rtl="0" eaLnBrk="1" latinLnBrk="0" hangingPunct="1">
        <a:lnSpc>
          <a:spcPct val="110000"/>
        </a:lnSpc>
        <a:spcBef>
          <a:spcPct val="20000"/>
        </a:spcBef>
        <a:buFontTx/>
        <a:buNone/>
        <a:defRPr sz="3413" kern="1200" spc="0">
          <a:solidFill>
            <a:schemeClr val="tx1">
              <a:lumMod val="75000"/>
            </a:schemeClr>
          </a:solidFill>
          <a:latin typeface="Arial" panose="020B0604020202020204" pitchFamily="34" charset="0"/>
          <a:ea typeface="+mn-ea"/>
          <a:cs typeface="Arial" panose="020B0604020202020204" pitchFamily="34" charset="0"/>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microsoft.com/office/2007/relationships/hdphoto" Target="../media/hdphoto5.wdp"/><Relationship Id="rId2" Type="http://schemas.openxmlformats.org/officeDocument/2006/relationships/image" Target="../media/image29.tiff"/><Relationship Id="rId1" Type="http://schemas.openxmlformats.org/officeDocument/2006/relationships/slideLayout" Target="../slideLayouts/slideLayout29.xml"/><Relationship Id="rId6" Type="http://schemas.openxmlformats.org/officeDocument/2006/relationships/image" Target="../media/image32.png"/><Relationship Id="rId5" Type="http://schemas.openxmlformats.org/officeDocument/2006/relationships/image" Target="../media/image31.tiff"/><Relationship Id="rId10" Type="http://schemas.openxmlformats.org/officeDocument/2006/relationships/image" Target="../media/image35.png"/><Relationship Id="rId4" Type="http://schemas.microsoft.com/office/2007/relationships/hdphoto" Target="../media/hdphoto4.wdp"/><Relationship Id="rId9"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image" Target="../media/image41.emf"/><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43.emf"/><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0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8816" y="264912"/>
            <a:ext cx="9854870" cy="2367078"/>
          </a:xfrm>
        </p:spPr>
        <p:txBody>
          <a:bodyPr>
            <a:normAutofit/>
          </a:bodyPr>
          <a:lstStyle/>
          <a:p>
            <a:r>
              <a:rPr lang="en-US" sz="5400" dirty="0">
                <a:latin typeface="IBM Plex Sans" panose="020B0503050203000203" pitchFamily="34" charset="77"/>
              </a:rPr>
              <a:t>Deploy a blockchain web-app with Hyperledger Fabric</a:t>
            </a:r>
          </a:p>
          <a:p>
            <a:endParaRPr lang="en-US" dirty="0"/>
          </a:p>
        </p:txBody>
      </p:sp>
      <p:sp>
        <p:nvSpPr>
          <p:cNvPr id="3" name="Text Placeholder 2"/>
          <p:cNvSpPr>
            <a:spLocks noGrp="1"/>
          </p:cNvSpPr>
          <p:nvPr>
            <p:ph type="body" sz="quarter" idx="11"/>
          </p:nvPr>
        </p:nvSpPr>
        <p:spPr>
          <a:xfrm>
            <a:off x="178816" y="4470401"/>
            <a:ext cx="6323583" cy="1046064"/>
          </a:xfrm>
        </p:spPr>
        <p:txBody>
          <a:bodyPr/>
          <a:lstStyle/>
          <a:p>
            <a:r>
              <a:rPr lang="en-US" sz="3200" dirty="0">
                <a:latin typeface="IBM Plex Sans" panose="020B0503050203000203" pitchFamily="34" charset="77"/>
              </a:rPr>
              <a:t>Horea Porutiu</a:t>
            </a:r>
          </a:p>
          <a:p>
            <a:r>
              <a:rPr lang="en-US" sz="3200" dirty="0">
                <a:latin typeface="IBM Plex Sans" panose="020B0503050203000203" pitchFamily="34" charset="77"/>
              </a:rPr>
              <a:t>Advisory Software Engineer, IBM</a:t>
            </a:r>
          </a:p>
          <a:p>
            <a:r>
              <a:rPr lang="en-US" sz="3200" dirty="0">
                <a:latin typeface="IBM Plex Sans" panose="020B0503050203000203" pitchFamily="34" charset="77"/>
              </a:rPr>
              <a:t>July 2019</a:t>
            </a:r>
          </a:p>
        </p:txBody>
      </p:sp>
      <p:sp>
        <p:nvSpPr>
          <p:cNvPr id="4" name="Text Placeholder 3"/>
          <p:cNvSpPr>
            <a:spLocks noGrp="1"/>
          </p:cNvSpPr>
          <p:nvPr>
            <p:ph type="body" sz="quarter" idx="13"/>
          </p:nvPr>
        </p:nvSpPr>
        <p:spPr>
          <a:xfrm flipH="1">
            <a:off x="13805546" y="2767912"/>
            <a:ext cx="2139338" cy="74141"/>
          </a:xfrm>
        </p:spPr>
        <p:txBody>
          <a:bodyPr>
            <a:normAutofit fontScale="25000" lnSpcReduction="20000"/>
          </a:bodyPr>
          <a:lstStyle/>
          <a:p>
            <a:endParaRPr lang="en-US" dirty="0"/>
          </a:p>
        </p:txBody>
      </p:sp>
      <p:grpSp>
        <p:nvGrpSpPr>
          <p:cNvPr id="5" name="Group 4"/>
          <p:cNvGrpSpPr/>
          <p:nvPr/>
        </p:nvGrpSpPr>
        <p:grpSpPr>
          <a:xfrm>
            <a:off x="8652952" y="5367590"/>
            <a:ext cx="4172356" cy="2876536"/>
            <a:chOff x="9437844" y="3908247"/>
            <a:chExt cx="2515498" cy="2369583"/>
          </a:xfrm>
        </p:grpSpPr>
        <p:sp>
          <p:nvSpPr>
            <p:cNvPr id="6" name="Rectangle 8"/>
            <p:cNvSpPr/>
            <p:nvPr/>
          </p:nvSpPr>
          <p:spPr>
            <a:xfrm>
              <a:off x="9437844" y="3908247"/>
              <a:ext cx="2515498" cy="2369583"/>
            </a:xfrm>
            <a:custGeom>
              <a:avLst/>
              <a:gdLst>
                <a:gd name="connsiteX0" fmla="*/ 0 w 2932575"/>
                <a:gd name="connsiteY0" fmla="*/ 0 h 2022564"/>
                <a:gd name="connsiteX1" fmla="*/ 2932575 w 2932575"/>
                <a:gd name="connsiteY1" fmla="*/ 0 h 2022564"/>
                <a:gd name="connsiteX2" fmla="*/ 2932575 w 2932575"/>
                <a:gd name="connsiteY2" fmla="*/ 2022564 h 2022564"/>
                <a:gd name="connsiteX3" fmla="*/ 0 w 2932575"/>
                <a:gd name="connsiteY3" fmla="*/ 2022564 h 2022564"/>
                <a:gd name="connsiteX4" fmla="*/ 0 w 2932575"/>
                <a:gd name="connsiteY4" fmla="*/ 0 h 2022564"/>
                <a:gd name="connsiteX0" fmla="*/ 0 w 2944150"/>
                <a:gd name="connsiteY0" fmla="*/ 0 h 2022564"/>
                <a:gd name="connsiteX1" fmla="*/ 2932575 w 2944150"/>
                <a:gd name="connsiteY1" fmla="*/ 0 h 2022564"/>
                <a:gd name="connsiteX2" fmla="*/ 2944150 w 2944150"/>
                <a:gd name="connsiteY2" fmla="*/ 1686898 h 2022564"/>
                <a:gd name="connsiteX3" fmla="*/ 0 w 2944150"/>
                <a:gd name="connsiteY3" fmla="*/ 2022564 h 2022564"/>
                <a:gd name="connsiteX4" fmla="*/ 0 w 2944150"/>
                <a:gd name="connsiteY4" fmla="*/ 0 h 2022564"/>
                <a:gd name="connsiteX0" fmla="*/ 0 w 2944150"/>
                <a:gd name="connsiteY0" fmla="*/ 0 h 2022564"/>
                <a:gd name="connsiteX1" fmla="*/ 2932575 w 2944150"/>
                <a:gd name="connsiteY1" fmla="*/ 0 h 2022564"/>
                <a:gd name="connsiteX2" fmla="*/ 2944150 w 2944150"/>
                <a:gd name="connsiteY2" fmla="*/ 1686898 h 2022564"/>
                <a:gd name="connsiteX3" fmla="*/ 2631633 w 2944150"/>
                <a:gd name="connsiteY3" fmla="*/ 1721622 h 2022564"/>
                <a:gd name="connsiteX4" fmla="*/ 0 w 2944150"/>
                <a:gd name="connsiteY4" fmla="*/ 2022564 h 2022564"/>
                <a:gd name="connsiteX5" fmla="*/ 0 w 2944150"/>
                <a:gd name="connsiteY5" fmla="*/ 0 h 2022564"/>
                <a:gd name="connsiteX0" fmla="*/ 0 w 2944150"/>
                <a:gd name="connsiteY0" fmla="*/ 0 h 2022564"/>
                <a:gd name="connsiteX1" fmla="*/ 2932575 w 2944150"/>
                <a:gd name="connsiteY1" fmla="*/ 0 h 2022564"/>
                <a:gd name="connsiteX2" fmla="*/ 2944150 w 2944150"/>
                <a:gd name="connsiteY2" fmla="*/ 1686898 h 2022564"/>
                <a:gd name="connsiteX3" fmla="*/ 2458013 w 2944150"/>
                <a:gd name="connsiteY3" fmla="*/ 1698473 h 2022564"/>
                <a:gd name="connsiteX4" fmla="*/ 0 w 2944150"/>
                <a:gd name="connsiteY4" fmla="*/ 2022564 h 2022564"/>
                <a:gd name="connsiteX5" fmla="*/ 0 w 2944150"/>
                <a:gd name="connsiteY5" fmla="*/ 0 h 2022564"/>
                <a:gd name="connsiteX0" fmla="*/ 0 w 2944150"/>
                <a:gd name="connsiteY0" fmla="*/ 0 h 2022564"/>
                <a:gd name="connsiteX1" fmla="*/ 2932575 w 2944150"/>
                <a:gd name="connsiteY1" fmla="*/ 0 h 2022564"/>
                <a:gd name="connsiteX2" fmla="*/ 2944150 w 2944150"/>
                <a:gd name="connsiteY2" fmla="*/ 1686898 h 2022564"/>
                <a:gd name="connsiteX3" fmla="*/ 2458013 w 2944150"/>
                <a:gd name="connsiteY3" fmla="*/ 1698473 h 2022564"/>
                <a:gd name="connsiteX4" fmla="*/ 0 w 2944150"/>
                <a:gd name="connsiteY4" fmla="*/ 2022564 h 2022564"/>
                <a:gd name="connsiteX5" fmla="*/ 0 w 2944150"/>
                <a:gd name="connsiteY5" fmla="*/ 0 h 2022564"/>
                <a:gd name="connsiteX0" fmla="*/ 0 w 2944150"/>
                <a:gd name="connsiteY0" fmla="*/ 0 h 2022564"/>
                <a:gd name="connsiteX1" fmla="*/ 2932575 w 2944150"/>
                <a:gd name="connsiteY1" fmla="*/ 0 h 2022564"/>
                <a:gd name="connsiteX2" fmla="*/ 2944150 w 2944150"/>
                <a:gd name="connsiteY2" fmla="*/ 1686898 h 2022564"/>
                <a:gd name="connsiteX3" fmla="*/ 2458013 w 2944150"/>
                <a:gd name="connsiteY3" fmla="*/ 1698473 h 2022564"/>
                <a:gd name="connsiteX4" fmla="*/ 0 w 2944150"/>
                <a:gd name="connsiteY4" fmla="*/ 2022564 h 2022564"/>
                <a:gd name="connsiteX5" fmla="*/ 0 w 2944150"/>
                <a:gd name="connsiteY5" fmla="*/ 0 h 2022564"/>
                <a:gd name="connsiteX0" fmla="*/ 0 w 2944150"/>
                <a:gd name="connsiteY0" fmla="*/ 0 h 2022564"/>
                <a:gd name="connsiteX1" fmla="*/ 2932575 w 2944150"/>
                <a:gd name="connsiteY1" fmla="*/ 0 h 2022564"/>
                <a:gd name="connsiteX2" fmla="*/ 2944150 w 2944150"/>
                <a:gd name="connsiteY2" fmla="*/ 1686898 h 2022564"/>
                <a:gd name="connsiteX3" fmla="*/ 2458013 w 2944150"/>
                <a:gd name="connsiteY3" fmla="*/ 1698473 h 2022564"/>
                <a:gd name="connsiteX4" fmla="*/ 2191795 w 2944150"/>
                <a:gd name="connsiteY4" fmla="*/ 1744772 h 2022564"/>
                <a:gd name="connsiteX5" fmla="*/ 0 w 2944150"/>
                <a:gd name="connsiteY5" fmla="*/ 2022564 h 2022564"/>
                <a:gd name="connsiteX6" fmla="*/ 0 w 2944150"/>
                <a:gd name="connsiteY6" fmla="*/ 0 h 2022564"/>
                <a:gd name="connsiteX0" fmla="*/ 0 w 2944150"/>
                <a:gd name="connsiteY0" fmla="*/ 0 h 2022565"/>
                <a:gd name="connsiteX1" fmla="*/ 2932575 w 2944150"/>
                <a:gd name="connsiteY1" fmla="*/ 0 h 2022565"/>
                <a:gd name="connsiteX2" fmla="*/ 2944150 w 2944150"/>
                <a:gd name="connsiteY2" fmla="*/ 1686898 h 2022565"/>
                <a:gd name="connsiteX3" fmla="*/ 2458013 w 2944150"/>
                <a:gd name="connsiteY3" fmla="*/ 1698473 h 2022565"/>
                <a:gd name="connsiteX4" fmla="*/ 2469587 w 2944150"/>
                <a:gd name="connsiteY4" fmla="*/ 2022565 h 2022565"/>
                <a:gd name="connsiteX5" fmla="*/ 0 w 2944150"/>
                <a:gd name="connsiteY5" fmla="*/ 2022564 h 2022565"/>
                <a:gd name="connsiteX6" fmla="*/ 0 w 2944150"/>
                <a:gd name="connsiteY6" fmla="*/ 0 h 2022565"/>
                <a:gd name="connsiteX0" fmla="*/ 0 w 2955724"/>
                <a:gd name="connsiteY0" fmla="*/ 0 h 2022565"/>
                <a:gd name="connsiteX1" fmla="*/ 2932575 w 2955724"/>
                <a:gd name="connsiteY1" fmla="*/ 0 h 2022565"/>
                <a:gd name="connsiteX2" fmla="*/ 2955724 w 2955724"/>
                <a:gd name="connsiteY2" fmla="*/ 1710048 h 2022565"/>
                <a:gd name="connsiteX3" fmla="*/ 2458013 w 2955724"/>
                <a:gd name="connsiteY3" fmla="*/ 1698473 h 2022565"/>
                <a:gd name="connsiteX4" fmla="*/ 2469587 w 2955724"/>
                <a:gd name="connsiteY4" fmla="*/ 2022565 h 2022565"/>
                <a:gd name="connsiteX5" fmla="*/ 0 w 2955724"/>
                <a:gd name="connsiteY5" fmla="*/ 2022564 h 2022565"/>
                <a:gd name="connsiteX6" fmla="*/ 0 w 2955724"/>
                <a:gd name="connsiteY6" fmla="*/ 0 h 2022565"/>
                <a:gd name="connsiteX0" fmla="*/ 0 w 2955724"/>
                <a:gd name="connsiteY0" fmla="*/ 0 h 2022565"/>
                <a:gd name="connsiteX1" fmla="*/ 2932575 w 2955724"/>
                <a:gd name="connsiteY1" fmla="*/ 0 h 2022565"/>
                <a:gd name="connsiteX2" fmla="*/ 2955724 w 2955724"/>
                <a:gd name="connsiteY2" fmla="*/ 1710048 h 2022565"/>
                <a:gd name="connsiteX3" fmla="*/ 2492737 w 2955724"/>
                <a:gd name="connsiteY3" fmla="*/ 1721623 h 2022565"/>
                <a:gd name="connsiteX4" fmla="*/ 2469587 w 2955724"/>
                <a:gd name="connsiteY4" fmla="*/ 2022565 h 2022565"/>
                <a:gd name="connsiteX5" fmla="*/ 0 w 2955724"/>
                <a:gd name="connsiteY5" fmla="*/ 2022564 h 2022565"/>
                <a:gd name="connsiteX6" fmla="*/ 0 w 2955724"/>
                <a:gd name="connsiteY6" fmla="*/ 0 h 2022565"/>
                <a:gd name="connsiteX0" fmla="*/ 0 w 2955724"/>
                <a:gd name="connsiteY0" fmla="*/ 0 h 2022565"/>
                <a:gd name="connsiteX1" fmla="*/ 2932575 w 2955724"/>
                <a:gd name="connsiteY1" fmla="*/ 0 h 2022565"/>
                <a:gd name="connsiteX2" fmla="*/ 2955724 w 2955724"/>
                <a:gd name="connsiteY2" fmla="*/ 1710048 h 2022565"/>
                <a:gd name="connsiteX3" fmla="*/ 2469588 w 2955724"/>
                <a:gd name="connsiteY3" fmla="*/ 1721623 h 2022565"/>
                <a:gd name="connsiteX4" fmla="*/ 2469587 w 2955724"/>
                <a:gd name="connsiteY4" fmla="*/ 2022565 h 2022565"/>
                <a:gd name="connsiteX5" fmla="*/ 0 w 2955724"/>
                <a:gd name="connsiteY5" fmla="*/ 2022564 h 2022565"/>
                <a:gd name="connsiteX6" fmla="*/ 0 w 2955724"/>
                <a:gd name="connsiteY6" fmla="*/ 0 h 2022565"/>
                <a:gd name="connsiteX0" fmla="*/ 0 w 2955724"/>
                <a:gd name="connsiteY0" fmla="*/ 0 h 2022565"/>
                <a:gd name="connsiteX1" fmla="*/ 2932575 w 2955724"/>
                <a:gd name="connsiteY1" fmla="*/ 0 h 2022565"/>
                <a:gd name="connsiteX2" fmla="*/ 2955724 w 2955724"/>
                <a:gd name="connsiteY2" fmla="*/ 1733197 h 2022565"/>
                <a:gd name="connsiteX3" fmla="*/ 2469588 w 2955724"/>
                <a:gd name="connsiteY3" fmla="*/ 1721623 h 2022565"/>
                <a:gd name="connsiteX4" fmla="*/ 2469587 w 2955724"/>
                <a:gd name="connsiteY4" fmla="*/ 2022565 h 2022565"/>
                <a:gd name="connsiteX5" fmla="*/ 0 w 2955724"/>
                <a:gd name="connsiteY5" fmla="*/ 2022564 h 2022565"/>
                <a:gd name="connsiteX6" fmla="*/ 0 w 2955724"/>
                <a:gd name="connsiteY6" fmla="*/ 0 h 2022565"/>
                <a:gd name="connsiteX0" fmla="*/ 0 w 2955724"/>
                <a:gd name="connsiteY0" fmla="*/ 0 h 2022565"/>
                <a:gd name="connsiteX1" fmla="*/ 2932575 w 2955724"/>
                <a:gd name="connsiteY1" fmla="*/ 0 h 2022565"/>
                <a:gd name="connsiteX2" fmla="*/ 2955724 w 2955724"/>
                <a:gd name="connsiteY2" fmla="*/ 1721622 h 2022565"/>
                <a:gd name="connsiteX3" fmla="*/ 2469588 w 2955724"/>
                <a:gd name="connsiteY3" fmla="*/ 1721623 h 2022565"/>
                <a:gd name="connsiteX4" fmla="*/ 2469587 w 2955724"/>
                <a:gd name="connsiteY4" fmla="*/ 2022565 h 2022565"/>
                <a:gd name="connsiteX5" fmla="*/ 0 w 2955724"/>
                <a:gd name="connsiteY5" fmla="*/ 2022564 h 2022565"/>
                <a:gd name="connsiteX6" fmla="*/ 0 w 2955724"/>
                <a:gd name="connsiteY6" fmla="*/ 0 h 2022565"/>
                <a:gd name="connsiteX0" fmla="*/ 0 w 2955724"/>
                <a:gd name="connsiteY0" fmla="*/ 0 h 2022565"/>
                <a:gd name="connsiteX1" fmla="*/ 2932575 w 2955724"/>
                <a:gd name="connsiteY1" fmla="*/ 0 h 2022565"/>
                <a:gd name="connsiteX2" fmla="*/ 2955724 w 2955724"/>
                <a:gd name="connsiteY2" fmla="*/ 1721622 h 2022565"/>
                <a:gd name="connsiteX3" fmla="*/ 2469588 w 2955724"/>
                <a:gd name="connsiteY3" fmla="*/ 1779497 h 2022565"/>
                <a:gd name="connsiteX4" fmla="*/ 2469587 w 2955724"/>
                <a:gd name="connsiteY4" fmla="*/ 2022565 h 2022565"/>
                <a:gd name="connsiteX5" fmla="*/ 0 w 2955724"/>
                <a:gd name="connsiteY5" fmla="*/ 2022564 h 2022565"/>
                <a:gd name="connsiteX6" fmla="*/ 0 w 2955724"/>
                <a:gd name="connsiteY6" fmla="*/ 0 h 2022565"/>
                <a:gd name="connsiteX0" fmla="*/ 0 w 2955724"/>
                <a:gd name="connsiteY0" fmla="*/ 0 h 2022565"/>
                <a:gd name="connsiteX1" fmla="*/ 2932575 w 2955724"/>
                <a:gd name="connsiteY1" fmla="*/ 0 h 2022565"/>
                <a:gd name="connsiteX2" fmla="*/ 2955724 w 2955724"/>
                <a:gd name="connsiteY2" fmla="*/ 1767920 h 2022565"/>
                <a:gd name="connsiteX3" fmla="*/ 2469588 w 2955724"/>
                <a:gd name="connsiteY3" fmla="*/ 1779497 h 2022565"/>
                <a:gd name="connsiteX4" fmla="*/ 2469587 w 2955724"/>
                <a:gd name="connsiteY4" fmla="*/ 2022565 h 2022565"/>
                <a:gd name="connsiteX5" fmla="*/ 0 w 2955724"/>
                <a:gd name="connsiteY5" fmla="*/ 2022564 h 2022565"/>
                <a:gd name="connsiteX6" fmla="*/ 0 w 2955724"/>
                <a:gd name="connsiteY6" fmla="*/ 0 h 2022565"/>
                <a:gd name="connsiteX0" fmla="*/ 0 w 2933688"/>
                <a:gd name="connsiteY0" fmla="*/ 0 h 2022565"/>
                <a:gd name="connsiteX1" fmla="*/ 2932575 w 2933688"/>
                <a:gd name="connsiteY1" fmla="*/ 0 h 2022565"/>
                <a:gd name="connsiteX2" fmla="*/ 2932574 w 2933688"/>
                <a:gd name="connsiteY2" fmla="*/ 1779495 h 2022565"/>
                <a:gd name="connsiteX3" fmla="*/ 2469588 w 2933688"/>
                <a:gd name="connsiteY3" fmla="*/ 1779497 h 2022565"/>
                <a:gd name="connsiteX4" fmla="*/ 2469587 w 2933688"/>
                <a:gd name="connsiteY4" fmla="*/ 2022565 h 2022565"/>
                <a:gd name="connsiteX5" fmla="*/ 0 w 2933688"/>
                <a:gd name="connsiteY5" fmla="*/ 2022564 h 2022565"/>
                <a:gd name="connsiteX6" fmla="*/ 0 w 2933688"/>
                <a:gd name="connsiteY6" fmla="*/ 0 h 202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3688" h="2022565">
                  <a:moveTo>
                    <a:pt x="0" y="0"/>
                  </a:moveTo>
                  <a:lnTo>
                    <a:pt x="2932575" y="0"/>
                  </a:lnTo>
                  <a:cubicBezTo>
                    <a:pt x="2936433" y="562299"/>
                    <a:pt x="2928716" y="1217196"/>
                    <a:pt x="2932574" y="1779495"/>
                  </a:cubicBezTo>
                  <a:lnTo>
                    <a:pt x="2469588" y="1779497"/>
                  </a:lnTo>
                  <a:cubicBezTo>
                    <a:pt x="2469588" y="1879811"/>
                    <a:pt x="2469587" y="1922251"/>
                    <a:pt x="2469587" y="2022565"/>
                  </a:cubicBezTo>
                  <a:lnTo>
                    <a:pt x="0" y="2022564"/>
                  </a:lnTo>
                  <a:lnTo>
                    <a:pt x="0" y="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2276" kern="1200" dirty="0">
                <a:solidFill>
                  <a:prstClr val="white"/>
                </a:solidFill>
                <a:latin typeface="IBM Plex Sans" panose="020B0503050203000203" pitchFamily="34" charset="77"/>
                <a:ea typeface="Arial" charset="0"/>
                <a:cs typeface="Arial" charset="0"/>
              </a:endParaRPr>
            </a:p>
          </p:txBody>
        </p:sp>
        <p:sp>
          <p:nvSpPr>
            <p:cNvPr id="7" name="TextBox 32"/>
            <p:cNvSpPr txBox="1"/>
            <p:nvPr/>
          </p:nvSpPr>
          <p:spPr>
            <a:xfrm>
              <a:off x="9887800" y="5298294"/>
              <a:ext cx="1368679" cy="2743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9pPr>
            </a:lstStyle>
            <a:p>
              <a:pPr defTabSz="650230" fontAlgn="auto" hangingPunct="1">
                <a:spcBef>
                  <a:spcPts val="0"/>
                </a:spcBef>
                <a:spcAft>
                  <a:spcPts val="0"/>
                </a:spcAft>
              </a:pPr>
              <a:r>
                <a:rPr lang="en-US" sz="1564" b="0" kern="0" dirty="0">
                  <a:solidFill>
                    <a:srgbClr val="003BC9"/>
                  </a:solidFill>
                  <a:latin typeface="IBM Plex Sans" panose="020B0503050203000203" pitchFamily="34" charset="77"/>
                  <a:ea typeface="Arial" charset="0"/>
                  <a:cs typeface="Arial" charset="0"/>
                </a:rPr>
                <a:t>Blockchain Architected</a:t>
              </a:r>
            </a:p>
          </p:txBody>
        </p:sp>
        <p:sp>
          <p:nvSpPr>
            <p:cNvPr id="9" name="TextBox 30"/>
            <p:cNvSpPr txBox="1"/>
            <p:nvPr/>
          </p:nvSpPr>
          <p:spPr>
            <a:xfrm>
              <a:off x="9887800" y="5619430"/>
              <a:ext cx="1212115" cy="2743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9pPr>
            </a:lstStyle>
            <a:p>
              <a:pPr defTabSz="650230" fontAlgn="auto" hangingPunct="1">
                <a:spcBef>
                  <a:spcPts val="0"/>
                </a:spcBef>
                <a:spcAft>
                  <a:spcPts val="0"/>
                </a:spcAft>
              </a:pPr>
              <a:r>
                <a:rPr lang="en-US" sz="1564" b="0" kern="0" dirty="0">
                  <a:solidFill>
                    <a:prstClr val="black">
                      <a:lumMod val="50000"/>
                      <a:lumOff val="50000"/>
                    </a:prstClr>
                  </a:solidFill>
                  <a:latin typeface="IBM Plex Sans" panose="020B0503050203000203" pitchFamily="34" charset="77"/>
                  <a:ea typeface="Arial" charset="0"/>
                  <a:cs typeface="Arial" charset="0"/>
                </a:rPr>
                <a:t>Blockchain Explored</a:t>
              </a:r>
            </a:p>
          </p:txBody>
        </p:sp>
        <p:pic>
          <p:nvPicPr>
            <p:cNvPr id="10" name="Picture 9"/>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579619" y="5626098"/>
              <a:ext cx="214480" cy="248235"/>
            </a:xfrm>
            <a:prstGeom prst="rect">
              <a:avLst/>
            </a:prstGeom>
          </p:spPr>
        </p:pic>
        <p:sp>
          <p:nvSpPr>
            <p:cNvPr id="11" name="TextBox 34"/>
            <p:cNvSpPr txBox="1"/>
            <p:nvPr/>
          </p:nvSpPr>
          <p:spPr>
            <a:xfrm>
              <a:off x="9887800" y="4656022"/>
              <a:ext cx="1244974" cy="2743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9pPr>
            </a:lstStyle>
            <a:p>
              <a:pPr defTabSz="650230" fontAlgn="auto" hangingPunct="1">
                <a:spcBef>
                  <a:spcPts val="0"/>
                </a:spcBef>
                <a:spcAft>
                  <a:spcPts val="0"/>
                </a:spcAft>
              </a:pPr>
              <a:r>
                <a:rPr lang="en-US" sz="1564" b="0" kern="0" dirty="0">
                  <a:solidFill>
                    <a:prstClr val="black">
                      <a:lumMod val="50000"/>
                      <a:lumOff val="50000"/>
                    </a:prstClr>
                  </a:solidFill>
                  <a:latin typeface="IBM Plex Sans" panose="020B0503050203000203" pitchFamily="34" charset="77"/>
                  <a:ea typeface="Arial" charset="0"/>
                  <a:cs typeface="Arial" charset="0"/>
                </a:rPr>
                <a:t>Blockchain Solutions</a:t>
              </a:r>
            </a:p>
          </p:txBody>
        </p:sp>
        <p:sp>
          <p:nvSpPr>
            <p:cNvPr id="12" name="TextBox 27"/>
            <p:cNvSpPr txBox="1"/>
            <p:nvPr/>
          </p:nvSpPr>
          <p:spPr>
            <a:xfrm>
              <a:off x="9887800" y="4977158"/>
              <a:ext cx="1319390" cy="2743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9pPr>
            </a:lstStyle>
            <a:p>
              <a:pPr defTabSz="650230" fontAlgn="auto" hangingPunct="1">
                <a:spcBef>
                  <a:spcPts val="0"/>
                </a:spcBef>
                <a:spcAft>
                  <a:spcPts val="0"/>
                </a:spcAft>
              </a:pPr>
              <a:r>
                <a:rPr lang="en-US" sz="1564" b="0" kern="0" dirty="0">
                  <a:solidFill>
                    <a:prstClr val="black">
                      <a:lumMod val="50000"/>
                      <a:lumOff val="50000"/>
                    </a:prstClr>
                  </a:solidFill>
                  <a:latin typeface="IBM Plex Sans" panose="020B0503050203000203" pitchFamily="34" charset="77"/>
                  <a:ea typeface="Arial" charset="0"/>
                  <a:cs typeface="Arial" charset="0"/>
                </a:rPr>
                <a:t>Blockchain Composed</a:t>
              </a:r>
            </a:p>
          </p:txBody>
        </p:sp>
        <p:pic>
          <p:nvPicPr>
            <p:cNvPr id="13" name="Picture 12"/>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202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77019" y="5001132"/>
              <a:ext cx="218926" cy="255966"/>
            </a:xfrm>
            <a:prstGeom prst="rect">
              <a:avLst/>
            </a:prstGeom>
          </p:spPr>
        </p:pic>
        <p:sp>
          <p:nvSpPr>
            <p:cNvPr id="14" name="TextBox 26"/>
            <p:cNvSpPr txBox="1"/>
            <p:nvPr/>
          </p:nvSpPr>
          <p:spPr>
            <a:xfrm>
              <a:off x="9887800" y="5940568"/>
              <a:ext cx="958937" cy="274346"/>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9pPr>
            </a:lstStyle>
            <a:p>
              <a:pPr defTabSz="650230" fontAlgn="auto" hangingPunct="1">
                <a:spcBef>
                  <a:spcPts val="0"/>
                </a:spcBef>
                <a:spcAft>
                  <a:spcPts val="0"/>
                </a:spcAft>
              </a:pPr>
              <a:r>
                <a:rPr lang="en-US" sz="1564" b="0" kern="0" dirty="0">
                  <a:solidFill>
                    <a:prstClr val="black">
                      <a:lumMod val="50000"/>
                      <a:lumOff val="50000"/>
                    </a:prstClr>
                  </a:solidFill>
                  <a:latin typeface="IBM Plex Sans" panose="020B0503050203000203" pitchFamily="34" charset="77"/>
                  <a:ea typeface="Arial" charset="0"/>
                  <a:cs typeface="Arial" charset="0"/>
                </a:rPr>
                <a:t>Next Steps</a:t>
              </a:r>
            </a:p>
          </p:txBody>
        </p:sp>
        <p:pic>
          <p:nvPicPr>
            <p:cNvPr id="15" name="Picture 14"/>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581206" y="5965114"/>
              <a:ext cx="211764" cy="245042"/>
            </a:xfrm>
            <a:prstGeom prst="rect">
              <a:avLst/>
            </a:prstGeom>
          </p:spPr>
        </p:pic>
        <p:sp>
          <p:nvSpPr>
            <p:cNvPr id="16" name="TextBox 35"/>
            <p:cNvSpPr txBox="1"/>
            <p:nvPr/>
          </p:nvSpPr>
          <p:spPr>
            <a:xfrm>
              <a:off x="9887800" y="4013750"/>
              <a:ext cx="1266236" cy="2743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9pPr>
            </a:lstStyle>
            <a:p>
              <a:pPr defTabSz="650230" fontAlgn="auto" hangingPunct="1">
                <a:spcBef>
                  <a:spcPts val="0"/>
                </a:spcBef>
                <a:spcAft>
                  <a:spcPts val="0"/>
                </a:spcAft>
                <a:defRPr/>
              </a:pPr>
              <a:r>
                <a:rPr lang="en-US" sz="1564" b="0" kern="0" dirty="0">
                  <a:solidFill>
                    <a:prstClr val="black">
                      <a:lumMod val="50000"/>
                      <a:lumOff val="50000"/>
                    </a:prstClr>
                  </a:solidFill>
                  <a:latin typeface="IBM Plex Sans" panose="020B0503050203000203" pitchFamily="34" charset="77"/>
                  <a:ea typeface="Arial" charset="0"/>
                  <a:cs typeface="Arial" charset="0"/>
                </a:rPr>
                <a:t>Blockchain Explained</a:t>
              </a:r>
            </a:p>
          </p:txBody>
        </p:sp>
        <p:pic>
          <p:nvPicPr>
            <p:cNvPr id="17" name="Picture 16"/>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9575070" y="4030884"/>
              <a:ext cx="222260" cy="259865"/>
            </a:xfrm>
            <a:prstGeom prst="rect">
              <a:avLst/>
            </a:prstGeom>
          </p:spPr>
        </p:pic>
        <p:pic>
          <p:nvPicPr>
            <p:cNvPr id="18" name="Picture 17"/>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522206" y="4316288"/>
              <a:ext cx="312691" cy="365595"/>
            </a:xfrm>
            <a:prstGeom prst="rect">
              <a:avLst/>
            </a:prstGeom>
          </p:spPr>
        </p:pic>
        <p:sp>
          <p:nvSpPr>
            <p:cNvPr id="19" name="TextBox 18"/>
            <p:cNvSpPr txBox="1"/>
            <p:nvPr/>
          </p:nvSpPr>
          <p:spPr>
            <a:xfrm>
              <a:off x="9887800" y="4334886"/>
              <a:ext cx="1463391" cy="274346"/>
            </a:xfrm>
            <a:prstGeom prst="rect">
              <a:avLst/>
            </a:prstGeom>
            <a:noFill/>
          </p:spPr>
          <p:txBody>
            <a:bodyPr wrap="none" rtlCol="0">
              <a:spAutoFit/>
            </a:bodyPr>
            <a:lstStyle/>
            <a:p>
              <a:pPr defTabSz="650230" hangingPunct="1">
                <a:spcBef>
                  <a:spcPts val="0"/>
                </a:spcBef>
                <a:defRPr/>
              </a:pPr>
              <a:r>
                <a:rPr lang="en-US" sz="1564" dirty="0">
                  <a:solidFill>
                    <a:prstClr val="black">
                      <a:lumMod val="50000"/>
                      <a:lumOff val="50000"/>
                    </a:prstClr>
                  </a:solidFill>
                  <a:latin typeface="IBM Plex Sans" panose="020B0503050203000203" pitchFamily="34" charset="77"/>
                  <a:ea typeface="Arial" charset="0"/>
                  <a:cs typeface="Arial" charset="0"/>
                </a:rPr>
                <a:t>IBM Blockchain Platform</a:t>
              </a:r>
            </a:p>
          </p:txBody>
        </p:sp>
      </p:grpSp>
      <p:pic>
        <p:nvPicPr>
          <p:cNvPr id="20" name="Picture 19"/>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890740" y="6337744"/>
            <a:ext cx="361749" cy="309551"/>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91108" y="7077216"/>
            <a:ext cx="405406" cy="347948"/>
          </a:xfrm>
          <a:prstGeom prst="rect">
            <a:avLst/>
          </a:prstGeom>
        </p:spPr>
      </p:pic>
      <p:sp>
        <p:nvSpPr>
          <p:cNvPr id="22" name="TextBox 21"/>
          <p:cNvSpPr txBox="1"/>
          <p:nvPr/>
        </p:nvSpPr>
        <p:spPr>
          <a:xfrm>
            <a:off x="-2298356" y="6921303"/>
            <a:ext cx="453970" cy="2674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9pPr>
          </a:lstStyle>
          <a:p>
            <a:pPr defTabSz="650230" fontAlgn="auto" hangingPunct="1">
              <a:spcBef>
                <a:spcPts val="0"/>
              </a:spcBef>
              <a:spcAft>
                <a:spcPts val="0"/>
              </a:spcAft>
              <a:defRPr/>
            </a:pPr>
            <a:r>
              <a:rPr lang="en-US" sz="1138" b="0" kern="0" dirty="0">
                <a:solidFill>
                  <a:prstClr val="white"/>
                </a:solidFill>
                <a:latin typeface="IBM Plex Sans" panose="020B0503050203000203" pitchFamily="34" charset="77"/>
                <a:ea typeface="Arial" charset="0"/>
                <a:cs typeface="Arial" charset="0"/>
              </a:rPr>
              <a:t>July</a:t>
            </a:r>
          </a:p>
        </p:txBody>
      </p:sp>
    </p:spTree>
    <p:extLst>
      <p:ext uri="{BB962C8B-B14F-4D97-AF65-F5344CB8AC3E}">
        <p14:creationId xmlns:p14="http://schemas.microsoft.com/office/powerpoint/2010/main" val="3908010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p:txBody>
          <a:bodyPr/>
          <a:lstStyle/>
          <a:p>
            <a:r>
              <a:rPr lang="en-US" dirty="0">
                <a:solidFill>
                  <a:schemeClr val="accent4"/>
                </a:solidFill>
                <a:ea typeface="Arial" charset="0"/>
                <a:cs typeface="Arial" charset="0"/>
              </a:rPr>
              <a:t>Security: Public vs. private </a:t>
            </a:r>
            <a:r>
              <a:rPr lang="en-US" dirty="0" err="1">
                <a:solidFill>
                  <a:schemeClr val="accent4"/>
                </a:solidFill>
                <a:ea typeface="Arial" charset="0"/>
                <a:cs typeface="Arial" charset="0"/>
              </a:rPr>
              <a:t>blockchains</a:t>
            </a:r>
            <a:endParaRPr lang="en-US" dirty="0">
              <a:solidFill>
                <a:schemeClr val="accent4"/>
              </a:solidFill>
              <a:ea typeface="Arial" charset="0"/>
              <a:cs typeface="Arial" charset="0"/>
            </a:endParaRPr>
          </a:p>
        </p:txBody>
      </p:sp>
      <p:grpSp>
        <p:nvGrpSpPr>
          <p:cNvPr id="11" name="Group 10"/>
          <p:cNvGrpSpPr/>
          <p:nvPr/>
        </p:nvGrpSpPr>
        <p:grpSpPr>
          <a:xfrm>
            <a:off x="710628" y="1452531"/>
            <a:ext cx="5195718" cy="2841519"/>
            <a:chOff x="592853" y="992470"/>
            <a:chExt cx="3653239" cy="1997942"/>
          </a:xfrm>
        </p:grpSpPr>
        <p:sp>
          <p:nvSpPr>
            <p:cNvPr id="7" name="Rectangle 6"/>
            <p:cNvSpPr/>
            <p:nvPr/>
          </p:nvSpPr>
          <p:spPr>
            <a:xfrm>
              <a:off x="1111997" y="1378193"/>
              <a:ext cx="3134095" cy="1612219"/>
            </a:xfrm>
            <a:prstGeom prst="rect">
              <a:avLst/>
            </a:prstGeom>
          </p:spPr>
          <p:txBody>
            <a:bodyPr wrap="square">
              <a:spAutoFit/>
            </a:bodyPr>
            <a:lstStyle/>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Bitcoin</a:t>
              </a:r>
            </a:p>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Users treated equally</a:t>
              </a:r>
            </a:p>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Identity is anonymous</a:t>
              </a:r>
            </a:p>
            <a:p>
              <a:pPr defTabSz="487672" hangingPunct="1">
                <a:spcBef>
                  <a:spcPts val="640"/>
                </a:spcBef>
                <a:buClr>
                  <a:srgbClr val="4178BE"/>
                </a:buClr>
              </a:pPr>
              <a:endParaRPr lang="en-US" sz="3200" kern="1200" dirty="0">
                <a:solidFill>
                  <a:schemeClr val="accent4"/>
                </a:solidFill>
                <a:latin typeface="IBM Plex Sans" panose="020B0503050203000203" pitchFamily="34" charset="77"/>
                <a:ea typeface="Arial" charset="0"/>
                <a:cs typeface="Arial" charset="0"/>
              </a:endParaRPr>
            </a:p>
          </p:txBody>
        </p:sp>
        <p:sp>
          <p:nvSpPr>
            <p:cNvPr id="8" name="Rectangle 7"/>
            <p:cNvSpPr/>
            <p:nvPr/>
          </p:nvSpPr>
          <p:spPr>
            <a:xfrm>
              <a:off x="592853" y="992470"/>
              <a:ext cx="2606107" cy="411170"/>
            </a:xfrm>
            <a:prstGeom prst="rect">
              <a:avLst/>
            </a:prstGeom>
          </p:spPr>
          <p:txBody>
            <a:bodyPr wrap="none">
              <a:spAutoFit/>
            </a:bodyPr>
            <a:lstStyle/>
            <a:p>
              <a:pPr defTabSz="650230" hangingPunct="1">
                <a:spcBef>
                  <a:spcPts val="0"/>
                </a:spcBef>
              </a:pPr>
              <a:r>
                <a:rPr lang="en-US" sz="3200" u="sng" kern="1200" dirty="0">
                  <a:solidFill>
                    <a:schemeClr val="tx1"/>
                  </a:solidFill>
                  <a:latin typeface="IBM Plex Sans" panose="020B0503050203000203" pitchFamily="34" charset="77"/>
                  <a:ea typeface="Arial" charset="0"/>
                  <a:cs typeface="Arial" charset="0"/>
                </a:rPr>
                <a:t>Public </a:t>
              </a:r>
              <a:r>
                <a:rPr lang="en-US" sz="3200" u="sng" kern="1200" dirty="0" err="1">
                  <a:solidFill>
                    <a:schemeClr val="tx1"/>
                  </a:solidFill>
                  <a:latin typeface="IBM Plex Sans" panose="020B0503050203000203" pitchFamily="34" charset="77"/>
                  <a:ea typeface="Arial" charset="0"/>
                  <a:cs typeface="Arial" charset="0"/>
                </a:rPr>
                <a:t>blockchains</a:t>
              </a:r>
              <a:r>
                <a:rPr lang="en-US" sz="3200" u="sng" kern="1200" dirty="0">
                  <a:solidFill>
                    <a:schemeClr val="tx1"/>
                  </a:solidFill>
                  <a:latin typeface="IBM Plex Sans" panose="020B0503050203000203" pitchFamily="34" charset="77"/>
                  <a:ea typeface="Arial" charset="0"/>
                  <a:cs typeface="Arial" charset="0"/>
                </a:rPr>
                <a:t> </a:t>
              </a:r>
            </a:p>
          </p:txBody>
        </p:sp>
      </p:grpSp>
      <p:grpSp>
        <p:nvGrpSpPr>
          <p:cNvPr id="12" name="Group 11"/>
          <p:cNvGrpSpPr/>
          <p:nvPr/>
        </p:nvGrpSpPr>
        <p:grpSpPr>
          <a:xfrm>
            <a:off x="7659999" y="1450526"/>
            <a:ext cx="4837628" cy="3798714"/>
            <a:chOff x="5616268" y="956499"/>
            <a:chExt cx="3070538" cy="2670972"/>
          </a:xfrm>
        </p:grpSpPr>
        <p:sp>
          <p:nvSpPr>
            <p:cNvPr id="9" name="Rectangle 8"/>
            <p:cNvSpPr/>
            <p:nvPr/>
          </p:nvSpPr>
          <p:spPr>
            <a:xfrm>
              <a:off x="5616268" y="956499"/>
              <a:ext cx="2454311" cy="411170"/>
            </a:xfrm>
            <a:prstGeom prst="rect">
              <a:avLst/>
            </a:prstGeom>
          </p:spPr>
          <p:txBody>
            <a:bodyPr wrap="none">
              <a:spAutoFit/>
            </a:bodyPr>
            <a:lstStyle/>
            <a:p>
              <a:pPr defTabSz="650230" hangingPunct="1">
                <a:spcBef>
                  <a:spcPts val="0"/>
                </a:spcBef>
              </a:pPr>
              <a:r>
                <a:rPr lang="en-US" sz="3200" u="sng" kern="1200" dirty="0">
                  <a:solidFill>
                    <a:schemeClr val="tx1"/>
                  </a:solidFill>
                  <a:latin typeface="IBM Plex Sans" panose="020B0503050203000203" pitchFamily="34" charset="77"/>
                  <a:ea typeface="Arial" charset="0"/>
                  <a:cs typeface="Arial" charset="0"/>
                </a:rPr>
                <a:t>Private </a:t>
              </a:r>
              <a:r>
                <a:rPr lang="en-US" sz="3200" u="sng" kern="1200" dirty="0" err="1">
                  <a:solidFill>
                    <a:schemeClr val="tx1"/>
                  </a:solidFill>
                  <a:latin typeface="IBM Plex Sans" panose="020B0503050203000203" pitchFamily="34" charset="77"/>
                  <a:ea typeface="Arial" charset="0"/>
                  <a:cs typeface="Arial" charset="0"/>
                </a:rPr>
                <a:t>blockchains</a:t>
              </a:r>
              <a:r>
                <a:rPr lang="en-US" sz="3200" u="sng" kern="1200" dirty="0">
                  <a:solidFill>
                    <a:schemeClr val="tx1"/>
                  </a:solidFill>
                  <a:latin typeface="IBM Plex Sans" panose="020B0503050203000203" pitchFamily="34" charset="77"/>
                  <a:ea typeface="Arial" charset="0"/>
                  <a:cs typeface="Arial" charset="0"/>
                </a:rPr>
                <a:t> </a:t>
              </a:r>
            </a:p>
          </p:txBody>
        </p:sp>
        <p:sp>
          <p:nvSpPr>
            <p:cNvPr id="10" name="Rectangle 9"/>
            <p:cNvSpPr/>
            <p:nvPr/>
          </p:nvSpPr>
          <p:spPr>
            <a:xfrm>
              <a:off x="5854912" y="1430956"/>
              <a:ext cx="2831894" cy="2196515"/>
            </a:xfrm>
            <a:prstGeom prst="rect">
              <a:avLst/>
            </a:prstGeom>
          </p:spPr>
          <p:txBody>
            <a:bodyPr wrap="square">
              <a:spAutoFit/>
            </a:bodyPr>
            <a:lstStyle/>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Hyperledger Fabric, Quorum</a:t>
              </a:r>
            </a:p>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Network members known, transactions can be  secret</a:t>
              </a:r>
            </a:p>
          </p:txBody>
        </p:sp>
      </p:grpSp>
      <p:pic>
        <p:nvPicPr>
          <p:cNvPr id="13" name="Picture 14" descr="Global_icon_b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805" y="2251156"/>
            <a:ext cx="1192107" cy="11921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3Dcubes_icon_b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6191" y="2180035"/>
            <a:ext cx="1300480" cy="133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96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p:txBody>
          <a:bodyPr/>
          <a:lstStyle/>
          <a:p>
            <a:r>
              <a:rPr lang="en-US" dirty="0">
                <a:solidFill>
                  <a:schemeClr val="accent4"/>
                </a:solidFill>
                <a:ea typeface="Arial" charset="0"/>
                <a:cs typeface="Arial" charset="0"/>
              </a:rPr>
              <a:t>Security: Public vs. private </a:t>
            </a:r>
            <a:r>
              <a:rPr lang="en-US" dirty="0" err="1">
                <a:solidFill>
                  <a:schemeClr val="accent4"/>
                </a:solidFill>
                <a:ea typeface="Arial" charset="0"/>
                <a:cs typeface="Arial" charset="0"/>
              </a:rPr>
              <a:t>blockchains</a:t>
            </a:r>
            <a:endParaRPr lang="en-US" dirty="0">
              <a:solidFill>
                <a:schemeClr val="accent4"/>
              </a:solidFill>
              <a:ea typeface="Arial" charset="0"/>
              <a:cs typeface="Arial" charset="0"/>
            </a:endParaRPr>
          </a:p>
        </p:txBody>
      </p:sp>
      <p:sp>
        <p:nvSpPr>
          <p:cNvPr id="16" name="Text Placeholder 15"/>
          <p:cNvSpPr>
            <a:spLocks noGrp="1"/>
          </p:cNvSpPr>
          <p:nvPr>
            <p:ph type="body" sz="quarter" idx="22"/>
          </p:nvPr>
        </p:nvSpPr>
        <p:spPr>
          <a:xfrm>
            <a:off x="336630" y="4765243"/>
            <a:ext cx="12331540" cy="2947951"/>
          </a:xfrm>
        </p:spPr>
        <p:txBody>
          <a:bodyPr>
            <a:noAutofit/>
          </a:bodyPr>
          <a:lstStyle/>
          <a:p>
            <a:r>
              <a:rPr lang="en-US" sz="3200" dirty="0">
                <a:ea typeface="Arial" charset="0"/>
                <a:cs typeface="Arial" charset="0"/>
              </a:rPr>
              <a:t>Identity management (anonymous vs. known)</a:t>
            </a:r>
          </a:p>
          <a:p>
            <a:pPr marL="0" indent="0">
              <a:buNone/>
            </a:pPr>
            <a:endParaRPr lang="en-US" sz="2800" dirty="0">
              <a:ea typeface="Arial" charset="0"/>
              <a:cs typeface="Arial" charset="0"/>
            </a:endParaRPr>
          </a:p>
        </p:txBody>
      </p:sp>
      <p:grpSp>
        <p:nvGrpSpPr>
          <p:cNvPr id="11" name="Group 10"/>
          <p:cNvGrpSpPr/>
          <p:nvPr/>
        </p:nvGrpSpPr>
        <p:grpSpPr>
          <a:xfrm>
            <a:off x="710628" y="1452531"/>
            <a:ext cx="5195718" cy="2272133"/>
            <a:chOff x="592853" y="992470"/>
            <a:chExt cx="3653239" cy="1597593"/>
          </a:xfrm>
        </p:grpSpPr>
        <p:sp>
          <p:nvSpPr>
            <p:cNvPr id="7" name="Rectangle 6"/>
            <p:cNvSpPr/>
            <p:nvPr/>
          </p:nvSpPr>
          <p:spPr>
            <a:xfrm>
              <a:off x="1111997" y="1378193"/>
              <a:ext cx="3134095" cy="1211870"/>
            </a:xfrm>
            <a:prstGeom prst="rect">
              <a:avLst/>
            </a:prstGeom>
          </p:spPr>
          <p:txBody>
            <a:bodyPr wrap="square">
              <a:spAutoFit/>
            </a:bodyPr>
            <a:lstStyle/>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Bitcoin</a:t>
              </a:r>
            </a:p>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Users treated equally</a:t>
              </a:r>
            </a:p>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Identity is anonymous</a:t>
              </a:r>
            </a:p>
          </p:txBody>
        </p:sp>
        <p:sp>
          <p:nvSpPr>
            <p:cNvPr id="8" name="Rectangle 7"/>
            <p:cNvSpPr/>
            <p:nvPr/>
          </p:nvSpPr>
          <p:spPr>
            <a:xfrm>
              <a:off x="592853" y="992470"/>
              <a:ext cx="2610616" cy="411170"/>
            </a:xfrm>
            <a:prstGeom prst="rect">
              <a:avLst/>
            </a:prstGeom>
          </p:spPr>
          <p:txBody>
            <a:bodyPr wrap="none">
              <a:spAutoFit/>
            </a:bodyPr>
            <a:lstStyle/>
            <a:p>
              <a:pPr defTabSz="650230" hangingPunct="1">
                <a:spcBef>
                  <a:spcPts val="0"/>
                </a:spcBef>
              </a:pPr>
              <a:r>
                <a:rPr lang="en-US" sz="3200" u="sng" kern="1200" dirty="0">
                  <a:solidFill>
                    <a:schemeClr val="tx1"/>
                  </a:solidFill>
                  <a:latin typeface="IBM Plex Sans" panose="020B0503050203000203" pitchFamily="34" charset="77"/>
                  <a:ea typeface="Arial" charset="0"/>
                  <a:cs typeface="Arial" charset="0"/>
                </a:rPr>
                <a:t>Public </a:t>
              </a:r>
              <a:r>
                <a:rPr lang="en-US" sz="3200" u="sng" kern="1200" dirty="0" err="1">
                  <a:solidFill>
                    <a:schemeClr val="tx1"/>
                  </a:solidFill>
                  <a:latin typeface="IBM Plex Sans" panose="020B0503050203000203" pitchFamily="34" charset="77"/>
                  <a:ea typeface="Arial" charset="0"/>
                  <a:cs typeface="Arial" charset="0"/>
                </a:rPr>
                <a:t>blockchains</a:t>
              </a:r>
              <a:r>
                <a:rPr lang="en-US" sz="3200" u="sng" kern="1200" dirty="0">
                  <a:solidFill>
                    <a:schemeClr val="tx1"/>
                  </a:solidFill>
                  <a:latin typeface="IBM Plex Sans" panose="020B0503050203000203" pitchFamily="34" charset="77"/>
                  <a:ea typeface="Arial" charset="0"/>
                  <a:cs typeface="Arial" charset="0"/>
                </a:rPr>
                <a:t> </a:t>
              </a:r>
            </a:p>
          </p:txBody>
        </p:sp>
      </p:grpSp>
      <p:grpSp>
        <p:nvGrpSpPr>
          <p:cNvPr id="12" name="Group 11"/>
          <p:cNvGrpSpPr/>
          <p:nvPr/>
        </p:nvGrpSpPr>
        <p:grpSpPr>
          <a:xfrm>
            <a:off x="7659999" y="1450526"/>
            <a:ext cx="4837628" cy="3798714"/>
            <a:chOff x="5616268" y="956499"/>
            <a:chExt cx="3070538" cy="2670972"/>
          </a:xfrm>
        </p:grpSpPr>
        <p:sp>
          <p:nvSpPr>
            <p:cNvPr id="9" name="Rectangle 8"/>
            <p:cNvSpPr/>
            <p:nvPr/>
          </p:nvSpPr>
          <p:spPr>
            <a:xfrm>
              <a:off x="5616268" y="956499"/>
              <a:ext cx="2454311" cy="411170"/>
            </a:xfrm>
            <a:prstGeom prst="rect">
              <a:avLst/>
            </a:prstGeom>
          </p:spPr>
          <p:txBody>
            <a:bodyPr wrap="none">
              <a:spAutoFit/>
            </a:bodyPr>
            <a:lstStyle/>
            <a:p>
              <a:pPr defTabSz="650230" hangingPunct="1">
                <a:spcBef>
                  <a:spcPts val="0"/>
                </a:spcBef>
              </a:pPr>
              <a:r>
                <a:rPr lang="en-US" sz="3200" u="sng" kern="1200" dirty="0">
                  <a:solidFill>
                    <a:schemeClr val="tx1"/>
                  </a:solidFill>
                  <a:latin typeface="IBM Plex Sans" panose="020B0503050203000203" pitchFamily="34" charset="77"/>
                  <a:ea typeface="Arial" charset="0"/>
                  <a:cs typeface="Arial" charset="0"/>
                </a:rPr>
                <a:t>Private </a:t>
              </a:r>
              <a:r>
                <a:rPr lang="en-US" sz="3200" u="sng" kern="1200" dirty="0" err="1">
                  <a:solidFill>
                    <a:schemeClr val="tx1"/>
                  </a:solidFill>
                  <a:latin typeface="IBM Plex Sans" panose="020B0503050203000203" pitchFamily="34" charset="77"/>
                  <a:ea typeface="Arial" charset="0"/>
                  <a:cs typeface="Arial" charset="0"/>
                </a:rPr>
                <a:t>blockchains</a:t>
              </a:r>
              <a:r>
                <a:rPr lang="en-US" sz="3200" u="sng" kern="1200" dirty="0">
                  <a:solidFill>
                    <a:schemeClr val="tx1"/>
                  </a:solidFill>
                  <a:latin typeface="IBM Plex Sans" panose="020B0503050203000203" pitchFamily="34" charset="77"/>
                  <a:ea typeface="Arial" charset="0"/>
                  <a:cs typeface="Arial" charset="0"/>
                </a:rPr>
                <a:t> </a:t>
              </a:r>
            </a:p>
          </p:txBody>
        </p:sp>
        <p:sp>
          <p:nvSpPr>
            <p:cNvPr id="10" name="Rectangle 9"/>
            <p:cNvSpPr/>
            <p:nvPr/>
          </p:nvSpPr>
          <p:spPr>
            <a:xfrm>
              <a:off x="5854912" y="1430956"/>
              <a:ext cx="2831894" cy="2196515"/>
            </a:xfrm>
            <a:prstGeom prst="rect">
              <a:avLst/>
            </a:prstGeom>
          </p:spPr>
          <p:txBody>
            <a:bodyPr wrap="square">
              <a:spAutoFit/>
            </a:bodyPr>
            <a:lstStyle/>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Hyperledger Fabric, Quorum</a:t>
              </a:r>
            </a:p>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Network members known, transactions can be  secret</a:t>
              </a:r>
            </a:p>
          </p:txBody>
        </p:sp>
      </p:grpSp>
      <p:pic>
        <p:nvPicPr>
          <p:cNvPr id="13" name="Picture 14" descr="Global_icon_b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805" y="2251156"/>
            <a:ext cx="1192107" cy="11921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3Dcubes_icon_b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6191" y="2180035"/>
            <a:ext cx="1300480" cy="133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0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p:txBody>
          <a:bodyPr/>
          <a:lstStyle/>
          <a:p>
            <a:r>
              <a:rPr lang="en-US" dirty="0">
                <a:solidFill>
                  <a:schemeClr val="accent4"/>
                </a:solidFill>
                <a:ea typeface="Arial" charset="0"/>
                <a:cs typeface="Arial" charset="0"/>
              </a:rPr>
              <a:t>Security: Public vs. private </a:t>
            </a:r>
            <a:r>
              <a:rPr lang="en-US" dirty="0" err="1">
                <a:solidFill>
                  <a:schemeClr val="accent4"/>
                </a:solidFill>
                <a:ea typeface="Arial" charset="0"/>
                <a:cs typeface="Arial" charset="0"/>
              </a:rPr>
              <a:t>blockchains</a:t>
            </a:r>
            <a:endParaRPr lang="en-US" dirty="0">
              <a:solidFill>
                <a:schemeClr val="accent4"/>
              </a:solidFill>
              <a:ea typeface="Arial" charset="0"/>
              <a:cs typeface="Arial" charset="0"/>
            </a:endParaRPr>
          </a:p>
        </p:txBody>
      </p:sp>
      <p:sp>
        <p:nvSpPr>
          <p:cNvPr id="16" name="Text Placeholder 15"/>
          <p:cNvSpPr>
            <a:spLocks noGrp="1"/>
          </p:cNvSpPr>
          <p:nvPr>
            <p:ph type="body" sz="quarter" idx="22"/>
          </p:nvPr>
        </p:nvSpPr>
        <p:spPr>
          <a:xfrm>
            <a:off x="336630" y="4765243"/>
            <a:ext cx="12331540" cy="2947951"/>
          </a:xfrm>
        </p:spPr>
        <p:txBody>
          <a:bodyPr>
            <a:noAutofit/>
          </a:bodyPr>
          <a:lstStyle/>
          <a:p>
            <a:r>
              <a:rPr lang="en-US" sz="3200" dirty="0">
                <a:ea typeface="Arial" charset="0"/>
                <a:cs typeface="Arial" charset="0"/>
              </a:rPr>
              <a:t>Identity management (anonymous vs. known)</a:t>
            </a:r>
          </a:p>
          <a:p>
            <a:pPr marL="0" indent="0">
              <a:buNone/>
            </a:pPr>
            <a:endParaRPr lang="en-US" sz="2800" dirty="0">
              <a:ea typeface="Arial" charset="0"/>
              <a:cs typeface="Arial" charset="0"/>
            </a:endParaRPr>
          </a:p>
          <a:p>
            <a:r>
              <a:rPr lang="en-US" sz="3200" dirty="0">
                <a:ea typeface="Arial" charset="0"/>
                <a:cs typeface="Arial" charset="0"/>
              </a:rPr>
              <a:t>Most </a:t>
            </a:r>
            <a:r>
              <a:rPr lang="en-US" sz="3200" u="sng" dirty="0">
                <a:ea typeface="Arial" charset="0"/>
                <a:cs typeface="Arial" charset="0"/>
              </a:rPr>
              <a:t>business</a:t>
            </a:r>
            <a:r>
              <a:rPr lang="en-US" sz="3200" dirty="0">
                <a:ea typeface="Arial" charset="0"/>
                <a:cs typeface="Arial" charset="0"/>
              </a:rPr>
              <a:t> use-cases require private, permissioned blockchains</a:t>
            </a:r>
          </a:p>
          <a:p>
            <a:pPr lvl="1">
              <a:lnSpc>
                <a:spcPct val="150000"/>
              </a:lnSpc>
            </a:pPr>
            <a:r>
              <a:rPr lang="en-US" sz="3200" dirty="0">
                <a:solidFill>
                  <a:schemeClr val="accent4"/>
                </a:solidFill>
                <a:ea typeface="Arial" charset="0"/>
                <a:cs typeface="Arial" charset="0"/>
              </a:rPr>
              <a:t>Network members know who they’re dealing with (KYC)</a:t>
            </a:r>
          </a:p>
          <a:p>
            <a:pPr lvl="1">
              <a:lnSpc>
                <a:spcPct val="150000"/>
              </a:lnSpc>
            </a:pPr>
            <a:r>
              <a:rPr lang="en-US" sz="3200" dirty="0">
                <a:solidFill>
                  <a:schemeClr val="accent4"/>
                </a:solidFill>
                <a:ea typeface="Arial" charset="0"/>
                <a:cs typeface="Arial" charset="0"/>
              </a:rPr>
              <a:t>Membership is controlled</a:t>
            </a:r>
          </a:p>
        </p:txBody>
      </p:sp>
      <p:grpSp>
        <p:nvGrpSpPr>
          <p:cNvPr id="11" name="Group 10"/>
          <p:cNvGrpSpPr/>
          <p:nvPr/>
        </p:nvGrpSpPr>
        <p:grpSpPr>
          <a:xfrm>
            <a:off x="710628" y="1452531"/>
            <a:ext cx="5195718" cy="2272133"/>
            <a:chOff x="592853" y="992470"/>
            <a:chExt cx="3653239" cy="1597593"/>
          </a:xfrm>
        </p:grpSpPr>
        <p:sp>
          <p:nvSpPr>
            <p:cNvPr id="7" name="Rectangle 6"/>
            <p:cNvSpPr/>
            <p:nvPr/>
          </p:nvSpPr>
          <p:spPr>
            <a:xfrm>
              <a:off x="1111997" y="1378193"/>
              <a:ext cx="3134095" cy="1211870"/>
            </a:xfrm>
            <a:prstGeom prst="rect">
              <a:avLst/>
            </a:prstGeom>
          </p:spPr>
          <p:txBody>
            <a:bodyPr wrap="square">
              <a:spAutoFit/>
            </a:bodyPr>
            <a:lstStyle/>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Bitcoin</a:t>
              </a:r>
            </a:p>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Users treated equally</a:t>
              </a:r>
            </a:p>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Identity is anonymous</a:t>
              </a:r>
            </a:p>
          </p:txBody>
        </p:sp>
        <p:sp>
          <p:nvSpPr>
            <p:cNvPr id="8" name="Rectangle 7"/>
            <p:cNvSpPr/>
            <p:nvPr/>
          </p:nvSpPr>
          <p:spPr>
            <a:xfrm>
              <a:off x="592853" y="992470"/>
              <a:ext cx="2610616" cy="411170"/>
            </a:xfrm>
            <a:prstGeom prst="rect">
              <a:avLst/>
            </a:prstGeom>
          </p:spPr>
          <p:txBody>
            <a:bodyPr wrap="none">
              <a:spAutoFit/>
            </a:bodyPr>
            <a:lstStyle/>
            <a:p>
              <a:pPr defTabSz="650230" hangingPunct="1">
                <a:spcBef>
                  <a:spcPts val="0"/>
                </a:spcBef>
              </a:pPr>
              <a:r>
                <a:rPr lang="en-US" sz="3200" u="sng" kern="1200" dirty="0">
                  <a:solidFill>
                    <a:schemeClr val="tx1"/>
                  </a:solidFill>
                  <a:latin typeface="IBM Plex Sans" panose="020B0503050203000203" pitchFamily="34" charset="77"/>
                  <a:ea typeface="Arial" charset="0"/>
                  <a:cs typeface="Arial" charset="0"/>
                </a:rPr>
                <a:t>Public </a:t>
              </a:r>
              <a:r>
                <a:rPr lang="en-US" sz="3200" u="sng" kern="1200" dirty="0" err="1">
                  <a:solidFill>
                    <a:schemeClr val="tx1"/>
                  </a:solidFill>
                  <a:latin typeface="IBM Plex Sans" panose="020B0503050203000203" pitchFamily="34" charset="77"/>
                  <a:ea typeface="Arial" charset="0"/>
                  <a:cs typeface="Arial" charset="0"/>
                </a:rPr>
                <a:t>blockchains</a:t>
              </a:r>
              <a:r>
                <a:rPr lang="en-US" sz="3200" u="sng" kern="1200" dirty="0">
                  <a:solidFill>
                    <a:schemeClr val="tx1"/>
                  </a:solidFill>
                  <a:latin typeface="IBM Plex Sans" panose="020B0503050203000203" pitchFamily="34" charset="77"/>
                  <a:ea typeface="Arial" charset="0"/>
                  <a:cs typeface="Arial" charset="0"/>
                </a:rPr>
                <a:t> </a:t>
              </a:r>
            </a:p>
          </p:txBody>
        </p:sp>
      </p:grpSp>
      <p:grpSp>
        <p:nvGrpSpPr>
          <p:cNvPr id="12" name="Group 11"/>
          <p:cNvGrpSpPr/>
          <p:nvPr/>
        </p:nvGrpSpPr>
        <p:grpSpPr>
          <a:xfrm>
            <a:off x="7659999" y="1450526"/>
            <a:ext cx="4837628" cy="3798714"/>
            <a:chOff x="5616268" y="956499"/>
            <a:chExt cx="3070538" cy="2670972"/>
          </a:xfrm>
        </p:grpSpPr>
        <p:sp>
          <p:nvSpPr>
            <p:cNvPr id="9" name="Rectangle 8"/>
            <p:cNvSpPr/>
            <p:nvPr/>
          </p:nvSpPr>
          <p:spPr>
            <a:xfrm>
              <a:off x="5616268" y="956499"/>
              <a:ext cx="2454311" cy="411170"/>
            </a:xfrm>
            <a:prstGeom prst="rect">
              <a:avLst/>
            </a:prstGeom>
          </p:spPr>
          <p:txBody>
            <a:bodyPr wrap="none">
              <a:spAutoFit/>
            </a:bodyPr>
            <a:lstStyle/>
            <a:p>
              <a:pPr defTabSz="650230" hangingPunct="1">
                <a:spcBef>
                  <a:spcPts val="0"/>
                </a:spcBef>
              </a:pPr>
              <a:r>
                <a:rPr lang="en-US" sz="3200" u="sng" kern="1200" dirty="0">
                  <a:solidFill>
                    <a:schemeClr val="tx1"/>
                  </a:solidFill>
                  <a:latin typeface="IBM Plex Sans" panose="020B0503050203000203" pitchFamily="34" charset="77"/>
                  <a:ea typeface="Arial" charset="0"/>
                  <a:cs typeface="Arial" charset="0"/>
                </a:rPr>
                <a:t>Private </a:t>
              </a:r>
              <a:r>
                <a:rPr lang="en-US" sz="3200" u="sng" kern="1200" dirty="0" err="1">
                  <a:solidFill>
                    <a:schemeClr val="tx1"/>
                  </a:solidFill>
                  <a:latin typeface="IBM Plex Sans" panose="020B0503050203000203" pitchFamily="34" charset="77"/>
                  <a:ea typeface="Arial" charset="0"/>
                  <a:cs typeface="Arial" charset="0"/>
                </a:rPr>
                <a:t>blockchains</a:t>
              </a:r>
              <a:r>
                <a:rPr lang="en-US" sz="3200" u="sng" kern="1200" dirty="0">
                  <a:solidFill>
                    <a:schemeClr val="tx1"/>
                  </a:solidFill>
                  <a:latin typeface="IBM Plex Sans" panose="020B0503050203000203" pitchFamily="34" charset="77"/>
                  <a:ea typeface="Arial" charset="0"/>
                  <a:cs typeface="Arial" charset="0"/>
                </a:rPr>
                <a:t> </a:t>
              </a:r>
            </a:p>
          </p:txBody>
        </p:sp>
        <p:sp>
          <p:nvSpPr>
            <p:cNvPr id="10" name="Rectangle 9"/>
            <p:cNvSpPr/>
            <p:nvPr/>
          </p:nvSpPr>
          <p:spPr>
            <a:xfrm>
              <a:off x="5854912" y="1430956"/>
              <a:ext cx="2831894" cy="2196515"/>
            </a:xfrm>
            <a:prstGeom prst="rect">
              <a:avLst/>
            </a:prstGeom>
          </p:spPr>
          <p:txBody>
            <a:bodyPr wrap="square">
              <a:spAutoFit/>
            </a:bodyPr>
            <a:lstStyle/>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Hyperledger Fabric, Quorum</a:t>
              </a:r>
            </a:p>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Network members known, transactions can be  secret</a:t>
              </a:r>
            </a:p>
          </p:txBody>
        </p:sp>
      </p:grpSp>
      <p:pic>
        <p:nvPicPr>
          <p:cNvPr id="13" name="Picture 14" descr="Global_icon_b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805" y="2251156"/>
            <a:ext cx="1192107" cy="11921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3Dcubes_icon_b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6191" y="2180035"/>
            <a:ext cx="1300480" cy="133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273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ea typeface="Arial" charset="0"/>
                <a:cs typeface="Arial" charset="0"/>
              </a:rPr>
              <a:t>A ledger often consists of two data structures</a:t>
            </a:r>
          </a:p>
        </p:txBody>
      </p:sp>
      <p:sp>
        <p:nvSpPr>
          <p:cNvPr id="13" name="Oval 12"/>
          <p:cNvSpPr/>
          <p:nvPr/>
        </p:nvSpPr>
        <p:spPr>
          <a:xfrm>
            <a:off x="1988786" y="5231565"/>
            <a:ext cx="88747" cy="83084"/>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003BC9"/>
              </a:solidFill>
              <a:latin typeface="IBM Plex Sans" panose="020B0503050203000203" pitchFamily="34" charset="77"/>
              <a:ea typeface="Arial" charset="0"/>
              <a:cs typeface="Arial" charset="0"/>
            </a:endParaRPr>
          </a:p>
        </p:txBody>
      </p:sp>
      <p:sp>
        <p:nvSpPr>
          <p:cNvPr id="23" name="TextBox 22"/>
          <p:cNvSpPr txBox="1"/>
          <p:nvPr/>
        </p:nvSpPr>
        <p:spPr>
          <a:xfrm>
            <a:off x="4165573" y="1536130"/>
            <a:ext cx="8914941" cy="3099695"/>
          </a:xfrm>
          <a:prstGeom prst="rect">
            <a:avLst/>
          </a:prstGeom>
          <a:noFill/>
        </p:spPr>
        <p:txBody>
          <a:bodyPr wrap="none" rtlCol="0">
            <a:spAutoFit/>
          </a:bodyPr>
          <a:lstStyle/>
          <a:p>
            <a:pPr marL="406394" indent="-406394" defTabSz="650230" hangingPunct="1">
              <a:spcBef>
                <a:spcPts val="0"/>
              </a:spcBef>
              <a:buFont typeface="Arial" charset="0"/>
              <a:buChar char="•"/>
            </a:pPr>
            <a:r>
              <a:rPr lang="en-US" sz="3200" kern="1200" dirty="0">
                <a:solidFill>
                  <a:schemeClr val="tx1"/>
                </a:solidFill>
                <a:latin typeface="IBM Plex Sans" panose="020B0503050203000203" pitchFamily="34" charset="77"/>
                <a:ea typeface="Arial" charset="0"/>
                <a:cs typeface="Arial" charset="0"/>
              </a:rPr>
              <a:t>Blockchain</a:t>
            </a:r>
          </a:p>
          <a:p>
            <a:pPr marL="1137902" lvl="1" indent="-487672" defTabSz="650230" hangingPunct="1">
              <a:lnSpc>
                <a:spcPct val="150000"/>
              </a:lnSpc>
              <a:spcBef>
                <a:spcPts val="0"/>
              </a:spcBef>
              <a:buFont typeface="Courier New" charset="0"/>
              <a:buChar char="o"/>
            </a:pPr>
            <a:r>
              <a:rPr lang="en-US" sz="2800" kern="1200" dirty="0">
                <a:solidFill>
                  <a:schemeClr val="accent4"/>
                </a:solidFill>
                <a:latin typeface="IBM Plex Sans" panose="020B0503050203000203" pitchFamily="34" charset="77"/>
                <a:ea typeface="Arial" charset="0"/>
                <a:cs typeface="Arial" charset="0"/>
              </a:rPr>
              <a:t>A linked list of blocks</a:t>
            </a:r>
          </a:p>
          <a:p>
            <a:pPr marL="1137902" lvl="1" indent="-487672" defTabSz="650230" hangingPunct="1">
              <a:lnSpc>
                <a:spcPct val="150000"/>
              </a:lnSpc>
              <a:spcBef>
                <a:spcPts val="0"/>
              </a:spcBef>
              <a:buFont typeface="Courier New" charset="0"/>
              <a:buChar char="o"/>
            </a:pPr>
            <a:r>
              <a:rPr lang="en-US" sz="2800" kern="1200" dirty="0">
                <a:solidFill>
                  <a:schemeClr val="accent4"/>
                </a:solidFill>
                <a:latin typeface="IBM Plex Sans" panose="020B0503050203000203" pitchFamily="34" charset="77"/>
                <a:ea typeface="Arial" charset="0"/>
                <a:cs typeface="Arial" charset="0"/>
              </a:rPr>
              <a:t>Each block describes a set of transactions</a:t>
            </a:r>
            <a:br>
              <a:rPr lang="en-US" sz="2800" kern="1200" dirty="0">
                <a:solidFill>
                  <a:schemeClr val="accent4"/>
                </a:solidFill>
                <a:latin typeface="IBM Plex Sans" panose="020B0503050203000203" pitchFamily="34" charset="77"/>
                <a:ea typeface="Arial" charset="0"/>
                <a:cs typeface="Arial" charset="0"/>
              </a:rPr>
            </a:br>
            <a:r>
              <a:rPr lang="en-US" sz="2800" kern="1200" dirty="0">
                <a:solidFill>
                  <a:schemeClr val="accent4"/>
                </a:solidFill>
                <a:latin typeface="IBM Plex Sans" panose="020B0503050203000203" pitchFamily="34" charset="77"/>
                <a:ea typeface="Arial" charset="0"/>
                <a:cs typeface="Arial" charset="0"/>
              </a:rPr>
              <a:t>	(e.g. the inputs to a smart contract invocation)</a:t>
            </a:r>
          </a:p>
          <a:p>
            <a:pPr marL="1137902" lvl="1" indent="-487672" defTabSz="650230" hangingPunct="1">
              <a:lnSpc>
                <a:spcPct val="150000"/>
              </a:lnSpc>
              <a:spcBef>
                <a:spcPts val="0"/>
              </a:spcBef>
              <a:buFont typeface="Courier New" charset="0"/>
              <a:buChar char="o"/>
            </a:pPr>
            <a:r>
              <a:rPr lang="en-US" sz="2800" kern="1200" dirty="0">
                <a:solidFill>
                  <a:schemeClr val="accent4"/>
                </a:solidFill>
                <a:latin typeface="IBM Plex Sans" panose="020B0503050203000203" pitchFamily="34" charset="77"/>
                <a:ea typeface="Arial" charset="0"/>
                <a:cs typeface="Arial" charset="0"/>
              </a:rPr>
              <a:t>Immutable </a:t>
            </a:r>
            <a:r>
              <a:rPr lang="mr-IN" sz="2800" kern="1200" dirty="0">
                <a:solidFill>
                  <a:schemeClr val="accent4"/>
                </a:solidFill>
                <a:latin typeface="IBM Plex Sans" panose="020B0503050203000203" pitchFamily="34" charset="77"/>
                <a:ea typeface="Arial" charset="0"/>
                <a:cs typeface="Arial" charset="0"/>
              </a:rPr>
              <a:t>–</a:t>
            </a:r>
            <a:r>
              <a:rPr lang="en-US" sz="2800" kern="1200" dirty="0">
                <a:solidFill>
                  <a:schemeClr val="accent4"/>
                </a:solidFill>
                <a:latin typeface="IBM Plex Sans" panose="020B0503050203000203" pitchFamily="34" charset="77"/>
                <a:ea typeface="Arial" charset="0"/>
                <a:cs typeface="Arial" charset="0"/>
              </a:rPr>
              <a:t> blocks cannot be tampered</a:t>
            </a:r>
          </a:p>
        </p:txBody>
      </p:sp>
      <p:grpSp>
        <p:nvGrpSpPr>
          <p:cNvPr id="3" name="Group 2"/>
          <p:cNvGrpSpPr/>
          <p:nvPr/>
        </p:nvGrpSpPr>
        <p:grpSpPr>
          <a:xfrm>
            <a:off x="227583" y="1610534"/>
            <a:ext cx="3920555" cy="3025291"/>
            <a:chOff x="836860" y="1496509"/>
            <a:chExt cx="2079799" cy="994298"/>
          </a:xfrm>
        </p:grpSpPr>
        <p:grpSp>
          <p:nvGrpSpPr>
            <p:cNvPr id="29" name="Group 28"/>
            <p:cNvGrpSpPr/>
            <p:nvPr/>
          </p:nvGrpSpPr>
          <p:grpSpPr>
            <a:xfrm>
              <a:off x="836860" y="1496509"/>
              <a:ext cx="2079799" cy="843632"/>
              <a:chOff x="820363" y="1747070"/>
              <a:chExt cx="2079799" cy="843632"/>
            </a:xfrm>
          </p:grpSpPr>
          <p:sp>
            <p:nvSpPr>
              <p:cNvPr id="30" name="Double Wave 29"/>
              <p:cNvSpPr/>
              <p:nvPr/>
            </p:nvSpPr>
            <p:spPr>
              <a:xfrm>
                <a:off x="820363" y="1747070"/>
                <a:ext cx="2079799" cy="843632"/>
              </a:xfrm>
              <a:prstGeom prst="doubleWave">
                <a:avLst>
                  <a:gd name="adj1" fmla="val 6250"/>
                  <a:gd name="adj2" fmla="val -272"/>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003BC9"/>
                  </a:solidFill>
                  <a:latin typeface="IBM Plex Sans" panose="020B0503050203000203" pitchFamily="34" charset="77"/>
                  <a:ea typeface="Arial" charset="0"/>
                  <a:cs typeface="Arial" charset="0"/>
                </a:endParaRPr>
              </a:p>
            </p:txBody>
          </p:sp>
          <p:sp>
            <p:nvSpPr>
              <p:cNvPr id="31" name="Multidocument 30"/>
              <p:cNvSpPr/>
              <p:nvPr/>
            </p:nvSpPr>
            <p:spPr>
              <a:xfrm>
                <a:off x="925138" y="1987158"/>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003BC9"/>
                  </a:solidFill>
                  <a:latin typeface="IBM Plex Sans" panose="020B0503050203000203" pitchFamily="34" charset="77"/>
                  <a:ea typeface="Arial" charset="0"/>
                  <a:cs typeface="Arial" charset="0"/>
                </a:endParaRPr>
              </a:p>
            </p:txBody>
          </p:sp>
          <p:sp>
            <p:nvSpPr>
              <p:cNvPr id="32" name="TextBox 31"/>
              <p:cNvSpPr txBox="1"/>
              <p:nvPr/>
            </p:nvSpPr>
            <p:spPr>
              <a:xfrm>
                <a:off x="842310" y="1786584"/>
                <a:ext cx="496787" cy="151732"/>
              </a:xfrm>
              <a:prstGeom prst="rect">
                <a:avLst/>
              </a:prstGeom>
              <a:noFill/>
              <a:ln w="12700">
                <a:noFill/>
              </a:ln>
              <a:effectLst/>
            </p:spPr>
            <p:txBody>
              <a:bodyPr wrap="none" rtlCol="0">
                <a:spAutoFit/>
              </a:bodyPr>
              <a:lstStyle/>
              <a:p>
                <a:pPr defTabSz="650230" hangingPunct="1">
                  <a:spcBef>
                    <a:spcPts val="0"/>
                  </a:spcBef>
                </a:pPr>
                <a:r>
                  <a:rPr lang="en-US" sz="2400" kern="1200" dirty="0">
                    <a:solidFill>
                      <a:schemeClr val="accent4"/>
                    </a:solidFill>
                    <a:latin typeface="IBM Plex Sans" panose="020B0503050203000203" pitchFamily="34" charset="77"/>
                    <a:ea typeface="Arial" charset="0"/>
                    <a:cs typeface="Arial" charset="0"/>
                  </a:rPr>
                  <a:t>block</a:t>
                </a:r>
              </a:p>
            </p:txBody>
          </p:sp>
          <p:sp>
            <p:nvSpPr>
              <p:cNvPr id="33" name="TextBox 32"/>
              <p:cNvSpPr txBox="1"/>
              <p:nvPr/>
            </p:nvSpPr>
            <p:spPr>
              <a:xfrm>
                <a:off x="915889" y="2058082"/>
                <a:ext cx="291847" cy="131501"/>
              </a:xfrm>
              <a:prstGeom prst="rect">
                <a:avLst/>
              </a:prstGeom>
              <a:noFill/>
              <a:ln w="12700">
                <a:noFill/>
              </a:ln>
              <a:effectLst/>
            </p:spPr>
            <p:txBody>
              <a:bodyPr wrap="none" rtlCol="0">
                <a:spAutoFit/>
              </a:bodyPr>
              <a:lstStyle/>
              <a:p>
                <a:pPr defTabSz="650230" hangingPunct="1">
                  <a:spcBef>
                    <a:spcPts val="0"/>
                  </a:spcBef>
                </a:pPr>
                <a:r>
                  <a:rPr lang="en-US" kern="1200" dirty="0" err="1">
                    <a:solidFill>
                      <a:schemeClr val="accent4"/>
                    </a:solidFill>
                    <a:latin typeface="IBM Plex Sans" panose="020B0503050203000203" pitchFamily="34" charset="77"/>
                    <a:ea typeface="Arial" charset="0"/>
                    <a:cs typeface="Arial" charset="0"/>
                  </a:rPr>
                  <a:t>txn</a:t>
                </a:r>
                <a:endParaRPr lang="en-US" kern="1200" dirty="0">
                  <a:solidFill>
                    <a:schemeClr val="accent4"/>
                  </a:solidFill>
                  <a:latin typeface="IBM Plex Sans" panose="020B0503050203000203" pitchFamily="34" charset="77"/>
                  <a:ea typeface="Arial" charset="0"/>
                  <a:cs typeface="Arial" charset="0"/>
                </a:endParaRPr>
              </a:p>
            </p:txBody>
          </p:sp>
          <p:sp>
            <p:nvSpPr>
              <p:cNvPr id="34" name="Multidocument 33"/>
              <p:cNvSpPr/>
              <p:nvPr/>
            </p:nvSpPr>
            <p:spPr>
              <a:xfrm>
                <a:off x="1491052" y="1986038"/>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003BC9"/>
                  </a:solidFill>
                  <a:latin typeface="IBM Plex Sans" panose="020B0503050203000203" pitchFamily="34" charset="77"/>
                  <a:ea typeface="Arial" charset="0"/>
                  <a:cs typeface="Arial" charset="0"/>
                </a:endParaRPr>
              </a:p>
            </p:txBody>
          </p:sp>
          <p:sp>
            <p:nvSpPr>
              <p:cNvPr id="35" name="TextBox 34"/>
              <p:cNvSpPr txBox="1"/>
              <p:nvPr/>
            </p:nvSpPr>
            <p:spPr>
              <a:xfrm>
                <a:off x="1481803" y="2056962"/>
                <a:ext cx="291847" cy="131501"/>
              </a:xfrm>
              <a:prstGeom prst="rect">
                <a:avLst/>
              </a:prstGeom>
              <a:noFill/>
              <a:ln w="12700">
                <a:noFill/>
              </a:ln>
              <a:effectLst/>
            </p:spPr>
            <p:txBody>
              <a:bodyPr wrap="none" rtlCol="0">
                <a:spAutoFit/>
              </a:bodyPr>
              <a:lstStyle/>
              <a:p>
                <a:pPr defTabSz="650230" hangingPunct="1">
                  <a:spcBef>
                    <a:spcPts val="0"/>
                  </a:spcBef>
                </a:pPr>
                <a:r>
                  <a:rPr lang="en-US" kern="1200" dirty="0" err="1">
                    <a:solidFill>
                      <a:schemeClr val="accent4"/>
                    </a:solidFill>
                    <a:latin typeface="IBM Plex Sans" panose="020B0503050203000203" pitchFamily="34" charset="77"/>
                    <a:ea typeface="Arial" charset="0"/>
                    <a:cs typeface="Arial" charset="0"/>
                  </a:rPr>
                  <a:t>txn</a:t>
                </a:r>
                <a:endParaRPr lang="en-US" kern="1200" dirty="0">
                  <a:solidFill>
                    <a:schemeClr val="accent4"/>
                  </a:solidFill>
                  <a:latin typeface="IBM Plex Sans" panose="020B0503050203000203" pitchFamily="34" charset="77"/>
                  <a:ea typeface="Arial" charset="0"/>
                  <a:cs typeface="Arial" charset="0"/>
                </a:endParaRPr>
              </a:p>
            </p:txBody>
          </p:sp>
          <p:sp>
            <p:nvSpPr>
              <p:cNvPr id="36" name="Multidocument 35"/>
              <p:cNvSpPr/>
              <p:nvPr/>
            </p:nvSpPr>
            <p:spPr>
              <a:xfrm>
                <a:off x="2064409" y="1982309"/>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003BC9"/>
                  </a:solidFill>
                  <a:latin typeface="IBM Plex Sans" panose="020B0503050203000203" pitchFamily="34" charset="77"/>
                  <a:ea typeface="Arial" charset="0"/>
                  <a:cs typeface="Arial" charset="0"/>
                </a:endParaRPr>
              </a:p>
            </p:txBody>
          </p:sp>
          <p:sp>
            <p:nvSpPr>
              <p:cNvPr id="37" name="TextBox 36"/>
              <p:cNvSpPr txBox="1"/>
              <p:nvPr/>
            </p:nvSpPr>
            <p:spPr>
              <a:xfrm>
                <a:off x="2052447" y="2056210"/>
                <a:ext cx="291847" cy="131501"/>
              </a:xfrm>
              <a:prstGeom prst="rect">
                <a:avLst/>
              </a:prstGeom>
              <a:noFill/>
              <a:ln w="12700">
                <a:noFill/>
              </a:ln>
              <a:effectLst/>
            </p:spPr>
            <p:txBody>
              <a:bodyPr wrap="none" rtlCol="0">
                <a:spAutoFit/>
              </a:bodyPr>
              <a:lstStyle/>
              <a:p>
                <a:pPr defTabSz="650230" hangingPunct="1">
                  <a:spcBef>
                    <a:spcPts val="0"/>
                  </a:spcBef>
                </a:pPr>
                <a:r>
                  <a:rPr lang="en-US" kern="1200" dirty="0" err="1">
                    <a:solidFill>
                      <a:schemeClr val="accent4"/>
                    </a:solidFill>
                    <a:latin typeface="IBM Plex Sans" panose="020B0503050203000203" pitchFamily="34" charset="77"/>
                    <a:ea typeface="Arial" charset="0"/>
                    <a:cs typeface="Arial" charset="0"/>
                  </a:rPr>
                  <a:t>txn</a:t>
                </a:r>
                <a:endParaRPr lang="en-US" kern="1200" dirty="0">
                  <a:solidFill>
                    <a:schemeClr val="accent4"/>
                  </a:solidFill>
                  <a:latin typeface="IBM Plex Sans" panose="020B0503050203000203" pitchFamily="34" charset="77"/>
                  <a:ea typeface="Arial" charset="0"/>
                  <a:cs typeface="Arial" charset="0"/>
                </a:endParaRPr>
              </a:p>
            </p:txBody>
          </p:sp>
          <p:cxnSp>
            <p:nvCxnSpPr>
              <p:cNvPr id="38" name="Straight Connector 37"/>
              <p:cNvCxnSpPr/>
              <p:nvPr/>
            </p:nvCxnSpPr>
            <p:spPr>
              <a:xfrm flipV="1">
                <a:off x="1277168" y="2211684"/>
                <a:ext cx="213884" cy="516"/>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1852619" y="2207955"/>
                <a:ext cx="213884" cy="516"/>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1438864" y="2318844"/>
              <a:ext cx="1109776" cy="171963"/>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Blockchain</a:t>
              </a:r>
            </a:p>
          </p:txBody>
        </p:sp>
      </p:grpSp>
    </p:spTree>
    <p:extLst>
      <p:ext uri="{BB962C8B-B14F-4D97-AF65-F5344CB8AC3E}">
        <p14:creationId xmlns:p14="http://schemas.microsoft.com/office/powerpoint/2010/main" val="275879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ea typeface="Arial" charset="0"/>
                <a:cs typeface="Arial" charset="0"/>
              </a:rPr>
              <a:t>A ledger often consists of two data structures</a:t>
            </a:r>
          </a:p>
        </p:txBody>
      </p:sp>
      <p:sp>
        <p:nvSpPr>
          <p:cNvPr id="13" name="Oval 12"/>
          <p:cNvSpPr/>
          <p:nvPr/>
        </p:nvSpPr>
        <p:spPr>
          <a:xfrm>
            <a:off x="1988786" y="5231565"/>
            <a:ext cx="88747" cy="83084"/>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003BC9"/>
              </a:solidFill>
              <a:latin typeface="IBM Plex Sans" panose="020B0503050203000203" pitchFamily="34" charset="77"/>
              <a:ea typeface="Arial" charset="0"/>
              <a:cs typeface="Arial" charset="0"/>
            </a:endParaRPr>
          </a:p>
        </p:txBody>
      </p:sp>
      <p:sp>
        <p:nvSpPr>
          <p:cNvPr id="23" name="TextBox 22"/>
          <p:cNvSpPr txBox="1"/>
          <p:nvPr/>
        </p:nvSpPr>
        <p:spPr>
          <a:xfrm>
            <a:off x="4165573" y="1489307"/>
            <a:ext cx="8914941" cy="3099695"/>
          </a:xfrm>
          <a:prstGeom prst="rect">
            <a:avLst/>
          </a:prstGeom>
          <a:noFill/>
        </p:spPr>
        <p:txBody>
          <a:bodyPr wrap="none" rtlCol="0">
            <a:spAutoFit/>
          </a:bodyPr>
          <a:lstStyle/>
          <a:p>
            <a:pPr marL="406394" indent="-406394" defTabSz="650230" hangingPunct="1">
              <a:spcBef>
                <a:spcPts val="0"/>
              </a:spcBef>
              <a:buFont typeface="Arial" charset="0"/>
              <a:buChar char="•"/>
            </a:pPr>
            <a:r>
              <a:rPr lang="en-US" sz="3200" kern="1200" dirty="0">
                <a:solidFill>
                  <a:schemeClr val="tx1"/>
                </a:solidFill>
                <a:latin typeface="IBM Plex Sans" panose="020B0503050203000203" pitchFamily="34" charset="77"/>
                <a:ea typeface="Arial" charset="0"/>
                <a:cs typeface="Arial" charset="0"/>
              </a:rPr>
              <a:t>Blockchain</a:t>
            </a:r>
          </a:p>
          <a:p>
            <a:pPr marL="1137902" lvl="1" indent="-487672" defTabSz="650230" hangingPunct="1">
              <a:lnSpc>
                <a:spcPct val="150000"/>
              </a:lnSpc>
              <a:spcBef>
                <a:spcPts val="0"/>
              </a:spcBef>
              <a:buFont typeface="Courier New" charset="0"/>
              <a:buChar char="o"/>
            </a:pPr>
            <a:r>
              <a:rPr lang="en-US" sz="2800" kern="1200" dirty="0">
                <a:solidFill>
                  <a:schemeClr val="accent4"/>
                </a:solidFill>
                <a:latin typeface="IBM Plex Sans" panose="020B0503050203000203" pitchFamily="34" charset="77"/>
                <a:ea typeface="Arial" charset="0"/>
                <a:cs typeface="Arial" charset="0"/>
              </a:rPr>
              <a:t>A linked list of blocks</a:t>
            </a:r>
          </a:p>
          <a:p>
            <a:pPr marL="1137902" lvl="1" indent="-487672" defTabSz="650230" hangingPunct="1">
              <a:lnSpc>
                <a:spcPct val="150000"/>
              </a:lnSpc>
              <a:spcBef>
                <a:spcPts val="0"/>
              </a:spcBef>
              <a:buFont typeface="Courier New" charset="0"/>
              <a:buChar char="o"/>
            </a:pPr>
            <a:r>
              <a:rPr lang="en-US" sz="2800" kern="1200" dirty="0">
                <a:solidFill>
                  <a:schemeClr val="accent4"/>
                </a:solidFill>
                <a:latin typeface="IBM Plex Sans" panose="020B0503050203000203" pitchFamily="34" charset="77"/>
                <a:ea typeface="Arial" charset="0"/>
                <a:cs typeface="Arial" charset="0"/>
              </a:rPr>
              <a:t>Each block describes a set of transactions</a:t>
            </a:r>
            <a:br>
              <a:rPr lang="en-US" sz="2800" kern="1200" dirty="0">
                <a:solidFill>
                  <a:schemeClr val="accent4"/>
                </a:solidFill>
                <a:latin typeface="IBM Plex Sans" panose="020B0503050203000203" pitchFamily="34" charset="77"/>
                <a:ea typeface="Arial" charset="0"/>
                <a:cs typeface="Arial" charset="0"/>
              </a:rPr>
            </a:br>
            <a:r>
              <a:rPr lang="en-US" sz="2800" kern="1200" dirty="0">
                <a:solidFill>
                  <a:schemeClr val="accent4"/>
                </a:solidFill>
                <a:latin typeface="IBM Plex Sans" panose="020B0503050203000203" pitchFamily="34" charset="77"/>
                <a:ea typeface="Arial" charset="0"/>
                <a:cs typeface="Arial" charset="0"/>
              </a:rPr>
              <a:t>	(e.g. the inputs to a smart contract invocation)</a:t>
            </a:r>
          </a:p>
          <a:p>
            <a:pPr marL="1137902" lvl="1" indent="-487672" defTabSz="650230" hangingPunct="1">
              <a:lnSpc>
                <a:spcPct val="150000"/>
              </a:lnSpc>
              <a:spcBef>
                <a:spcPts val="0"/>
              </a:spcBef>
              <a:buFont typeface="Courier New" charset="0"/>
              <a:buChar char="o"/>
            </a:pPr>
            <a:r>
              <a:rPr lang="en-US" sz="2800" kern="1200" dirty="0">
                <a:solidFill>
                  <a:schemeClr val="accent4"/>
                </a:solidFill>
                <a:latin typeface="IBM Plex Sans" panose="020B0503050203000203" pitchFamily="34" charset="77"/>
                <a:ea typeface="Arial" charset="0"/>
                <a:cs typeface="Arial" charset="0"/>
              </a:rPr>
              <a:t>Immutable </a:t>
            </a:r>
            <a:r>
              <a:rPr lang="mr-IN" sz="2800" kern="1200" dirty="0">
                <a:solidFill>
                  <a:schemeClr val="accent4"/>
                </a:solidFill>
                <a:latin typeface="IBM Plex Sans" panose="020B0503050203000203" pitchFamily="34" charset="77"/>
                <a:ea typeface="Arial" charset="0"/>
                <a:cs typeface="Arial" charset="0"/>
              </a:rPr>
              <a:t>–</a:t>
            </a:r>
            <a:r>
              <a:rPr lang="en-US" sz="2800" kern="1200" dirty="0">
                <a:solidFill>
                  <a:schemeClr val="accent4"/>
                </a:solidFill>
                <a:latin typeface="IBM Plex Sans" panose="020B0503050203000203" pitchFamily="34" charset="77"/>
                <a:ea typeface="Arial" charset="0"/>
                <a:cs typeface="Arial" charset="0"/>
              </a:rPr>
              <a:t> blocks cannot be tampered</a:t>
            </a:r>
          </a:p>
        </p:txBody>
      </p:sp>
      <p:sp>
        <p:nvSpPr>
          <p:cNvPr id="24" name="TextBox 23"/>
          <p:cNvSpPr txBox="1"/>
          <p:nvPr/>
        </p:nvSpPr>
        <p:spPr>
          <a:xfrm>
            <a:off x="4127690" y="5205037"/>
            <a:ext cx="8877110" cy="2699585"/>
          </a:xfrm>
          <a:prstGeom prst="rect">
            <a:avLst/>
          </a:prstGeom>
          <a:noFill/>
        </p:spPr>
        <p:txBody>
          <a:bodyPr wrap="none" rtlCol="0">
            <a:spAutoFit/>
          </a:bodyPr>
          <a:lstStyle/>
          <a:p>
            <a:pPr marL="406394" indent="-406394" defTabSz="650230" hangingPunct="1">
              <a:lnSpc>
                <a:spcPct val="150000"/>
              </a:lnSpc>
              <a:spcBef>
                <a:spcPts val="0"/>
              </a:spcBef>
              <a:buFont typeface="Arial" charset="0"/>
              <a:buChar char="•"/>
            </a:pPr>
            <a:r>
              <a:rPr lang="en-US" sz="3200" kern="1200" dirty="0">
                <a:solidFill>
                  <a:schemeClr val="tx1"/>
                </a:solidFill>
                <a:latin typeface="IBM Plex Sans" panose="020B0503050203000203" pitchFamily="34" charset="77"/>
                <a:ea typeface="Arial" charset="0"/>
                <a:cs typeface="Arial" charset="0"/>
              </a:rPr>
              <a:t>World State</a:t>
            </a:r>
          </a:p>
          <a:p>
            <a:pPr marL="1056623" lvl="1" indent="-406394" defTabSz="650230" hangingPunct="1">
              <a:lnSpc>
                <a:spcPct val="150000"/>
              </a:lnSpc>
              <a:spcBef>
                <a:spcPts val="0"/>
              </a:spcBef>
              <a:buFont typeface="Courier New" charset="0"/>
              <a:buChar char="o"/>
            </a:pPr>
            <a:r>
              <a:rPr lang="en-US" sz="2800" kern="1200" dirty="0">
                <a:solidFill>
                  <a:schemeClr val="accent4"/>
                </a:solidFill>
                <a:latin typeface="IBM Plex Sans" panose="020B0503050203000203" pitchFamily="34" charset="77"/>
                <a:ea typeface="Arial" charset="0"/>
                <a:cs typeface="Arial" charset="0"/>
              </a:rPr>
              <a:t>An ordinary database (e.g. key/value store)</a:t>
            </a:r>
          </a:p>
          <a:p>
            <a:pPr marL="1056623" lvl="1" indent="-406394" defTabSz="650230" hangingPunct="1">
              <a:lnSpc>
                <a:spcPct val="150000"/>
              </a:lnSpc>
              <a:spcBef>
                <a:spcPts val="0"/>
              </a:spcBef>
              <a:buFont typeface="Courier New" charset="0"/>
              <a:buChar char="o"/>
            </a:pPr>
            <a:r>
              <a:rPr lang="en-US" sz="2800" kern="1200" dirty="0">
                <a:solidFill>
                  <a:schemeClr val="accent4"/>
                </a:solidFill>
                <a:latin typeface="IBM Plex Sans" panose="020B0503050203000203" pitchFamily="34" charset="77"/>
                <a:ea typeface="Arial" charset="0"/>
                <a:cs typeface="Arial" charset="0"/>
              </a:rPr>
              <a:t>Stores the combined outputs of all transactions</a:t>
            </a:r>
          </a:p>
          <a:p>
            <a:pPr marL="1056623" lvl="1" indent="-406394" defTabSz="650230" hangingPunct="1">
              <a:lnSpc>
                <a:spcPct val="150000"/>
              </a:lnSpc>
              <a:spcBef>
                <a:spcPts val="0"/>
              </a:spcBef>
              <a:buFont typeface="Courier New" charset="0"/>
              <a:buChar char="o"/>
            </a:pPr>
            <a:r>
              <a:rPr lang="en-US" sz="2800" kern="1200" dirty="0">
                <a:solidFill>
                  <a:schemeClr val="accent4"/>
                </a:solidFill>
                <a:latin typeface="IBM Plex Sans" panose="020B0503050203000203" pitchFamily="34" charset="77"/>
                <a:ea typeface="Arial" charset="0"/>
                <a:cs typeface="Arial" charset="0"/>
              </a:rPr>
              <a:t>CAN delete</a:t>
            </a:r>
          </a:p>
        </p:txBody>
      </p:sp>
      <p:grpSp>
        <p:nvGrpSpPr>
          <p:cNvPr id="25" name="Group 24"/>
          <p:cNvGrpSpPr/>
          <p:nvPr/>
        </p:nvGrpSpPr>
        <p:grpSpPr>
          <a:xfrm>
            <a:off x="721999" y="5151164"/>
            <a:ext cx="2824829" cy="2651345"/>
            <a:chOff x="1426476" y="3178185"/>
            <a:chExt cx="1091436" cy="843761"/>
          </a:xfrm>
        </p:grpSpPr>
        <p:sp>
          <p:nvSpPr>
            <p:cNvPr id="26" name="Magnetic Disk 25"/>
            <p:cNvSpPr/>
            <p:nvPr/>
          </p:nvSpPr>
          <p:spPr>
            <a:xfrm>
              <a:off x="1436816" y="3317152"/>
              <a:ext cx="927986" cy="542925"/>
            </a:xfrm>
            <a:prstGeom prst="flowChartMagneticDisk">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003BC9"/>
                </a:solidFill>
                <a:latin typeface="IBM Plex Sans" panose="020B0503050203000203" pitchFamily="34" charset="77"/>
                <a:ea typeface="Arial" charset="0"/>
                <a:cs typeface="Arial" charset="0"/>
              </a:endParaRPr>
            </a:p>
          </p:txBody>
        </p:sp>
        <p:sp>
          <p:nvSpPr>
            <p:cNvPr id="27" name="Oval 26"/>
            <p:cNvSpPr/>
            <p:nvPr/>
          </p:nvSpPr>
          <p:spPr>
            <a:xfrm>
              <a:off x="1426476" y="3178185"/>
              <a:ext cx="34289" cy="34289"/>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003BC9"/>
                </a:solidFill>
                <a:latin typeface="IBM Plex Sans" panose="020B0503050203000203" pitchFamily="34" charset="77"/>
                <a:ea typeface="Arial" charset="0"/>
                <a:cs typeface="Arial" charset="0"/>
              </a:endParaRPr>
            </a:p>
          </p:txBody>
        </p:sp>
        <p:sp>
          <p:nvSpPr>
            <p:cNvPr id="28" name="TextBox 27"/>
            <p:cNvSpPr txBox="1"/>
            <p:nvPr/>
          </p:nvSpPr>
          <p:spPr>
            <a:xfrm>
              <a:off x="1436695" y="3855437"/>
              <a:ext cx="1081217" cy="166509"/>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World state</a:t>
              </a:r>
            </a:p>
          </p:txBody>
        </p:sp>
      </p:grpSp>
      <p:grpSp>
        <p:nvGrpSpPr>
          <p:cNvPr id="3" name="Group 2"/>
          <p:cNvGrpSpPr/>
          <p:nvPr/>
        </p:nvGrpSpPr>
        <p:grpSpPr>
          <a:xfrm>
            <a:off x="227583" y="1610534"/>
            <a:ext cx="3920555" cy="3025291"/>
            <a:chOff x="836860" y="1496509"/>
            <a:chExt cx="2079799" cy="994298"/>
          </a:xfrm>
        </p:grpSpPr>
        <p:grpSp>
          <p:nvGrpSpPr>
            <p:cNvPr id="29" name="Group 28"/>
            <p:cNvGrpSpPr/>
            <p:nvPr/>
          </p:nvGrpSpPr>
          <p:grpSpPr>
            <a:xfrm>
              <a:off x="836860" y="1496509"/>
              <a:ext cx="2079799" cy="843632"/>
              <a:chOff x="820363" y="1747070"/>
              <a:chExt cx="2079799" cy="843632"/>
            </a:xfrm>
          </p:grpSpPr>
          <p:sp>
            <p:nvSpPr>
              <p:cNvPr id="30" name="Double Wave 29"/>
              <p:cNvSpPr/>
              <p:nvPr/>
            </p:nvSpPr>
            <p:spPr>
              <a:xfrm>
                <a:off x="820363" y="1747070"/>
                <a:ext cx="2079799" cy="843632"/>
              </a:xfrm>
              <a:prstGeom prst="doubleWave">
                <a:avLst>
                  <a:gd name="adj1" fmla="val 6250"/>
                  <a:gd name="adj2" fmla="val -272"/>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003BC9"/>
                  </a:solidFill>
                  <a:latin typeface="IBM Plex Sans" panose="020B0503050203000203" pitchFamily="34" charset="77"/>
                  <a:ea typeface="Arial" charset="0"/>
                  <a:cs typeface="Arial" charset="0"/>
                </a:endParaRPr>
              </a:p>
            </p:txBody>
          </p:sp>
          <p:sp>
            <p:nvSpPr>
              <p:cNvPr id="31" name="Multidocument 30"/>
              <p:cNvSpPr/>
              <p:nvPr/>
            </p:nvSpPr>
            <p:spPr>
              <a:xfrm>
                <a:off x="925138" y="1987158"/>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003BC9"/>
                  </a:solidFill>
                  <a:latin typeface="IBM Plex Sans" panose="020B0503050203000203" pitchFamily="34" charset="77"/>
                  <a:ea typeface="Arial" charset="0"/>
                  <a:cs typeface="Arial" charset="0"/>
                </a:endParaRPr>
              </a:p>
            </p:txBody>
          </p:sp>
          <p:sp>
            <p:nvSpPr>
              <p:cNvPr id="32" name="TextBox 31"/>
              <p:cNvSpPr txBox="1"/>
              <p:nvPr/>
            </p:nvSpPr>
            <p:spPr>
              <a:xfrm>
                <a:off x="842310" y="1786584"/>
                <a:ext cx="496787" cy="151732"/>
              </a:xfrm>
              <a:prstGeom prst="rect">
                <a:avLst/>
              </a:prstGeom>
              <a:noFill/>
              <a:ln w="12700">
                <a:noFill/>
              </a:ln>
              <a:effectLst/>
            </p:spPr>
            <p:txBody>
              <a:bodyPr wrap="none" rtlCol="0">
                <a:spAutoFit/>
              </a:bodyPr>
              <a:lstStyle/>
              <a:p>
                <a:pPr defTabSz="650230" hangingPunct="1">
                  <a:spcBef>
                    <a:spcPts val="0"/>
                  </a:spcBef>
                </a:pPr>
                <a:r>
                  <a:rPr lang="en-US" sz="2400" kern="1200" dirty="0">
                    <a:solidFill>
                      <a:schemeClr val="accent4"/>
                    </a:solidFill>
                    <a:latin typeface="IBM Plex Sans" panose="020B0503050203000203" pitchFamily="34" charset="77"/>
                    <a:ea typeface="Arial" charset="0"/>
                    <a:cs typeface="Arial" charset="0"/>
                  </a:rPr>
                  <a:t>block</a:t>
                </a:r>
              </a:p>
            </p:txBody>
          </p:sp>
          <p:sp>
            <p:nvSpPr>
              <p:cNvPr id="33" name="TextBox 32"/>
              <p:cNvSpPr txBox="1"/>
              <p:nvPr/>
            </p:nvSpPr>
            <p:spPr>
              <a:xfrm>
                <a:off x="915889" y="2058082"/>
                <a:ext cx="291847" cy="131501"/>
              </a:xfrm>
              <a:prstGeom prst="rect">
                <a:avLst/>
              </a:prstGeom>
              <a:noFill/>
              <a:ln w="12700">
                <a:noFill/>
              </a:ln>
              <a:effectLst/>
            </p:spPr>
            <p:txBody>
              <a:bodyPr wrap="none" rtlCol="0">
                <a:spAutoFit/>
              </a:bodyPr>
              <a:lstStyle/>
              <a:p>
                <a:pPr defTabSz="650230" hangingPunct="1">
                  <a:spcBef>
                    <a:spcPts val="0"/>
                  </a:spcBef>
                </a:pPr>
                <a:r>
                  <a:rPr lang="en-US" kern="1200" dirty="0" err="1">
                    <a:solidFill>
                      <a:schemeClr val="accent4"/>
                    </a:solidFill>
                    <a:latin typeface="IBM Plex Sans" panose="020B0503050203000203" pitchFamily="34" charset="77"/>
                    <a:ea typeface="Arial" charset="0"/>
                    <a:cs typeface="Arial" charset="0"/>
                  </a:rPr>
                  <a:t>txn</a:t>
                </a:r>
                <a:endParaRPr lang="en-US" kern="1200" dirty="0">
                  <a:solidFill>
                    <a:schemeClr val="accent4"/>
                  </a:solidFill>
                  <a:latin typeface="IBM Plex Sans" panose="020B0503050203000203" pitchFamily="34" charset="77"/>
                  <a:ea typeface="Arial" charset="0"/>
                  <a:cs typeface="Arial" charset="0"/>
                </a:endParaRPr>
              </a:p>
            </p:txBody>
          </p:sp>
          <p:sp>
            <p:nvSpPr>
              <p:cNvPr id="34" name="Multidocument 33"/>
              <p:cNvSpPr/>
              <p:nvPr/>
            </p:nvSpPr>
            <p:spPr>
              <a:xfrm>
                <a:off x="1491052" y="1986038"/>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003BC9"/>
                  </a:solidFill>
                  <a:latin typeface="IBM Plex Sans" panose="020B0503050203000203" pitchFamily="34" charset="77"/>
                  <a:ea typeface="Arial" charset="0"/>
                  <a:cs typeface="Arial" charset="0"/>
                </a:endParaRPr>
              </a:p>
            </p:txBody>
          </p:sp>
          <p:sp>
            <p:nvSpPr>
              <p:cNvPr id="35" name="TextBox 34"/>
              <p:cNvSpPr txBox="1"/>
              <p:nvPr/>
            </p:nvSpPr>
            <p:spPr>
              <a:xfrm>
                <a:off x="1481803" y="2056962"/>
                <a:ext cx="291847" cy="131501"/>
              </a:xfrm>
              <a:prstGeom prst="rect">
                <a:avLst/>
              </a:prstGeom>
              <a:noFill/>
              <a:ln w="12700">
                <a:noFill/>
              </a:ln>
              <a:effectLst/>
            </p:spPr>
            <p:txBody>
              <a:bodyPr wrap="none" rtlCol="0">
                <a:spAutoFit/>
              </a:bodyPr>
              <a:lstStyle/>
              <a:p>
                <a:pPr defTabSz="650230" hangingPunct="1">
                  <a:spcBef>
                    <a:spcPts val="0"/>
                  </a:spcBef>
                </a:pPr>
                <a:r>
                  <a:rPr lang="en-US" kern="1200" dirty="0" err="1">
                    <a:solidFill>
                      <a:schemeClr val="accent4"/>
                    </a:solidFill>
                    <a:latin typeface="IBM Plex Sans" panose="020B0503050203000203" pitchFamily="34" charset="77"/>
                    <a:ea typeface="Arial" charset="0"/>
                    <a:cs typeface="Arial" charset="0"/>
                  </a:rPr>
                  <a:t>txn</a:t>
                </a:r>
                <a:endParaRPr lang="en-US" kern="1200" dirty="0">
                  <a:solidFill>
                    <a:schemeClr val="accent4"/>
                  </a:solidFill>
                  <a:latin typeface="IBM Plex Sans" panose="020B0503050203000203" pitchFamily="34" charset="77"/>
                  <a:ea typeface="Arial" charset="0"/>
                  <a:cs typeface="Arial" charset="0"/>
                </a:endParaRPr>
              </a:p>
            </p:txBody>
          </p:sp>
          <p:sp>
            <p:nvSpPr>
              <p:cNvPr id="36" name="Multidocument 35"/>
              <p:cNvSpPr/>
              <p:nvPr/>
            </p:nvSpPr>
            <p:spPr>
              <a:xfrm>
                <a:off x="2064409" y="1982309"/>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003BC9"/>
                  </a:solidFill>
                  <a:latin typeface="IBM Plex Sans" panose="020B0503050203000203" pitchFamily="34" charset="77"/>
                  <a:ea typeface="Arial" charset="0"/>
                  <a:cs typeface="Arial" charset="0"/>
                </a:endParaRPr>
              </a:p>
            </p:txBody>
          </p:sp>
          <p:sp>
            <p:nvSpPr>
              <p:cNvPr id="37" name="TextBox 36"/>
              <p:cNvSpPr txBox="1"/>
              <p:nvPr/>
            </p:nvSpPr>
            <p:spPr>
              <a:xfrm>
                <a:off x="2052447" y="2056210"/>
                <a:ext cx="291847" cy="131501"/>
              </a:xfrm>
              <a:prstGeom prst="rect">
                <a:avLst/>
              </a:prstGeom>
              <a:noFill/>
              <a:ln w="12700">
                <a:noFill/>
              </a:ln>
              <a:effectLst/>
            </p:spPr>
            <p:txBody>
              <a:bodyPr wrap="none" rtlCol="0">
                <a:spAutoFit/>
              </a:bodyPr>
              <a:lstStyle/>
              <a:p>
                <a:pPr defTabSz="650230" hangingPunct="1">
                  <a:spcBef>
                    <a:spcPts val="0"/>
                  </a:spcBef>
                </a:pPr>
                <a:r>
                  <a:rPr lang="en-US" kern="1200" dirty="0" err="1">
                    <a:solidFill>
                      <a:schemeClr val="accent4"/>
                    </a:solidFill>
                    <a:latin typeface="IBM Plex Sans" panose="020B0503050203000203" pitchFamily="34" charset="77"/>
                    <a:ea typeface="Arial" charset="0"/>
                    <a:cs typeface="Arial" charset="0"/>
                  </a:rPr>
                  <a:t>txn</a:t>
                </a:r>
                <a:endParaRPr lang="en-US" kern="1200" dirty="0">
                  <a:solidFill>
                    <a:schemeClr val="accent4"/>
                  </a:solidFill>
                  <a:latin typeface="IBM Plex Sans" panose="020B0503050203000203" pitchFamily="34" charset="77"/>
                  <a:ea typeface="Arial" charset="0"/>
                  <a:cs typeface="Arial" charset="0"/>
                </a:endParaRPr>
              </a:p>
            </p:txBody>
          </p:sp>
          <p:cxnSp>
            <p:nvCxnSpPr>
              <p:cNvPr id="38" name="Straight Connector 37"/>
              <p:cNvCxnSpPr/>
              <p:nvPr/>
            </p:nvCxnSpPr>
            <p:spPr>
              <a:xfrm flipV="1">
                <a:off x="1277168" y="2211684"/>
                <a:ext cx="213884" cy="516"/>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1852619" y="2207955"/>
                <a:ext cx="213884" cy="516"/>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1438864" y="2318844"/>
              <a:ext cx="1109776" cy="171963"/>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Blockchain</a:t>
              </a:r>
            </a:p>
          </p:txBody>
        </p:sp>
      </p:grpSp>
    </p:spTree>
    <p:extLst>
      <p:ext uri="{BB962C8B-B14F-4D97-AF65-F5344CB8AC3E}">
        <p14:creationId xmlns:p14="http://schemas.microsoft.com/office/powerpoint/2010/main" val="696302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Block detail (simplified)</a:t>
            </a:r>
          </a:p>
        </p:txBody>
      </p:sp>
      <p:sp>
        <p:nvSpPr>
          <p:cNvPr id="24" name="TextBox 3"/>
          <p:cNvSpPr txBox="1">
            <a:spLocks noChangeArrowheads="1"/>
          </p:cNvSpPr>
          <p:nvPr/>
        </p:nvSpPr>
        <p:spPr bwMode="auto">
          <a:xfrm>
            <a:off x="598999" y="6423215"/>
            <a:ext cx="118068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43836" indent="-193037" defTabSz="487672" hangingPunct="1">
              <a:spcBef>
                <a:spcPts val="640"/>
              </a:spcBef>
              <a:buFont typeface="Arial"/>
              <a:buChar char="-"/>
            </a:pPr>
            <a:r>
              <a:rPr lang="en-GB" altLang="en-US" sz="3200" kern="1200" dirty="0">
                <a:solidFill>
                  <a:schemeClr val="tx1"/>
                </a:solidFill>
                <a:latin typeface="IBM Plex Sans" panose="020B0503050203000203" pitchFamily="34" charset="77"/>
                <a:ea typeface="Arial" charset="0"/>
                <a:cs typeface="Arial" charset="0"/>
              </a:rPr>
              <a:t>New blocks always added to the end</a:t>
            </a:r>
          </a:p>
        </p:txBody>
      </p:sp>
      <p:sp>
        <p:nvSpPr>
          <p:cNvPr id="4" name="Rounded Rectangle 3"/>
          <p:cNvSpPr/>
          <p:nvPr/>
        </p:nvSpPr>
        <p:spPr bwMode="auto">
          <a:xfrm>
            <a:off x="4916591" y="1193254"/>
            <a:ext cx="2487663" cy="4658586"/>
          </a:xfrm>
          <a:prstGeom prst="roundRect">
            <a:avLst>
              <a:gd name="adj" fmla="val 4321"/>
            </a:avLst>
          </a:prstGeom>
          <a:solidFill>
            <a:schemeClr val="bg2">
              <a:lumMod val="95000"/>
            </a:schemeClr>
          </a:solid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algn="ctr" defTabSz="3413707" hangingPunct="1">
              <a:lnSpc>
                <a:spcPct val="90000"/>
              </a:lnSpc>
              <a:spcBef>
                <a:spcPts val="0"/>
              </a:spcBef>
              <a:spcAft>
                <a:spcPct val="35000"/>
              </a:spcAft>
              <a:defRPr/>
            </a:pPr>
            <a:r>
              <a:rPr lang="en-GB" sz="4551" kern="1200" dirty="0">
                <a:noFill/>
                <a:latin typeface="IBM Plex Sans" panose="020B0503050203000203" pitchFamily="34" charset="77"/>
                <a:ea typeface="Arial" charset="0"/>
                <a:cs typeface="Arial" charset="0"/>
              </a:rPr>
              <a:t> </a:t>
            </a:r>
          </a:p>
        </p:txBody>
      </p:sp>
      <p:sp>
        <p:nvSpPr>
          <p:cNvPr id="5" name="TextBox 110"/>
          <p:cNvSpPr txBox="1">
            <a:spLocks noChangeArrowheads="1"/>
          </p:cNvSpPr>
          <p:nvPr/>
        </p:nvSpPr>
        <p:spPr bwMode="auto">
          <a:xfrm>
            <a:off x="5393453" y="1208540"/>
            <a:ext cx="1533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50230" hangingPunct="1">
              <a:spcBef>
                <a:spcPts val="0"/>
              </a:spcBef>
            </a:pPr>
            <a:r>
              <a:rPr lang="en-GB" altLang="en-US" kern="1200" dirty="0">
                <a:solidFill>
                  <a:schemeClr val="accent4"/>
                </a:solidFill>
                <a:latin typeface="IBM Plex Sans" panose="020B0503050203000203" pitchFamily="34" charset="77"/>
                <a:ea typeface="Arial" charset="0"/>
                <a:cs typeface="Arial" charset="0"/>
              </a:rPr>
              <a:t>Block 16 </a:t>
            </a:r>
          </a:p>
        </p:txBody>
      </p:sp>
      <p:grpSp>
        <p:nvGrpSpPr>
          <p:cNvPr id="6" name="Group 10"/>
          <p:cNvGrpSpPr>
            <a:grpSpLocks/>
          </p:cNvGrpSpPr>
          <p:nvPr/>
        </p:nvGrpSpPr>
        <p:grpSpPr bwMode="auto">
          <a:xfrm>
            <a:off x="5081027" y="2800615"/>
            <a:ext cx="2524422" cy="843651"/>
            <a:chOff x="3508194" y="3846385"/>
            <a:chExt cx="2321525" cy="671020"/>
          </a:xfrm>
        </p:grpSpPr>
        <p:sp>
          <p:nvSpPr>
            <p:cNvPr id="7" name="Freeform 143"/>
            <p:cNvSpPr/>
            <p:nvPr/>
          </p:nvSpPr>
          <p:spPr bwMode="auto">
            <a:xfrm>
              <a:off x="3508196" y="3846385"/>
              <a:ext cx="2023995" cy="580199"/>
            </a:xfrm>
            <a:prstGeom prst="roundRect">
              <a:avLst/>
            </a:prstGeom>
            <a:no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algn="ctr" defTabSz="3413707" hangingPunct="1">
                <a:lnSpc>
                  <a:spcPct val="90000"/>
                </a:lnSpc>
                <a:spcBef>
                  <a:spcPts val="0"/>
                </a:spcBef>
                <a:spcAft>
                  <a:spcPct val="35000"/>
                </a:spcAft>
                <a:defRPr/>
              </a:pPr>
              <a:r>
                <a:rPr lang="en-GB" sz="4551" kern="1200" dirty="0">
                  <a:solidFill>
                    <a:srgbClr val="272727"/>
                  </a:solidFill>
                  <a:latin typeface="IBM Plex Sans" panose="020B0503050203000203" pitchFamily="34" charset="77"/>
                  <a:ea typeface="Arial" charset="0"/>
                  <a:cs typeface="Arial" charset="0"/>
                </a:rPr>
                <a:t> </a:t>
              </a:r>
            </a:p>
          </p:txBody>
        </p:sp>
        <p:sp>
          <p:nvSpPr>
            <p:cNvPr id="8" name="TextBox 144"/>
            <p:cNvSpPr>
              <a:spLocks noChangeArrowheads="1"/>
            </p:cNvSpPr>
            <p:nvPr/>
          </p:nvSpPr>
          <p:spPr bwMode="auto">
            <a:xfrm>
              <a:off x="3508194" y="3894472"/>
              <a:ext cx="2321525" cy="62293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50230" hangingPunct="1">
                <a:spcBef>
                  <a:spcPts val="0"/>
                </a:spcBef>
              </a:pPr>
              <a:r>
                <a:rPr lang="en-GB" altLang="en-US" kern="1200" dirty="0" err="1">
                  <a:solidFill>
                    <a:srgbClr val="272727"/>
                  </a:solidFill>
                  <a:latin typeface="IBM Plex Sans" panose="020B0503050203000203" pitchFamily="34" charset="77"/>
                  <a:ea typeface="Arial" charset="0"/>
                  <a:cs typeface="Arial" charset="0"/>
                </a:rPr>
                <a:t>Prev</a:t>
              </a:r>
              <a:r>
                <a:rPr lang="en-GB" altLang="en-US" kern="1200" dirty="0">
                  <a:solidFill>
                    <a:srgbClr val="272727"/>
                  </a:solidFill>
                  <a:latin typeface="IBM Plex Sans" panose="020B0503050203000203" pitchFamily="34" charset="77"/>
                  <a:ea typeface="Arial" charset="0"/>
                  <a:cs typeface="Arial" charset="0"/>
                </a:rPr>
                <a:t> Block Hash:</a:t>
              </a:r>
            </a:p>
            <a:p>
              <a:pPr defTabSz="650230" hangingPunct="1">
                <a:spcBef>
                  <a:spcPts val="0"/>
                </a:spcBef>
              </a:pPr>
              <a:r>
                <a:rPr lang="en-GB" altLang="en-US" kern="1200" dirty="0">
                  <a:solidFill>
                    <a:srgbClr val="272727"/>
                  </a:solidFill>
                  <a:latin typeface="IBM Plex Sans" panose="020B0503050203000203" pitchFamily="34" charset="77"/>
                  <a:ea typeface="Arial" charset="0"/>
                  <a:cs typeface="Arial" charset="0"/>
                </a:rPr>
                <a:t>57ec2fda71</a:t>
              </a:r>
            </a:p>
          </p:txBody>
        </p:sp>
      </p:grpSp>
      <p:sp>
        <p:nvSpPr>
          <p:cNvPr id="10" name="TextBox 149"/>
          <p:cNvSpPr txBox="1">
            <a:spLocks noChangeArrowheads="1"/>
          </p:cNvSpPr>
          <p:nvPr/>
        </p:nvSpPr>
        <p:spPr bwMode="auto">
          <a:xfrm>
            <a:off x="5210568" y="1748460"/>
            <a:ext cx="22544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50230" hangingPunct="1">
              <a:spcBef>
                <a:spcPts val="0"/>
              </a:spcBef>
            </a:pPr>
            <a:r>
              <a:rPr lang="en-GB" altLang="en-US" kern="1200" dirty="0">
                <a:solidFill>
                  <a:schemeClr val="tx1"/>
                </a:solidFill>
                <a:latin typeface="IBM Plex Sans" panose="020B0503050203000203" pitchFamily="34" charset="77"/>
                <a:ea typeface="Arial" charset="0"/>
                <a:cs typeface="Arial" charset="0"/>
              </a:rPr>
              <a:t>Block Hash: 87ea2ffe94</a:t>
            </a:r>
          </a:p>
        </p:txBody>
      </p:sp>
      <p:sp>
        <p:nvSpPr>
          <p:cNvPr id="11" name="Rounded Rectangle 72"/>
          <p:cNvSpPr>
            <a:spLocks noChangeArrowheads="1"/>
          </p:cNvSpPr>
          <p:nvPr/>
        </p:nvSpPr>
        <p:spPr bwMode="auto">
          <a:xfrm>
            <a:off x="2192288" y="1271446"/>
            <a:ext cx="2487663" cy="4676574"/>
          </a:xfrm>
          <a:prstGeom prst="roundRect">
            <a:avLst>
              <a:gd name="adj" fmla="val 3736"/>
            </a:avLst>
          </a:prstGeom>
          <a:solidFill>
            <a:schemeClr val="bg2">
              <a:lumMod val="95000"/>
            </a:schemeClr>
          </a:solidFill>
          <a:ln w="9525">
            <a:solidFill>
              <a:srgbClr val="4A7EBB"/>
            </a:solidFill>
            <a:round/>
            <a:headEnd/>
            <a:tailEnd/>
          </a:ln>
        </p:spPr>
        <p:txBody>
          <a:bodyPr lIns="0" tIns="0" rIns="0" bIns="0"/>
          <a:lstStyle>
            <a:lvl1pPr>
              <a:defRPr sz="2200">
                <a:solidFill>
                  <a:schemeClr val="bg1"/>
                </a:solidFill>
                <a:latin typeface="Arial" charset="0"/>
                <a:ea typeface="Microsoft YaHei" charset="-122"/>
              </a:defRPr>
            </a:lvl1pPr>
            <a:lvl2pPr>
              <a:defRPr sz="2200">
                <a:solidFill>
                  <a:schemeClr val="bg1"/>
                </a:solidFill>
                <a:latin typeface="Arial" charset="0"/>
                <a:ea typeface="Microsoft YaHei" charset="-122"/>
              </a:defRPr>
            </a:lvl2pPr>
            <a:lvl3pPr>
              <a:defRPr sz="2200">
                <a:solidFill>
                  <a:schemeClr val="bg1"/>
                </a:solidFill>
                <a:latin typeface="Arial" charset="0"/>
                <a:ea typeface="Microsoft YaHei" charset="-122"/>
              </a:defRPr>
            </a:lvl3pPr>
            <a:lvl4pPr>
              <a:defRPr sz="2200">
                <a:solidFill>
                  <a:schemeClr val="bg1"/>
                </a:solidFill>
                <a:latin typeface="Arial" charset="0"/>
                <a:ea typeface="Microsoft YaHei" charset="-122"/>
              </a:defRPr>
            </a:lvl4pPr>
            <a:lvl5pPr>
              <a:defRPr sz="2200">
                <a:solidFill>
                  <a:schemeClr val="bg1"/>
                </a:solidFill>
                <a:latin typeface="Arial" charset="0"/>
                <a:ea typeface="Microsoft YaHei" charset="-122"/>
              </a:defRPr>
            </a:lvl5pPr>
            <a:lvl6pPr marL="2514600" indent="-228600" eaLnBrk="0" fontAlgn="base" hangingPunct="0">
              <a:spcBef>
                <a:spcPct val="0"/>
              </a:spcBef>
              <a:spcAft>
                <a:spcPct val="0"/>
              </a:spcAft>
              <a:defRPr sz="2200">
                <a:solidFill>
                  <a:schemeClr val="bg1"/>
                </a:solidFill>
                <a:latin typeface="Arial" charset="0"/>
                <a:ea typeface="Microsoft YaHei" charset="-122"/>
              </a:defRPr>
            </a:lvl6pPr>
            <a:lvl7pPr marL="2971800" indent="-228600" eaLnBrk="0" fontAlgn="base" hangingPunct="0">
              <a:spcBef>
                <a:spcPct val="0"/>
              </a:spcBef>
              <a:spcAft>
                <a:spcPct val="0"/>
              </a:spcAft>
              <a:defRPr sz="2200">
                <a:solidFill>
                  <a:schemeClr val="bg1"/>
                </a:solidFill>
                <a:latin typeface="Arial" charset="0"/>
                <a:ea typeface="Microsoft YaHei" charset="-122"/>
              </a:defRPr>
            </a:lvl7pPr>
            <a:lvl8pPr marL="3429000" indent="-228600" eaLnBrk="0" fontAlgn="base" hangingPunct="0">
              <a:spcBef>
                <a:spcPct val="0"/>
              </a:spcBef>
              <a:spcAft>
                <a:spcPct val="0"/>
              </a:spcAft>
              <a:defRPr sz="2200">
                <a:solidFill>
                  <a:schemeClr val="bg1"/>
                </a:solidFill>
                <a:latin typeface="Arial" charset="0"/>
                <a:ea typeface="Microsoft YaHei" charset="-122"/>
              </a:defRPr>
            </a:lvl8pPr>
            <a:lvl9pPr marL="3886200" indent="-228600" eaLnBrk="0" fontAlgn="base" hangingPunct="0">
              <a:spcBef>
                <a:spcPct val="0"/>
              </a:spcBef>
              <a:spcAft>
                <a:spcPct val="0"/>
              </a:spcAft>
              <a:defRPr sz="2200">
                <a:solidFill>
                  <a:schemeClr val="bg1"/>
                </a:solidFill>
                <a:latin typeface="Arial" charset="0"/>
                <a:ea typeface="Microsoft YaHei" charset="-122"/>
              </a:defRPr>
            </a:lvl9pPr>
          </a:lstStyle>
          <a:p>
            <a:pPr defTabSz="1300460" hangingPunct="1">
              <a:lnSpc>
                <a:spcPct val="90000"/>
              </a:lnSpc>
              <a:spcBef>
                <a:spcPts val="0"/>
              </a:spcBef>
            </a:pPr>
            <a:endParaRPr lang="en-US" altLang="en-US" sz="1564" kern="1200" dirty="0">
              <a:solidFill>
                <a:srgbClr val="191919"/>
              </a:solidFill>
              <a:latin typeface="IBM Plex Sans" panose="020B0503050203000203" pitchFamily="34" charset="77"/>
              <a:ea typeface="Arial" charset="0"/>
              <a:cs typeface="Arial" charset="0"/>
            </a:endParaRPr>
          </a:p>
        </p:txBody>
      </p:sp>
      <p:sp>
        <p:nvSpPr>
          <p:cNvPr id="13" name="TextBox 114"/>
          <p:cNvSpPr txBox="1">
            <a:spLocks noChangeArrowheads="1"/>
          </p:cNvSpPr>
          <p:nvPr/>
        </p:nvSpPr>
        <p:spPr bwMode="auto">
          <a:xfrm>
            <a:off x="2475063" y="1746641"/>
            <a:ext cx="24876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50230" hangingPunct="1">
              <a:spcBef>
                <a:spcPts val="0"/>
              </a:spcBef>
            </a:pPr>
            <a:r>
              <a:rPr lang="en-GB" altLang="en-US" kern="1200" dirty="0">
                <a:solidFill>
                  <a:schemeClr val="tx1"/>
                </a:solidFill>
                <a:latin typeface="IBM Plex Sans" panose="020B0503050203000203" pitchFamily="34" charset="77"/>
                <a:ea typeface="Arial" charset="0"/>
                <a:cs typeface="Arial" charset="0"/>
              </a:rPr>
              <a:t>Block Hash: 57ec2fda71</a:t>
            </a:r>
          </a:p>
        </p:txBody>
      </p:sp>
      <p:sp>
        <p:nvSpPr>
          <p:cNvPr id="14" name="TextBox 3"/>
          <p:cNvSpPr txBox="1">
            <a:spLocks noChangeArrowheads="1"/>
          </p:cNvSpPr>
          <p:nvPr/>
        </p:nvSpPr>
        <p:spPr bwMode="auto">
          <a:xfrm>
            <a:off x="2192288" y="1302385"/>
            <a:ext cx="2476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50230" hangingPunct="1">
              <a:spcBef>
                <a:spcPts val="0"/>
              </a:spcBef>
            </a:pPr>
            <a:r>
              <a:rPr lang="en-GB" altLang="en-US" kern="1200" dirty="0">
                <a:solidFill>
                  <a:schemeClr val="accent4"/>
                </a:solidFill>
                <a:latin typeface="IBM Plex Sans" panose="020B0503050203000203" pitchFamily="34" charset="77"/>
                <a:ea typeface="Arial" charset="0"/>
                <a:cs typeface="Arial" charset="0"/>
              </a:rPr>
              <a:t>Block 15 </a:t>
            </a:r>
          </a:p>
        </p:txBody>
      </p:sp>
      <p:grpSp>
        <p:nvGrpSpPr>
          <p:cNvPr id="15" name="Group 3"/>
          <p:cNvGrpSpPr>
            <a:grpSpLocks/>
          </p:cNvGrpSpPr>
          <p:nvPr/>
        </p:nvGrpSpPr>
        <p:grpSpPr bwMode="auto">
          <a:xfrm>
            <a:off x="2306180" y="2830917"/>
            <a:ext cx="2774024" cy="820743"/>
            <a:chOff x="986547" y="2215805"/>
            <a:chExt cx="3257576" cy="779581"/>
          </a:xfrm>
        </p:grpSpPr>
        <p:sp>
          <p:nvSpPr>
            <p:cNvPr id="16" name="Freeform 103"/>
            <p:cNvSpPr/>
            <p:nvPr/>
          </p:nvSpPr>
          <p:spPr bwMode="auto">
            <a:xfrm>
              <a:off x="1011934" y="2215805"/>
              <a:ext cx="2579523" cy="656812"/>
            </a:xfrm>
            <a:prstGeom prst="roundRect">
              <a:avLst/>
            </a:prstGeom>
            <a:no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algn="ctr" defTabSz="3413707" hangingPunct="1">
                <a:lnSpc>
                  <a:spcPct val="90000"/>
                </a:lnSpc>
                <a:spcBef>
                  <a:spcPts val="0"/>
                </a:spcBef>
                <a:spcAft>
                  <a:spcPct val="35000"/>
                </a:spcAft>
                <a:defRPr/>
              </a:pPr>
              <a:r>
                <a:rPr lang="en-GB" sz="4551" kern="1200" dirty="0">
                  <a:solidFill>
                    <a:srgbClr val="272727"/>
                  </a:solidFill>
                  <a:latin typeface="IBM Plex Sans" panose="020B0503050203000203" pitchFamily="34" charset="77"/>
                  <a:ea typeface="Arial" charset="0"/>
                  <a:cs typeface="Arial" charset="0"/>
                </a:rPr>
                <a:t> </a:t>
              </a:r>
            </a:p>
          </p:txBody>
        </p:sp>
        <p:sp>
          <p:nvSpPr>
            <p:cNvPr id="17" name="TextBox 104"/>
            <p:cNvSpPr>
              <a:spLocks noChangeArrowheads="1"/>
            </p:cNvSpPr>
            <p:nvPr/>
          </p:nvSpPr>
          <p:spPr bwMode="auto">
            <a:xfrm>
              <a:off x="986547" y="2251472"/>
              <a:ext cx="3257576" cy="74391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50230" hangingPunct="1">
                <a:spcBef>
                  <a:spcPts val="0"/>
                </a:spcBef>
              </a:pPr>
              <a:r>
                <a:rPr lang="en-GB" altLang="en-US" kern="1200" dirty="0" err="1">
                  <a:solidFill>
                    <a:srgbClr val="272727"/>
                  </a:solidFill>
                  <a:latin typeface="IBM Plex Sans" panose="020B0503050203000203" pitchFamily="34" charset="77"/>
                  <a:ea typeface="Arial" charset="0"/>
                  <a:cs typeface="Arial" charset="0"/>
                </a:rPr>
                <a:t>Prev</a:t>
              </a:r>
              <a:r>
                <a:rPr lang="en-GB" altLang="en-US" kern="1200" dirty="0">
                  <a:solidFill>
                    <a:srgbClr val="272727"/>
                  </a:solidFill>
                  <a:latin typeface="IBM Plex Sans" panose="020B0503050203000203" pitchFamily="34" charset="77"/>
                  <a:ea typeface="Arial" charset="0"/>
                  <a:cs typeface="Arial" charset="0"/>
                </a:rPr>
                <a:t> Block Hash:</a:t>
              </a:r>
            </a:p>
            <a:p>
              <a:pPr defTabSz="650230" hangingPunct="1">
                <a:spcBef>
                  <a:spcPts val="0"/>
                </a:spcBef>
              </a:pPr>
              <a:r>
                <a:rPr lang="en-GB" altLang="en-US" kern="1200" dirty="0">
                  <a:solidFill>
                    <a:srgbClr val="272727"/>
                  </a:solidFill>
                  <a:latin typeface="IBM Plex Sans" panose="020B0503050203000203" pitchFamily="34" charset="77"/>
                  <a:ea typeface="Arial" charset="0"/>
                  <a:cs typeface="Arial" charset="0"/>
                </a:rPr>
                <a:t>d68b2f0a3b</a:t>
              </a:r>
            </a:p>
          </p:txBody>
        </p:sp>
      </p:grpSp>
      <p:grpSp>
        <p:nvGrpSpPr>
          <p:cNvPr id="18" name="Group 78"/>
          <p:cNvGrpSpPr>
            <a:grpSpLocks/>
          </p:cNvGrpSpPr>
          <p:nvPr/>
        </p:nvGrpSpPr>
        <p:grpSpPr bwMode="auto">
          <a:xfrm>
            <a:off x="7652096" y="1193269"/>
            <a:ext cx="2897060" cy="4658572"/>
            <a:chOff x="6064965" y="1214422"/>
            <a:chExt cx="2661321" cy="3700478"/>
          </a:xfrm>
        </p:grpSpPr>
        <p:sp>
          <p:nvSpPr>
            <p:cNvPr id="19" name="Rounded Rectangle 18"/>
            <p:cNvSpPr/>
            <p:nvPr/>
          </p:nvSpPr>
          <p:spPr bwMode="auto">
            <a:xfrm>
              <a:off x="6064965" y="1214911"/>
              <a:ext cx="2304256" cy="3699989"/>
            </a:xfrm>
            <a:prstGeom prst="roundRect">
              <a:avLst>
                <a:gd name="adj" fmla="val 4762"/>
              </a:avLst>
            </a:prstGeom>
            <a:solidFill>
              <a:schemeClr val="bg2">
                <a:lumMod val="95000"/>
              </a:schemeClr>
            </a:solid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algn="ctr" defTabSz="3413707" hangingPunct="1">
                <a:lnSpc>
                  <a:spcPct val="90000"/>
                </a:lnSpc>
                <a:spcBef>
                  <a:spcPts val="0"/>
                </a:spcBef>
                <a:spcAft>
                  <a:spcPct val="35000"/>
                </a:spcAft>
                <a:defRPr/>
              </a:pPr>
              <a:r>
                <a:rPr lang="en-GB" sz="4551" kern="1200" dirty="0">
                  <a:solidFill>
                    <a:srgbClr val="272727"/>
                  </a:solidFill>
                  <a:latin typeface="IBM Plex Sans" panose="020B0503050203000203" pitchFamily="34" charset="77"/>
                  <a:ea typeface="Arial" charset="0"/>
                  <a:cs typeface="Arial" charset="0"/>
                </a:rPr>
                <a:t> </a:t>
              </a:r>
            </a:p>
          </p:txBody>
        </p:sp>
        <p:sp>
          <p:nvSpPr>
            <p:cNvPr id="20" name="TextBox 110"/>
            <p:cNvSpPr txBox="1">
              <a:spLocks noChangeArrowheads="1"/>
            </p:cNvSpPr>
            <p:nvPr/>
          </p:nvSpPr>
          <p:spPr bwMode="auto">
            <a:xfrm>
              <a:off x="6632691" y="1214422"/>
              <a:ext cx="1156258" cy="31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50230" hangingPunct="1">
                <a:spcBef>
                  <a:spcPts val="0"/>
                </a:spcBef>
              </a:pPr>
              <a:r>
                <a:rPr lang="en-GB" altLang="en-US" kern="1200" dirty="0">
                  <a:solidFill>
                    <a:schemeClr val="accent4"/>
                  </a:solidFill>
                  <a:latin typeface="IBM Plex Sans" panose="020B0503050203000203" pitchFamily="34" charset="77"/>
                  <a:ea typeface="Arial" charset="0"/>
                  <a:cs typeface="Arial" charset="0"/>
                </a:rPr>
                <a:t>Block 17 </a:t>
              </a:r>
            </a:p>
          </p:txBody>
        </p:sp>
        <p:sp>
          <p:nvSpPr>
            <p:cNvPr id="21" name="Rounded Rectangle 20"/>
            <p:cNvSpPr/>
            <p:nvPr/>
          </p:nvSpPr>
          <p:spPr bwMode="auto">
            <a:xfrm>
              <a:off x="6193977" y="2471707"/>
              <a:ext cx="2046231" cy="580200"/>
            </a:xfrm>
            <a:prstGeom prst="roundRect">
              <a:avLst/>
            </a:prstGeom>
            <a:no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algn="ctr" defTabSz="3413707" hangingPunct="1">
                <a:lnSpc>
                  <a:spcPct val="90000"/>
                </a:lnSpc>
                <a:spcBef>
                  <a:spcPts val="0"/>
                </a:spcBef>
                <a:spcAft>
                  <a:spcPct val="35000"/>
                </a:spcAft>
                <a:defRPr/>
              </a:pPr>
              <a:r>
                <a:rPr lang="en-GB" sz="4551" kern="1200" dirty="0">
                  <a:solidFill>
                    <a:srgbClr val="272727"/>
                  </a:solidFill>
                  <a:latin typeface="IBM Plex Sans" panose="020B0503050203000203" pitchFamily="34" charset="77"/>
                  <a:ea typeface="Arial" charset="0"/>
                  <a:cs typeface="Arial" charset="0"/>
                </a:rPr>
                <a:t> </a:t>
              </a:r>
            </a:p>
          </p:txBody>
        </p:sp>
        <p:sp>
          <p:nvSpPr>
            <p:cNvPr id="22" name="TextBox 144"/>
            <p:cNvSpPr txBox="1">
              <a:spLocks noChangeArrowheads="1"/>
            </p:cNvSpPr>
            <p:nvPr/>
          </p:nvSpPr>
          <p:spPr bwMode="auto">
            <a:xfrm>
              <a:off x="6278545" y="2518098"/>
              <a:ext cx="2447741" cy="5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50230" hangingPunct="1">
                <a:spcBef>
                  <a:spcPts val="0"/>
                </a:spcBef>
              </a:pPr>
              <a:r>
                <a:rPr lang="en-GB" altLang="en-US" kern="1200" dirty="0" err="1">
                  <a:solidFill>
                    <a:srgbClr val="272727"/>
                  </a:solidFill>
                  <a:latin typeface="IBM Plex Sans" panose="020B0503050203000203" pitchFamily="34" charset="77"/>
                  <a:ea typeface="Arial" charset="0"/>
                  <a:cs typeface="Arial" charset="0"/>
                </a:rPr>
                <a:t>Prev</a:t>
              </a:r>
              <a:r>
                <a:rPr lang="en-GB" altLang="en-US" kern="1200" dirty="0">
                  <a:solidFill>
                    <a:srgbClr val="272727"/>
                  </a:solidFill>
                  <a:latin typeface="IBM Plex Sans" panose="020B0503050203000203" pitchFamily="34" charset="77"/>
                  <a:ea typeface="Arial" charset="0"/>
                  <a:cs typeface="Arial" charset="0"/>
                </a:rPr>
                <a:t> Block Hash:</a:t>
              </a:r>
            </a:p>
            <a:p>
              <a:pPr defTabSz="650230" hangingPunct="1">
                <a:spcBef>
                  <a:spcPts val="0"/>
                </a:spcBef>
              </a:pPr>
              <a:r>
                <a:rPr lang="en-GB" altLang="en-US" kern="1200" dirty="0">
                  <a:solidFill>
                    <a:srgbClr val="272727"/>
                  </a:solidFill>
                  <a:latin typeface="IBM Plex Sans" panose="020B0503050203000203" pitchFamily="34" charset="77"/>
                  <a:ea typeface="Arial" charset="0"/>
                  <a:cs typeface="Arial" charset="0"/>
                </a:rPr>
                <a:t>87ea2ffe94</a:t>
              </a:r>
            </a:p>
          </p:txBody>
        </p:sp>
        <p:sp>
          <p:nvSpPr>
            <p:cNvPr id="23" name="TextBox 149"/>
            <p:cNvSpPr txBox="1">
              <a:spLocks noChangeArrowheads="1"/>
            </p:cNvSpPr>
            <p:nvPr/>
          </p:nvSpPr>
          <p:spPr bwMode="auto">
            <a:xfrm>
              <a:off x="6242158" y="1658696"/>
              <a:ext cx="2214475" cy="5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50230" hangingPunct="1">
                <a:spcBef>
                  <a:spcPts val="0"/>
                </a:spcBef>
              </a:pPr>
              <a:r>
                <a:rPr lang="en-GB" altLang="en-US" kern="1200" dirty="0">
                  <a:solidFill>
                    <a:schemeClr val="tx1"/>
                  </a:solidFill>
                  <a:latin typeface="IBM Plex Sans" panose="020B0503050203000203" pitchFamily="34" charset="77"/>
                  <a:ea typeface="Arial" charset="0"/>
                  <a:cs typeface="Arial" charset="0"/>
                </a:rPr>
                <a:t>Block Hash: 44bf2efe32</a:t>
              </a:r>
            </a:p>
          </p:txBody>
        </p:sp>
      </p:grpSp>
      <p:grpSp>
        <p:nvGrpSpPr>
          <p:cNvPr id="38" name="Group 87"/>
          <p:cNvGrpSpPr>
            <a:grpSpLocks/>
          </p:cNvGrpSpPr>
          <p:nvPr/>
        </p:nvGrpSpPr>
        <p:grpSpPr bwMode="auto">
          <a:xfrm>
            <a:off x="4376087" y="2671255"/>
            <a:ext cx="855130" cy="402969"/>
            <a:chOff x="2786052" y="423694"/>
            <a:chExt cx="785822" cy="1522811"/>
          </a:xfrm>
        </p:grpSpPr>
        <p:cxnSp>
          <p:nvCxnSpPr>
            <p:cNvPr id="39" name="Shape 81"/>
            <p:cNvCxnSpPr/>
            <p:nvPr/>
          </p:nvCxnSpPr>
          <p:spPr bwMode="auto">
            <a:xfrm rot="10800000">
              <a:off x="3214682" y="423696"/>
              <a:ext cx="357192" cy="1522809"/>
            </a:xfrm>
            <a:prstGeom prst="bentConnector2">
              <a:avLst/>
            </a:prstGeom>
            <a:ln w="9525">
              <a:solidFill>
                <a:srgbClr val="4A7EBB"/>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0" name="Straight Connector 86"/>
            <p:cNvCxnSpPr>
              <a:cxnSpLocks noChangeShapeType="1"/>
            </p:cNvCxnSpPr>
            <p:nvPr/>
          </p:nvCxnSpPr>
          <p:spPr bwMode="auto">
            <a:xfrm>
              <a:off x="2786052" y="423694"/>
              <a:ext cx="428626" cy="2"/>
            </a:xfrm>
            <a:prstGeom prst="line">
              <a:avLst/>
            </a:prstGeom>
            <a:noFill/>
            <a:ln w="9525">
              <a:solidFill>
                <a:srgbClr val="4A7EBB"/>
              </a:solidFill>
              <a:round/>
              <a:headEnd type="arrow" w="med" len="med"/>
              <a:tailEnd/>
            </a:ln>
            <a:extLst>
              <a:ext uri="{909E8E84-426E-40DD-AFC4-6F175D3DCCD1}">
                <a14:hiddenFill xmlns:a14="http://schemas.microsoft.com/office/drawing/2010/main">
                  <a:noFill/>
                </a14:hiddenFill>
              </a:ext>
            </a:extLst>
          </p:spPr>
        </p:cxnSp>
      </p:grpSp>
      <p:grpSp>
        <p:nvGrpSpPr>
          <p:cNvPr id="44" name="Group 91"/>
          <p:cNvGrpSpPr>
            <a:grpSpLocks/>
          </p:cNvGrpSpPr>
          <p:nvPr/>
        </p:nvGrpSpPr>
        <p:grpSpPr bwMode="auto">
          <a:xfrm>
            <a:off x="9881107" y="2713933"/>
            <a:ext cx="855134" cy="326441"/>
            <a:chOff x="2786050" y="1071547"/>
            <a:chExt cx="785824" cy="1522809"/>
          </a:xfrm>
        </p:grpSpPr>
        <p:cxnSp>
          <p:nvCxnSpPr>
            <p:cNvPr id="45" name="Shape 92"/>
            <p:cNvCxnSpPr/>
            <p:nvPr/>
          </p:nvCxnSpPr>
          <p:spPr bwMode="auto">
            <a:xfrm rot="10800000">
              <a:off x="3214682" y="1071547"/>
              <a:ext cx="357192" cy="1522809"/>
            </a:xfrm>
            <a:prstGeom prst="bentConnector2">
              <a:avLst/>
            </a:prstGeom>
            <a:ln w="9525">
              <a:solidFill>
                <a:srgbClr val="4A7EBB"/>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6" name="Straight Connector 93"/>
            <p:cNvCxnSpPr>
              <a:cxnSpLocks noChangeShapeType="1"/>
            </p:cNvCxnSpPr>
            <p:nvPr/>
          </p:nvCxnSpPr>
          <p:spPr bwMode="auto">
            <a:xfrm>
              <a:off x="2786050" y="1078645"/>
              <a:ext cx="428628" cy="1589"/>
            </a:xfrm>
            <a:prstGeom prst="line">
              <a:avLst/>
            </a:prstGeom>
            <a:noFill/>
            <a:ln w="9525">
              <a:solidFill>
                <a:srgbClr val="4A7EBB"/>
              </a:solidFill>
              <a:round/>
              <a:headEnd type="arrow" w="med" len="med"/>
              <a:tailEnd/>
            </a:ln>
            <a:extLst>
              <a:ext uri="{909E8E84-426E-40DD-AFC4-6F175D3DCCD1}">
                <a14:hiddenFill xmlns:a14="http://schemas.microsoft.com/office/drawing/2010/main">
                  <a:noFill/>
                </a14:hiddenFill>
              </a:ext>
            </a:extLst>
          </p:spPr>
        </p:cxnSp>
      </p:grpSp>
      <p:sp>
        <p:nvSpPr>
          <p:cNvPr id="48" name="Rounded Rectangle 47"/>
          <p:cNvSpPr/>
          <p:nvPr/>
        </p:nvSpPr>
        <p:spPr bwMode="auto">
          <a:xfrm>
            <a:off x="2306179" y="4378684"/>
            <a:ext cx="2216439" cy="705483"/>
          </a:xfrm>
          <a:prstGeom prst="roundRect">
            <a:avLst/>
          </a:prstGeom>
          <a:solidFill>
            <a:schemeClr val="bg1"/>
          </a:solid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defTabSz="3413707" hangingPunct="1">
              <a:lnSpc>
                <a:spcPct val="90000"/>
              </a:lnSpc>
              <a:spcBef>
                <a:spcPts val="0"/>
              </a:spcBef>
              <a:spcAft>
                <a:spcPct val="35000"/>
              </a:spcAft>
              <a:defRPr/>
            </a:pPr>
            <a:r>
              <a:rPr lang="en-GB" kern="1200" dirty="0">
                <a:solidFill>
                  <a:schemeClr val="accent4"/>
                </a:solidFill>
                <a:latin typeface="IBM Plex Sans" panose="020B0503050203000203" pitchFamily="34" charset="77"/>
                <a:ea typeface="Arial" charset="0"/>
                <a:cs typeface="Arial" charset="0"/>
              </a:rPr>
              <a:t>Transaction</a:t>
            </a:r>
          </a:p>
        </p:txBody>
      </p:sp>
      <p:sp>
        <p:nvSpPr>
          <p:cNvPr id="49" name="Rounded Rectangle 48"/>
          <p:cNvSpPr/>
          <p:nvPr/>
        </p:nvSpPr>
        <p:spPr bwMode="auto">
          <a:xfrm>
            <a:off x="2306180" y="5146357"/>
            <a:ext cx="2216439" cy="705483"/>
          </a:xfrm>
          <a:prstGeom prst="roundRect">
            <a:avLst/>
          </a:prstGeom>
          <a:solidFill>
            <a:schemeClr val="bg1"/>
          </a:solid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defTabSz="3413707" hangingPunct="1">
              <a:lnSpc>
                <a:spcPct val="90000"/>
              </a:lnSpc>
              <a:spcBef>
                <a:spcPts val="0"/>
              </a:spcBef>
              <a:spcAft>
                <a:spcPct val="35000"/>
              </a:spcAft>
              <a:defRPr/>
            </a:pPr>
            <a:r>
              <a:rPr lang="en-GB" kern="1200" dirty="0">
                <a:solidFill>
                  <a:schemeClr val="accent4"/>
                </a:solidFill>
                <a:latin typeface="IBM Plex Sans" panose="020B0503050203000203" pitchFamily="34" charset="77"/>
                <a:ea typeface="Arial" charset="0"/>
                <a:cs typeface="Arial" charset="0"/>
              </a:rPr>
              <a:t>Transaction</a:t>
            </a:r>
          </a:p>
        </p:txBody>
      </p:sp>
      <p:sp>
        <p:nvSpPr>
          <p:cNvPr id="51" name="Rounded Rectangle 50"/>
          <p:cNvSpPr/>
          <p:nvPr/>
        </p:nvSpPr>
        <p:spPr bwMode="auto">
          <a:xfrm>
            <a:off x="5080204" y="3617198"/>
            <a:ext cx="2212984" cy="705483"/>
          </a:xfrm>
          <a:prstGeom prst="roundRect">
            <a:avLst/>
          </a:prstGeom>
          <a:solidFill>
            <a:schemeClr val="bg1"/>
          </a:solid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defTabSz="3413707" hangingPunct="1">
              <a:lnSpc>
                <a:spcPct val="90000"/>
              </a:lnSpc>
              <a:spcBef>
                <a:spcPts val="0"/>
              </a:spcBef>
              <a:spcAft>
                <a:spcPct val="35000"/>
              </a:spcAft>
              <a:defRPr/>
            </a:pPr>
            <a:r>
              <a:rPr lang="en-GB" kern="1200" dirty="0">
                <a:solidFill>
                  <a:schemeClr val="accent4"/>
                </a:solidFill>
                <a:latin typeface="IBM Plex Sans" panose="020B0503050203000203" pitchFamily="34" charset="77"/>
                <a:ea typeface="Arial" charset="0"/>
                <a:cs typeface="Arial" charset="0"/>
              </a:rPr>
              <a:t>Transaction</a:t>
            </a:r>
          </a:p>
        </p:txBody>
      </p:sp>
      <p:sp>
        <p:nvSpPr>
          <p:cNvPr id="54" name="Rounded Rectangle 53"/>
          <p:cNvSpPr/>
          <p:nvPr/>
        </p:nvSpPr>
        <p:spPr bwMode="auto">
          <a:xfrm>
            <a:off x="7809525" y="4742849"/>
            <a:ext cx="2211255" cy="705483"/>
          </a:xfrm>
          <a:prstGeom prst="roundRect">
            <a:avLst/>
          </a:prstGeom>
          <a:solidFill>
            <a:schemeClr val="bg1"/>
          </a:solid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defTabSz="3413707" hangingPunct="1">
              <a:lnSpc>
                <a:spcPct val="90000"/>
              </a:lnSpc>
              <a:spcBef>
                <a:spcPts val="0"/>
              </a:spcBef>
              <a:spcAft>
                <a:spcPct val="35000"/>
              </a:spcAft>
              <a:defRPr/>
            </a:pPr>
            <a:r>
              <a:rPr lang="en-GB" kern="1200" dirty="0">
                <a:solidFill>
                  <a:schemeClr val="accent4"/>
                </a:solidFill>
                <a:latin typeface="IBM Plex Sans" panose="020B0503050203000203" pitchFamily="34" charset="77"/>
                <a:ea typeface="Arial" charset="0"/>
                <a:cs typeface="Arial" charset="0"/>
              </a:rPr>
              <a:t>Transaction</a:t>
            </a:r>
          </a:p>
        </p:txBody>
      </p:sp>
      <p:sp>
        <p:nvSpPr>
          <p:cNvPr id="61" name="Rounded Rectangle 60"/>
          <p:cNvSpPr/>
          <p:nvPr/>
        </p:nvSpPr>
        <p:spPr bwMode="auto">
          <a:xfrm>
            <a:off x="7800651" y="3809114"/>
            <a:ext cx="2211255" cy="705483"/>
          </a:xfrm>
          <a:prstGeom prst="roundRect">
            <a:avLst/>
          </a:prstGeom>
          <a:solidFill>
            <a:schemeClr val="bg1"/>
          </a:solid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defTabSz="3413707" hangingPunct="1">
              <a:lnSpc>
                <a:spcPct val="90000"/>
              </a:lnSpc>
              <a:spcBef>
                <a:spcPts val="0"/>
              </a:spcBef>
              <a:spcAft>
                <a:spcPct val="35000"/>
              </a:spcAft>
              <a:defRPr/>
            </a:pPr>
            <a:r>
              <a:rPr lang="en-GB" kern="1200" dirty="0">
                <a:solidFill>
                  <a:schemeClr val="accent4"/>
                </a:solidFill>
                <a:latin typeface="IBM Plex Sans" panose="020B0503050203000203" pitchFamily="34" charset="77"/>
                <a:ea typeface="Arial" charset="0"/>
                <a:cs typeface="Arial" charset="0"/>
              </a:rPr>
              <a:t>Transaction</a:t>
            </a:r>
          </a:p>
        </p:txBody>
      </p:sp>
      <p:sp>
        <p:nvSpPr>
          <p:cNvPr id="62" name="Rounded Rectangle 61"/>
          <p:cNvSpPr/>
          <p:nvPr/>
        </p:nvSpPr>
        <p:spPr bwMode="auto">
          <a:xfrm>
            <a:off x="2314580" y="3617198"/>
            <a:ext cx="2216439" cy="705483"/>
          </a:xfrm>
          <a:prstGeom prst="roundRect">
            <a:avLst/>
          </a:prstGeom>
          <a:solidFill>
            <a:schemeClr val="bg1"/>
          </a:solid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defTabSz="3413707" hangingPunct="1">
              <a:lnSpc>
                <a:spcPct val="90000"/>
              </a:lnSpc>
              <a:spcBef>
                <a:spcPts val="0"/>
              </a:spcBef>
              <a:spcAft>
                <a:spcPct val="35000"/>
              </a:spcAft>
              <a:defRPr/>
            </a:pPr>
            <a:r>
              <a:rPr lang="en-GB" kern="1200" dirty="0">
                <a:solidFill>
                  <a:schemeClr val="accent4"/>
                </a:solidFill>
                <a:latin typeface="IBM Plex Sans" panose="020B0503050203000203" pitchFamily="34" charset="77"/>
                <a:ea typeface="Arial" charset="0"/>
                <a:cs typeface="Arial" charset="0"/>
              </a:rPr>
              <a:t>Transaction</a:t>
            </a:r>
          </a:p>
        </p:txBody>
      </p:sp>
      <p:grpSp>
        <p:nvGrpSpPr>
          <p:cNvPr id="58" name="Group 87"/>
          <p:cNvGrpSpPr>
            <a:grpSpLocks/>
          </p:cNvGrpSpPr>
          <p:nvPr/>
        </p:nvGrpSpPr>
        <p:grpSpPr bwMode="auto">
          <a:xfrm>
            <a:off x="1593790" y="2672820"/>
            <a:ext cx="855130" cy="386841"/>
            <a:chOff x="2786052" y="423694"/>
            <a:chExt cx="785822" cy="1522811"/>
          </a:xfrm>
        </p:grpSpPr>
        <p:cxnSp>
          <p:nvCxnSpPr>
            <p:cNvPr id="59" name="Shape 81"/>
            <p:cNvCxnSpPr/>
            <p:nvPr/>
          </p:nvCxnSpPr>
          <p:spPr bwMode="auto">
            <a:xfrm rot="10800000">
              <a:off x="3214682" y="423696"/>
              <a:ext cx="357192" cy="1522809"/>
            </a:xfrm>
            <a:prstGeom prst="bentConnector2">
              <a:avLst/>
            </a:prstGeom>
            <a:ln w="9525">
              <a:solidFill>
                <a:srgbClr val="4A7EBB"/>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0" name="Straight Connector 86"/>
            <p:cNvCxnSpPr>
              <a:cxnSpLocks noChangeShapeType="1"/>
            </p:cNvCxnSpPr>
            <p:nvPr/>
          </p:nvCxnSpPr>
          <p:spPr bwMode="auto">
            <a:xfrm>
              <a:off x="2786052" y="423694"/>
              <a:ext cx="428626" cy="2"/>
            </a:xfrm>
            <a:prstGeom prst="line">
              <a:avLst/>
            </a:prstGeom>
            <a:noFill/>
            <a:ln w="9525">
              <a:solidFill>
                <a:srgbClr val="4A7EBB"/>
              </a:solidFill>
              <a:round/>
              <a:headEnd type="arrow" w="med" len="med"/>
              <a:tailEnd/>
            </a:ln>
            <a:extLst>
              <a:ext uri="{909E8E84-426E-40DD-AFC4-6F175D3DCCD1}">
                <a14:hiddenFill xmlns:a14="http://schemas.microsoft.com/office/drawing/2010/main">
                  <a:noFill/>
                </a14:hiddenFill>
              </a:ext>
            </a:extLst>
          </p:spPr>
        </p:cxnSp>
      </p:grpSp>
      <p:grpSp>
        <p:nvGrpSpPr>
          <p:cNvPr id="63" name="Group 87"/>
          <p:cNvGrpSpPr>
            <a:grpSpLocks/>
          </p:cNvGrpSpPr>
          <p:nvPr/>
        </p:nvGrpSpPr>
        <p:grpSpPr bwMode="auto">
          <a:xfrm>
            <a:off x="7107729" y="2672822"/>
            <a:ext cx="855130" cy="386840"/>
            <a:chOff x="2786052" y="423694"/>
            <a:chExt cx="785822" cy="1522811"/>
          </a:xfrm>
        </p:grpSpPr>
        <p:cxnSp>
          <p:nvCxnSpPr>
            <p:cNvPr id="64" name="Shape 81"/>
            <p:cNvCxnSpPr/>
            <p:nvPr/>
          </p:nvCxnSpPr>
          <p:spPr bwMode="auto">
            <a:xfrm rot="10800000">
              <a:off x="3214682" y="423696"/>
              <a:ext cx="357192" cy="1522809"/>
            </a:xfrm>
            <a:prstGeom prst="bentConnector2">
              <a:avLst/>
            </a:prstGeom>
            <a:ln w="9525">
              <a:solidFill>
                <a:srgbClr val="4A7EBB"/>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5" name="Straight Connector 86"/>
            <p:cNvCxnSpPr>
              <a:cxnSpLocks noChangeShapeType="1"/>
            </p:cNvCxnSpPr>
            <p:nvPr/>
          </p:nvCxnSpPr>
          <p:spPr bwMode="auto">
            <a:xfrm>
              <a:off x="2786052" y="423694"/>
              <a:ext cx="428626" cy="2"/>
            </a:xfrm>
            <a:prstGeom prst="line">
              <a:avLst/>
            </a:prstGeom>
            <a:noFill/>
            <a:ln w="9525">
              <a:solidFill>
                <a:srgbClr val="4A7EBB"/>
              </a:solidFill>
              <a:round/>
              <a:headEnd type="arrow" w="med" len="med"/>
              <a:tailEnd/>
            </a:ln>
            <a:extLst>
              <a:ext uri="{909E8E84-426E-40DD-AFC4-6F175D3DCCD1}">
                <a14:hiddenFill xmlns:a14="http://schemas.microsoft.com/office/drawing/2010/main">
                  <a:noFill/>
                </a14:hiddenFill>
              </a:ext>
            </a:extLst>
          </p:spPr>
        </p:cxnSp>
      </p:grpSp>
      <p:sp>
        <p:nvSpPr>
          <p:cNvPr id="25" name="TextBox 24"/>
          <p:cNvSpPr txBox="1"/>
          <p:nvPr/>
        </p:nvSpPr>
        <p:spPr>
          <a:xfrm>
            <a:off x="1017545" y="2620745"/>
            <a:ext cx="447558" cy="486287"/>
          </a:xfrm>
          <a:prstGeom prst="rect">
            <a:avLst/>
          </a:prstGeom>
          <a:noFill/>
        </p:spPr>
        <p:txBody>
          <a:bodyPr wrap="square" rtlCol="0">
            <a:spAutoFit/>
          </a:bodyPr>
          <a:lstStyle/>
          <a:p>
            <a:pPr defTabSz="650230" hangingPunct="1">
              <a:spcBef>
                <a:spcPts val="0"/>
              </a:spcBef>
            </a:pPr>
            <a:r>
              <a:rPr lang="mr-IN" sz="2560" kern="1200" dirty="0">
                <a:solidFill>
                  <a:prstClr val="white">
                    <a:lumMod val="50000"/>
                  </a:prstClr>
                </a:solidFill>
                <a:latin typeface="IBM Plex Sans" panose="020B0503050203000203" pitchFamily="34" charset="77"/>
                <a:ea typeface="Arial" charset="0"/>
                <a:cs typeface="Arial" charset="0"/>
              </a:rPr>
              <a:t>…</a:t>
            </a:r>
            <a:endParaRPr lang="en-US" sz="2560" kern="1200" dirty="0">
              <a:solidFill>
                <a:prstClr val="white">
                  <a:lumMod val="50000"/>
                </a:prstClr>
              </a:solidFill>
              <a:latin typeface="IBM Plex Sans" panose="020B0503050203000203" pitchFamily="34" charset="77"/>
              <a:ea typeface="Arial" charset="0"/>
              <a:cs typeface="Arial" charset="0"/>
            </a:endParaRPr>
          </a:p>
        </p:txBody>
      </p:sp>
      <p:sp>
        <p:nvSpPr>
          <p:cNvPr id="67" name="TextBox 66"/>
          <p:cNvSpPr txBox="1"/>
          <p:nvPr/>
        </p:nvSpPr>
        <p:spPr>
          <a:xfrm>
            <a:off x="10736239" y="2865774"/>
            <a:ext cx="447558" cy="486287"/>
          </a:xfrm>
          <a:prstGeom prst="rect">
            <a:avLst/>
          </a:prstGeom>
          <a:noFill/>
        </p:spPr>
        <p:txBody>
          <a:bodyPr wrap="square" rtlCol="0">
            <a:spAutoFit/>
          </a:bodyPr>
          <a:lstStyle/>
          <a:p>
            <a:pPr defTabSz="650230" hangingPunct="1">
              <a:spcBef>
                <a:spcPts val="0"/>
              </a:spcBef>
            </a:pPr>
            <a:r>
              <a:rPr lang="mr-IN" sz="2560" kern="1200" dirty="0">
                <a:solidFill>
                  <a:prstClr val="white">
                    <a:lumMod val="50000"/>
                  </a:prstClr>
                </a:solidFill>
                <a:latin typeface="IBM Plex Sans" panose="020B0503050203000203" pitchFamily="34" charset="77"/>
                <a:ea typeface="Arial" charset="0"/>
                <a:cs typeface="Arial" charset="0"/>
              </a:rPr>
              <a:t>…</a:t>
            </a:r>
            <a:endParaRPr lang="en-US" sz="2560" kern="1200" dirty="0">
              <a:solidFill>
                <a:prstClr val="white">
                  <a:lumMod val="50000"/>
                </a:prstClr>
              </a:solidFill>
              <a:latin typeface="IBM Plex Sans" panose="020B0503050203000203" pitchFamily="34" charset="77"/>
              <a:ea typeface="Arial" charset="0"/>
              <a:cs typeface="Arial" charset="0"/>
            </a:endParaRPr>
          </a:p>
        </p:txBody>
      </p:sp>
    </p:spTree>
    <p:extLst>
      <p:ext uri="{BB962C8B-B14F-4D97-AF65-F5344CB8AC3E}">
        <p14:creationId xmlns:p14="http://schemas.microsoft.com/office/powerpoint/2010/main" val="51563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Block detail (simplified)</a:t>
            </a:r>
          </a:p>
        </p:txBody>
      </p:sp>
      <p:sp>
        <p:nvSpPr>
          <p:cNvPr id="24" name="TextBox 3"/>
          <p:cNvSpPr txBox="1">
            <a:spLocks noChangeArrowheads="1"/>
          </p:cNvSpPr>
          <p:nvPr/>
        </p:nvSpPr>
        <p:spPr bwMode="auto">
          <a:xfrm>
            <a:off x="598999" y="6423215"/>
            <a:ext cx="1180680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43836" indent="-193037" defTabSz="487672" hangingPunct="1">
              <a:spcBef>
                <a:spcPts val="640"/>
              </a:spcBef>
              <a:buFont typeface="Arial"/>
              <a:buChar char="-"/>
            </a:pPr>
            <a:r>
              <a:rPr lang="en-GB" altLang="en-US" sz="3200" kern="1200" dirty="0">
                <a:solidFill>
                  <a:schemeClr val="tx1"/>
                </a:solidFill>
                <a:latin typeface="IBM Plex Sans" panose="020B0503050203000203" pitchFamily="34" charset="77"/>
                <a:ea typeface="Arial" charset="0"/>
                <a:cs typeface="Arial" charset="0"/>
              </a:rPr>
              <a:t>New blocks always added to the end</a:t>
            </a:r>
          </a:p>
          <a:p>
            <a:pPr marL="50799" defTabSz="487672" hangingPunct="1">
              <a:spcBef>
                <a:spcPts val="640"/>
              </a:spcBef>
            </a:pPr>
            <a:endParaRPr lang="en-GB" altLang="en-US" sz="3200" kern="1200" dirty="0">
              <a:solidFill>
                <a:schemeClr val="tx1"/>
              </a:solidFill>
              <a:latin typeface="IBM Plex Sans" panose="020B0503050203000203" pitchFamily="34" charset="77"/>
              <a:ea typeface="Arial" charset="0"/>
              <a:cs typeface="Arial" charset="0"/>
            </a:endParaRPr>
          </a:p>
          <a:p>
            <a:pPr marL="243836" indent="-193037" defTabSz="487672" hangingPunct="1">
              <a:spcBef>
                <a:spcPts val="640"/>
              </a:spcBef>
              <a:buFont typeface="Arial"/>
              <a:buChar char="-"/>
            </a:pPr>
            <a:r>
              <a:rPr lang="en-GB" altLang="en-US" sz="3200" kern="1200" dirty="0">
                <a:solidFill>
                  <a:schemeClr val="tx1"/>
                </a:solidFill>
                <a:latin typeface="IBM Plex Sans" panose="020B0503050203000203" pitchFamily="34" charset="77"/>
                <a:ea typeface="Arial" charset="0"/>
                <a:cs typeface="Arial" charset="0"/>
              </a:rPr>
              <a:t>Each block header includes a hash of the current block transactions and the previous block’s transactions</a:t>
            </a:r>
          </a:p>
        </p:txBody>
      </p:sp>
      <p:sp>
        <p:nvSpPr>
          <p:cNvPr id="4" name="Rounded Rectangle 3"/>
          <p:cNvSpPr/>
          <p:nvPr/>
        </p:nvSpPr>
        <p:spPr bwMode="auto">
          <a:xfrm>
            <a:off x="4916591" y="1193254"/>
            <a:ext cx="2487663" cy="4658586"/>
          </a:xfrm>
          <a:prstGeom prst="roundRect">
            <a:avLst>
              <a:gd name="adj" fmla="val 4321"/>
            </a:avLst>
          </a:prstGeom>
          <a:solidFill>
            <a:schemeClr val="bg2">
              <a:lumMod val="95000"/>
            </a:schemeClr>
          </a:solid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algn="ctr" defTabSz="3413707" hangingPunct="1">
              <a:lnSpc>
                <a:spcPct val="90000"/>
              </a:lnSpc>
              <a:spcBef>
                <a:spcPts val="0"/>
              </a:spcBef>
              <a:spcAft>
                <a:spcPct val="35000"/>
              </a:spcAft>
              <a:defRPr/>
            </a:pPr>
            <a:r>
              <a:rPr lang="en-GB" sz="4551" kern="1200" dirty="0">
                <a:noFill/>
                <a:latin typeface="IBM Plex Sans" panose="020B0503050203000203" pitchFamily="34" charset="77"/>
                <a:ea typeface="Arial" charset="0"/>
                <a:cs typeface="Arial" charset="0"/>
              </a:rPr>
              <a:t> </a:t>
            </a:r>
          </a:p>
        </p:txBody>
      </p:sp>
      <p:sp>
        <p:nvSpPr>
          <p:cNvPr id="5" name="TextBox 110"/>
          <p:cNvSpPr txBox="1">
            <a:spLocks noChangeArrowheads="1"/>
          </p:cNvSpPr>
          <p:nvPr/>
        </p:nvSpPr>
        <p:spPr bwMode="auto">
          <a:xfrm>
            <a:off x="5393453" y="1208540"/>
            <a:ext cx="1533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50230" hangingPunct="1">
              <a:spcBef>
                <a:spcPts val="0"/>
              </a:spcBef>
            </a:pPr>
            <a:r>
              <a:rPr lang="en-GB" altLang="en-US" kern="1200" dirty="0">
                <a:solidFill>
                  <a:schemeClr val="accent4"/>
                </a:solidFill>
                <a:latin typeface="IBM Plex Sans" panose="020B0503050203000203" pitchFamily="34" charset="77"/>
                <a:ea typeface="Arial" charset="0"/>
                <a:cs typeface="Arial" charset="0"/>
              </a:rPr>
              <a:t>Block 16 </a:t>
            </a:r>
          </a:p>
        </p:txBody>
      </p:sp>
      <p:grpSp>
        <p:nvGrpSpPr>
          <p:cNvPr id="6" name="Group 10"/>
          <p:cNvGrpSpPr>
            <a:grpSpLocks/>
          </p:cNvGrpSpPr>
          <p:nvPr/>
        </p:nvGrpSpPr>
        <p:grpSpPr bwMode="auto">
          <a:xfrm>
            <a:off x="5081027" y="2800615"/>
            <a:ext cx="2524422" cy="843651"/>
            <a:chOff x="3508194" y="3846385"/>
            <a:chExt cx="2321525" cy="671020"/>
          </a:xfrm>
        </p:grpSpPr>
        <p:sp>
          <p:nvSpPr>
            <p:cNvPr id="7" name="Freeform 143"/>
            <p:cNvSpPr/>
            <p:nvPr/>
          </p:nvSpPr>
          <p:spPr bwMode="auto">
            <a:xfrm>
              <a:off x="3508196" y="3846385"/>
              <a:ext cx="2023995" cy="580199"/>
            </a:xfrm>
            <a:prstGeom prst="roundRect">
              <a:avLst/>
            </a:prstGeom>
            <a:no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algn="ctr" defTabSz="3413707" hangingPunct="1">
                <a:lnSpc>
                  <a:spcPct val="90000"/>
                </a:lnSpc>
                <a:spcBef>
                  <a:spcPts val="0"/>
                </a:spcBef>
                <a:spcAft>
                  <a:spcPct val="35000"/>
                </a:spcAft>
                <a:defRPr/>
              </a:pPr>
              <a:r>
                <a:rPr lang="en-GB" sz="4551" kern="1200" dirty="0">
                  <a:solidFill>
                    <a:srgbClr val="272727"/>
                  </a:solidFill>
                  <a:latin typeface="IBM Plex Sans" panose="020B0503050203000203" pitchFamily="34" charset="77"/>
                  <a:ea typeface="Arial" charset="0"/>
                  <a:cs typeface="Arial" charset="0"/>
                </a:rPr>
                <a:t> </a:t>
              </a:r>
            </a:p>
          </p:txBody>
        </p:sp>
        <p:sp>
          <p:nvSpPr>
            <p:cNvPr id="8" name="TextBox 144"/>
            <p:cNvSpPr>
              <a:spLocks noChangeArrowheads="1"/>
            </p:cNvSpPr>
            <p:nvPr/>
          </p:nvSpPr>
          <p:spPr bwMode="auto">
            <a:xfrm>
              <a:off x="3508194" y="3894472"/>
              <a:ext cx="2321525" cy="62293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50230" hangingPunct="1">
                <a:spcBef>
                  <a:spcPts val="0"/>
                </a:spcBef>
              </a:pPr>
              <a:r>
                <a:rPr lang="en-GB" altLang="en-US" kern="1200" dirty="0" err="1">
                  <a:solidFill>
                    <a:srgbClr val="272727"/>
                  </a:solidFill>
                  <a:latin typeface="IBM Plex Sans" panose="020B0503050203000203" pitchFamily="34" charset="77"/>
                  <a:ea typeface="Arial" charset="0"/>
                  <a:cs typeface="Arial" charset="0"/>
                </a:rPr>
                <a:t>Prev</a:t>
              </a:r>
              <a:r>
                <a:rPr lang="en-GB" altLang="en-US" kern="1200" dirty="0">
                  <a:solidFill>
                    <a:srgbClr val="272727"/>
                  </a:solidFill>
                  <a:latin typeface="IBM Plex Sans" panose="020B0503050203000203" pitchFamily="34" charset="77"/>
                  <a:ea typeface="Arial" charset="0"/>
                  <a:cs typeface="Arial" charset="0"/>
                </a:rPr>
                <a:t> Block Hash:</a:t>
              </a:r>
            </a:p>
            <a:p>
              <a:pPr defTabSz="650230" hangingPunct="1">
                <a:spcBef>
                  <a:spcPts val="0"/>
                </a:spcBef>
              </a:pPr>
              <a:r>
                <a:rPr lang="en-GB" altLang="en-US" kern="1200" dirty="0">
                  <a:solidFill>
                    <a:srgbClr val="272727"/>
                  </a:solidFill>
                  <a:latin typeface="IBM Plex Sans" panose="020B0503050203000203" pitchFamily="34" charset="77"/>
                  <a:ea typeface="Arial" charset="0"/>
                  <a:cs typeface="Arial" charset="0"/>
                </a:rPr>
                <a:t>57ec2fda71</a:t>
              </a:r>
            </a:p>
          </p:txBody>
        </p:sp>
      </p:grpSp>
      <p:sp>
        <p:nvSpPr>
          <p:cNvPr id="10" name="TextBox 149"/>
          <p:cNvSpPr txBox="1">
            <a:spLocks noChangeArrowheads="1"/>
          </p:cNvSpPr>
          <p:nvPr/>
        </p:nvSpPr>
        <p:spPr bwMode="auto">
          <a:xfrm>
            <a:off x="5210568" y="1748460"/>
            <a:ext cx="22544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50230" hangingPunct="1">
              <a:spcBef>
                <a:spcPts val="0"/>
              </a:spcBef>
            </a:pPr>
            <a:r>
              <a:rPr lang="en-GB" altLang="en-US" kern="1200" dirty="0">
                <a:solidFill>
                  <a:schemeClr val="tx1"/>
                </a:solidFill>
                <a:latin typeface="IBM Plex Sans" panose="020B0503050203000203" pitchFamily="34" charset="77"/>
                <a:ea typeface="Arial" charset="0"/>
                <a:cs typeface="Arial" charset="0"/>
              </a:rPr>
              <a:t>Block Hash: 87ea2ffe94</a:t>
            </a:r>
          </a:p>
        </p:txBody>
      </p:sp>
      <p:sp>
        <p:nvSpPr>
          <p:cNvPr id="11" name="Rounded Rectangle 72"/>
          <p:cNvSpPr>
            <a:spLocks noChangeArrowheads="1"/>
          </p:cNvSpPr>
          <p:nvPr/>
        </p:nvSpPr>
        <p:spPr bwMode="auto">
          <a:xfrm>
            <a:off x="2192288" y="1271446"/>
            <a:ext cx="2487663" cy="4676574"/>
          </a:xfrm>
          <a:prstGeom prst="roundRect">
            <a:avLst>
              <a:gd name="adj" fmla="val 3736"/>
            </a:avLst>
          </a:prstGeom>
          <a:solidFill>
            <a:schemeClr val="bg2">
              <a:lumMod val="95000"/>
            </a:schemeClr>
          </a:solidFill>
          <a:ln w="9525">
            <a:solidFill>
              <a:srgbClr val="4A7EBB"/>
            </a:solidFill>
            <a:round/>
            <a:headEnd/>
            <a:tailEnd/>
          </a:ln>
        </p:spPr>
        <p:txBody>
          <a:bodyPr lIns="0" tIns="0" rIns="0" bIns="0"/>
          <a:lstStyle>
            <a:lvl1pPr>
              <a:defRPr sz="2200">
                <a:solidFill>
                  <a:schemeClr val="bg1"/>
                </a:solidFill>
                <a:latin typeface="Arial" charset="0"/>
                <a:ea typeface="Microsoft YaHei" charset="-122"/>
              </a:defRPr>
            </a:lvl1pPr>
            <a:lvl2pPr>
              <a:defRPr sz="2200">
                <a:solidFill>
                  <a:schemeClr val="bg1"/>
                </a:solidFill>
                <a:latin typeface="Arial" charset="0"/>
                <a:ea typeface="Microsoft YaHei" charset="-122"/>
              </a:defRPr>
            </a:lvl2pPr>
            <a:lvl3pPr>
              <a:defRPr sz="2200">
                <a:solidFill>
                  <a:schemeClr val="bg1"/>
                </a:solidFill>
                <a:latin typeface="Arial" charset="0"/>
                <a:ea typeface="Microsoft YaHei" charset="-122"/>
              </a:defRPr>
            </a:lvl3pPr>
            <a:lvl4pPr>
              <a:defRPr sz="2200">
                <a:solidFill>
                  <a:schemeClr val="bg1"/>
                </a:solidFill>
                <a:latin typeface="Arial" charset="0"/>
                <a:ea typeface="Microsoft YaHei" charset="-122"/>
              </a:defRPr>
            </a:lvl4pPr>
            <a:lvl5pPr>
              <a:defRPr sz="2200">
                <a:solidFill>
                  <a:schemeClr val="bg1"/>
                </a:solidFill>
                <a:latin typeface="Arial" charset="0"/>
                <a:ea typeface="Microsoft YaHei" charset="-122"/>
              </a:defRPr>
            </a:lvl5pPr>
            <a:lvl6pPr marL="2514600" indent="-228600" eaLnBrk="0" fontAlgn="base" hangingPunct="0">
              <a:spcBef>
                <a:spcPct val="0"/>
              </a:spcBef>
              <a:spcAft>
                <a:spcPct val="0"/>
              </a:spcAft>
              <a:defRPr sz="2200">
                <a:solidFill>
                  <a:schemeClr val="bg1"/>
                </a:solidFill>
                <a:latin typeface="Arial" charset="0"/>
                <a:ea typeface="Microsoft YaHei" charset="-122"/>
              </a:defRPr>
            </a:lvl6pPr>
            <a:lvl7pPr marL="2971800" indent="-228600" eaLnBrk="0" fontAlgn="base" hangingPunct="0">
              <a:spcBef>
                <a:spcPct val="0"/>
              </a:spcBef>
              <a:spcAft>
                <a:spcPct val="0"/>
              </a:spcAft>
              <a:defRPr sz="2200">
                <a:solidFill>
                  <a:schemeClr val="bg1"/>
                </a:solidFill>
                <a:latin typeface="Arial" charset="0"/>
                <a:ea typeface="Microsoft YaHei" charset="-122"/>
              </a:defRPr>
            </a:lvl7pPr>
            <a:lvl8pPr marL="3429000" indent="-228600" eaLnBrk="0" fontAlgn="base" hangingPunct="0">
              <a:spcBef>
                <a:spcPct val="0"/>
              </a:spcBef>
              <a:spcAft>
                <a:spcPct val="0"/>
              </a:spcAft>
              <a:defRPr sz="2200">
                <a:solidFill>
                  <a:schemeClr val="bg1"/>
                </a:solidFill>
                <a:latin typeface="Arial" charset="0"/>
                <a:ea typeface="Microsoft YaHei" charset="-122"/>
              </a:defRPr>
            </a:lvl8pPr>
            <a:lvl9pPr marL="3886200" indent="-228600" eaLnBrk="0" fontAlgn="base" hangingPunct="0">
              <a:spcBef>
                <a:spcPct val="0"/>
              </a:spcBef>
              <a:spcAft>
                <a:spcPct val="0"/>
              </a:spcAft>
              <a:defRPr sz="2200">
                <a:solidFill>
                  <a:schemeClr val="bg1"/>
                </a:solidFill>
                <a:latin typeface="Arial" charset="0"/>
                <a:ea typeface="Microsoft YaHei" charset="-122"/>
              </a:defRPr>
            </a:lvl9pPr>
          </a:lstStyle>
          <a:p>
            <a:pPr defTabSz="1300460" hangingPunct="1">
              <a:lnSpc>
                <a:spcPct val="90000"/>
              </a:lnSpc>
              <a:spcBef>
                <a:spcPts val="0"/>
              </a:spcBef>
            </a:pPr>
            <a:endParaRPr lang="en-US" altLang="en-US" sz="1564" kern="1200" dirty="0">
              <a:solidFill>
                <a:srgbClr val="191919"/>
              </a:solidFill>
              <a:latin typeface="IBM Plex Sans" panose="020B0503050203000203" pitchFamily="34" charset="77"/>
              <a:ea typeface="Arial" charset="0"/>
              <a:cs typeface="Arial" charset="0"/>
            </a:endParaRPr>
          </a:p>
        </p:txBody>
      </p:sp>
      <p:sp>
        <p:nvSpPr>
          <p:cNvPr id="13" name="TextBox 114"/>
          <p:cNvSpPr txBox="1">
            <a:spLocks noChangeArrowheads="1"/>
          </p:cNvSpPr>
          <p:nvPr/>
        </p:nvSpPr>
        <p:spPr bwMode="auto">
          <a:xfrm>
            <a:off x="2475063" y="1746641"/>
            <a:ext cx="24876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50230" hangingPunct="1">
              <a:spcBef>
                <a:spcPts val="0"/>
              </a:spcBef>
            </a:pPr>
            <a:r>
              <a:rPr lang="en-GB" altLang="en-US" kern="1200" dirty="0">
                <a:solidFill>
                  <a:schemeClr val="tx1"/>
                </a:solidFill>
                <a:latin typeface="IBM Plex Sans" panose="020B0503050203000203" pitchFamily="34" charset="77"/>
                <a:ea typeface="Arial" charset="0"/>
                <a:cs typeface="Arial" charset="0"/>
              </a:rPr>
              <a:t>Block Hash: 57ec2fda71</a:t>
            </a:r>
          </a:p>
        </p:txBody>
      </p:sp>
      <p:sp>
        <p:nvSpPr>
          <p:cNvPr id="14" name="TextBox 3"/>
          <p:cNvSpPr txBox="1">
            <a:spLocks noChangeArrowheads="1"/>
          </p:cNvSpPr>
          <p:nvPr/>
        </p:nvSpPr>
        <p:spPr bwMode="auto">
          <a:xfrm>
            <a:off x="2192288" y="1302385"/>
            <a:ext cx="2476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50230" hangingPunct="1">
              <a:spcBef>
                <a:spcPts val="0"/>
              </a:spcBef>
            </a:pPr>
            <a:r>
              <a:rPr lang="en-GB" altLang="en-US" kern="1200" dirty="0">
                <a:solidFill>
                  <a:schemeClr val="accent4"/>
                </a:solidFill>
                <a:latin typeface="IBM Plex Sans" panose="020B0503050203000203" pitchFamily="34" charset="77"/>
                <a:ea typeface="Arial" charset="0"/>
                <a:cs typeface="Arial" charset="0"/>
              </a:rPr>
              <a:t>Block 15 </a:t>
            </a:r>
          </a:p>
        </p:txBody>
      </p:sp>
      <p:grpSp>
        <p:nvGrpSpPr>
          <p:cNvPr id="15" name="Group 3"/>
          <p:cNvGrpSpPr>
            <a:grpSpLocks/>
          </p:cNvGrpSpPr>
          <p:nvPr/>
        </p:nvGrpSpPr>
        <p:grpSpPr bwMode="auto">
          <a:xfrm>
            <a:off x="2306180" y="2830917"/>
            <a:ext cx="2774024" cy="820743"/>
            <a:chOff x="986547" y="2215805"/>
            <a:chExt cx="3257576" cy="779581"/>
          </a:xfrm>
        </p:grpSpPr>
        <p:sp>
          <p:nvSpPr>
            <p:cNvPr id="16" name="Freeform 103"/>
            <p:cNvSpPr/>
            <p:nvPr/>
          </p:nvSpPr>
          <p:spPr bwMode="auto">
            <a:xfrm>
              <a:off x="1011934" y="2215805"/>
              <a:ext cx="2579523" cy="656812"/>
            </a:xfrm>
            <a:prstGeom prst="roundRect">
              <a:avLst/>
            </a:prstGeom>
            <a:no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algn="ctr" defTabSz="3413707" hangingPunct="1">
                <a:lnSpc>
                  <a:spcPct val="90000"/>
                </a:lnSpc>
                <a:spcBef>
                  <a:spcPts val="0"/>
                </a:spcBef>
                <a:spcAft>
                  <a:spcPct val="35000"/>
                </a:spcAft>
                <a:defRPr/>
              </a:pPr>
              <a:r>
                <a:rPr lang="en-GB" sz="4551" kern="1200" dirty="0">
                  <a:solidFill>
                    <a:srgbClr val="272727"/>
                  </a:solidFill>
                  <a:latin typeface="IBM Plex Sans" panose="020B0503050203000203" pitchFamily="34" charset="77"/>
                  <a:ea typeface="Arial" charset="0"/>
                  <a:cs typeface="Arial" charset="0"/>
                </a:rPr>
                <a:t> </a:t>
              </a:r>
            </a:p>
          </p:txBody>
        </p:sp>
        <p:sp>
          <p:nvSpPr>
            <p:cNvPr id="17" name="TextBox 104"/>
            <p:cNvSpPr>
              <a:spLocks noChangeArrowheads="1"/>
            </p:cNvSpPr>
            <p:nvPr/>
          </p:nvSpPr>
          <p:spPr bwMode="auto">
            <a:xfrm>
              <a:off x="986547" y="2251472"/>
              <a:ext cx="3257576" cy="74391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50230" hangingPunct="1">
                <a:spcBef>
                  <a:spcPts val="0"/>
                </a:spcBef>
              </a:pPr>
              <a:r>
                <a:rPr lang="en-GB" altLang="en-US" kern="1200" dirty="0" err="1">
                  <a:solidFill>
                    <a:srgbClr val="272727"/>
                  </a:solidFill>
                  <a:latin typeface="IBM Plex Sans" panose="020B0503050203000203" pitchFamily="34" charset="77"/>
                  <a:ea typeface="Arial" charset="0"/>
                  <a:cs typeface="Arial" charset="0"/>
                </a:rPr>
                <a:t>Prev</a:t>
              </a:r>
              <a:r>
                <a:rPr lang="en-GB" altLang="en-US" kern="1200" dirty="0">
                  <a:solidFill>
                    <a:srgbClr val="272727"/>
                  </a:solidFill>
                  <a:latin typeface="IBM Plex Sans" panose="020B0503050203000203" pitchFamily="34" charset="77"/>
                  <a:ea typeface="Arial" charset="0"/>
                  <a:cs typeface="Arial" charset="0"/>
                </a:rPr>
                <a:t> Block Hash:</a:t>
              </a:r>
            </a:p>
            <a:p>
              <a:pPr defTabSz="650230" hangingPunct="1">
                <a:spcBef>
                  <a:spcPts val="0"/>
                </a:spcBef>
              </a:pPr>
              <a:r>
                <a:rPr lang="en-GB" altLang="en-US" kern="1200" dirty="0">
                  <a:solidFill>
                    <a:srgbClr val="272727"/>
                  </a:solidFill>
                  <a:latin typeface="IBM Plex Sans" panose="020B0503050203000203" pitchFamily="34" charset="77"/>
                  <a:ea typeface="Arial" charset="0"/>
                  <a:cs typeface="Arial" charset="0"/>
                </a:rPr>
                <a:t>d68b2f0a3b</a:t>
              </a:r>
            </a:p>
          </p:txBody>
        </p:sp>
      </p:grpSp>
      <p:grpSp>
        <p:nvGrpSpPr>
          <p:cNvPr id="18" name="Group 78"/>
          <p:cNvGrpSpPr>
            <a:grpSpLocks/>
          </p:cNvGrpSpPr>
          <p:nvPr/>
        </p:nvGrpSpPr>
        <p:grpSpPr bwMode="auto">
          <a:xfrm>
            <a:off x="7652096" y="1193269"/>
            <a:ext cx="2897060" cy="4658572"/>
            <a:chOff x="6064965" y="1214422"/>
            <a:chExt cx="2661321" cy="3700478"/>
          </a:xfrm>
        </p:grpSpPr>
        <p:sp>
          <p:nvSpPr>
            <p:cNvPr id="19" name="Rounded Rectangle 18"/>
            <p:cNvSpPr/>
            <p:nvPr/>
          </p:nvSpPr>
          <p:spPr bwMode="auto">
            <a:xfrm>
              <a:off x="6064965" y="1214911"/>
              <a:ext cx="2304256" cy="3699989"/>
            </a:xfrm>
            <a:prstGeom prst="roundRect">
              <a:avLst>
                <a:gd name="adj" fmla="val 4762"/>
              </a:avLst>
            </a:prstGeom>
            <a:solidFill>
              <a:schemeClr val="bg2">
                <a:lumMod val="95000"/>
              </a:schemeClr>
            </a:solid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algn="ctr" defTabSz="3413707" hangingPunct="1">
                <a:lnSpc>
                  <a:spcPct val="90000"/>
                </a:lnSpc>
                <a:spcBef>
                  <a:spcPts val="0"/>
                </a:spcBef>
                <a:spcAft>
                  <a:spcPct val="35000"/>
                </a:spcAft>
                <a:defRPr/>
              </a:pPr>
              <a:r>
                <a:rPr lang="en-GB" sz="4551" kern="1200" dirty="0">
                  <a:solidFill>
                    <a:srgbClr val="272727"/>
                  </a:solidFill>
                  <a:latin typeface="IBM Plex Sans" panose="020B0503050203000203" pitchFamily="34" charset="77"/>
                  <a:ea typeface="Arial" charset="0"/>
                  <a:cs typeface="Arial" charset="0"/>
                </a:rPr>
                <a:t> </a:t>
              </a:r>
            </a:p>
          </p:txBody>
        </p:sp>
        <p:sp>
          <p:nvSpPr>
            <p:cNvPr id="20" name="TextBox 110"/>
            <p:cNvSpPr txBox="1">
              <a:spLocks noChangeArrowheads="1"/>
            </p:cNvSpPr>
            <p:nvPr/>
          </p:nvSpPr>
          <p:spPr bwMode="auto">
            <a:xfrm>
              <a:off x="6632691" y="1214422"/>
              <a:ext cx="1156258" cy="31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50230" hangingPunct="1">
                <a:spcBef>
                  <a:spcPts val="0"/>
                </a:spcBef>
              </a:pPr>
              <a:r>
                <a:rPr lang="en-GB" altLang="en-US" kern="1200" dirty="0">
                  <a:solidFill>
                    <a:schemeClr val="accent4"/>
                  </a:solidFill>
                  <a:latin typeface="IBM Plex Sans" panose="020B0503050203000203" pitchFamily="34" charset="77"/>
                  <a:ea typeface="Arial" charset="0"/>
                  <a:cs typeface="Arial" charset="0"/>
                </a:rPr>
                <a:t>Block 17 </a:t>
              </a:r>
            </a:p>
          </p:txBody>
        </p:sp>
        <p:sp>
          <p:nvSpPr>
            <p:cNvPr id="21" name="Rounded Rectangle 20"/>
            <p:cNvSpPr/>
            <p:nvPr/>
          </p:nvSpPr>
          <p:spPr bwMode="auto">
            <a:xfrm>
              <a:off x="6193977" y="2471707"/>
              <a:ext cx="2046231" cy="580200"/>
            </a:xfrm>
            <a:prstGeom prst="roundRect">
              <a:avLst/>
            </a:prstGeom>
            <a:no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algn="ctr" defTabSz="3413707" hangingPunct="1">
                <a:lnSpc>
                  <a:spcPct val="90000"/>
                </a:lnSpc>
                <a:spcBef>
                  <a:spcPts val="0"/>
                </a:spcBef>
                <a:spcAft>
                  <a:spcPct val="35000"/>
                </a:spcAft>
                <a:defRPr/>
              </a:pPr>
              <a:r>
                <a:rPr lang="en-GB" sz="4551" kern="1200" dirty="0">
                  <a:solidFill>
                    <a:srgbClr val="272727"/>
                  </a:solidFill>
                  <a:latin typeface="IBM Plex Sans" panose="020B0503050203000203" pitchFamily="34" charset="77"/>
                  <a:ea typeface="Arial" charset="0"/>
                  <a:cs typeface="Arial" charset="0"/>
                </a:rPr>
                <a:t> </a:t>
              </a:r>
            </a:p>
          </p:txBody>
        </p:sp>
        <p:sp>
          <p:nvSpPr>
            <p:cNvPr id="22" name="TextBox 144"/>
            <p:cNvSpPr txBox="1">
              <a:spLocks noChangeArrowheads="1"/>
            </p:cNvSpPr>
            <p:nvPr/>
          </p:nvSpPr>
          <p:spPr bwMode="auto">
            <a:xfrm>
              <a:off x="6278545" y="2518098"/>
              <a:ext cx="2447741" cy="5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50230" hangingPunct="1">
                <a:spcBef>
                  <a:spcPts val="0"/>
                </a:spcBef>
              </a:pPr>
              <a:r>
                <a:rPr lang="en-GB" altLang="en-US" kern="1200" dirty="0" err="1">
                  <a:solidFill>
                    <a:srgbClr val="272727"/>
                  </a:solidFill>
                  <a:latin typeface="IBM Plex Sans" panose="020B0503050203000203" pitchFamily="34" charset="77"/>
                  <a:ea typeface="Arial" charset="0"/>
                  <a:cs typeface="Arial" charset="0"/>
                </a:rPr>
                <a:t>Prev</a:t>
              </a:r>
              <a:r>
                <a:rPr lang="en-GB" altLang="en-US" kern="1200" dirty="0">
                  <a:solidFill>
                    <a:srgbClr val="272727"/>
                  </a:solidFill>
                  <a:latin typeface="IBM Plex Sans" panose="020B0503050203000203" pitchFamily="34" charset="77"/>
                  <a:ea typeface="Arial" charset="0"/>
                  <a:cs typeface="Arial" charset="0"/>
                </a:rPr>
                <a:t> Block Hash:</a:t>
              </a:r>
            </a:p>
            <a:p>
              <a:pPr defTabSz="650230" hangingPunct="1">
                <a:spcBef>
                  <a:spcPts val="0"/>
                </a:spcBef>
              </a:pPr>
              <a:r>
                <a:rPr lang="en-GB" altLang="en-US" kern="1200" dirty="0">
                  <a:solidFill>
                    <a:srgbClr val="272727"/>
                  </a:solidFill>
                  <a:latin typeface="IBM Plex Sans" panose="020B0503050203000203" pitchFamily="34" charset="77"/>
                  <a:ea typeface="Arial" charset="0"/>
                  <a:cs typeface="Arial" charset="0"/>
                </a:rPr>
                <a:t>87ea2ffe94</a:t>
              </a:r>
            </a:p>
          </p:txBody>
        </p:sp>
        <p:sp>
          <p:nvSpPr>
            <p:cNvPr id="23" name="TextBox 149"/>
            <p:cNvSpPr txBox="1">
              <a:spLocks noChangeArrowheads="1"/>
            </p:cNvSpPr>
            <p:nvPr/>
          </p:nvSpPr>
          <p:spPr bwMode="auto">
            <a:xfrm>
              <a:off x="6242158" y="1658696"/>
              <a:ext cx="2214475" cy="5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50230" hangingPunct="1">
                <a:spcBef>
                  <a:spcPts val="0"/>
                </a:spcBef>
              </a:pPr>
              <a:r>
                <a:rPr lang="en-GB" altLang="en-US" kern="1200" dirty="0">
                  <a:solidFill>
                    <a:schemeClr val="tx1"/>
                  </a:solidFill>
                  <a:latin typeface="IBM Plex Sans" panose="020B0503050203000203" pitchFamily="34" charset="77"/>
                  <a:ea typeface="Arial" charset="0"/>
                  <a:cs typeface="Arial" charset="0"/>
                </a:rPr>
                <a:t>Block Hash: 44bf2efe32</a:t>
              </a:r>
            </a:p>
          </p:txBody>
        </p:sp>
      </p:grpSp>
      <p:grpSp>
        <p:nvGrpSpPr>
          <p:cNvPr id="38" name="Group 87"/>
          <p:cNvGrpSpPr>
            <a:grpSpLocks/>
          </p:cNvGrpSpPr>
          <p:nvPr/>
        </p:nvGrpSpPr>
        <p:grpSpPr bwMode="auto">
          <a:xfrm>
            <a:off x="4376087" y="2671255"/>
            <a:ext cx="855130" cy="402969"/>
            <a:chOff x="2786052" y="423694"/>
            <a:chExt cx="785822" cy="1522811"/>
          </a:xfrm>
        </p:grpSpPr>
        <p:cxnSp>
          <p:nvCxnSpPr>
            <p:cNvPr id="39" name="Shape 81"/>
            <p:cNvCxnSpPr/>
            <p:nvPr/>
          </p:nvCxnSpPr>
          <p:spPr bwMode="auto">
            <a:xfrm rot="10800000">
              <a:off x="3214682" y="423696"/>
              <a:ext cx="357192" cy="1522809"/>
            </a:xfrm>
            <a:prstGeom prst="bentConnector2">
              <a:avLst/>
            </a:prstGeom>
            <a:ln w="9525">
              <a:solidFill>
                <a:srgbClr val="4A7EBB"/>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0" name="Straight Connector 86"/>
            <p:cNvCxnSpPr>
              <a:cxnSpLocks noChangeShapeType="1"/>
            </p:cNvCxnSpPr>
            <p:nvPr/>
          </p:nvCxnSpPr>
          <p:spPr bwMode="auto">
            <a:xfrm>
              <a:off x="2786052" y="423694"/>
              <a:ext cx="428626" cy="2"/>
            </a:xfrm>
            <a:prstGeom prst="line">
              <a:avLst/>
            </a:prstGeom>
            <a:noFill/>
            <a:ln w="9525">
              <a:solidFill>
                <a:srgbClr val="4A7EBB"/>
              </a:solidFill>
              <a:round/>
              <a:headEnd type="arrow" w="med" len="med"/>
              <a:tailEnd/>
            </a:ln>
            <a:extLst>
              <a:ext uri="{909E8E84-426E-40DD-AFC4-6F175D3DCCD1}">
                <a14:hiddenFill xmlns:a14="http://schemas.microsoft.com/office/drawing/2010/main">
                  <a:noFill/>
                </a14:hiddenFill>
              </a:ext>
            </a:extLst>
          </p:spPr>
        </p:cxnSp>
      </p:grpSp>
      <p:grpSp>
        <p:nvGrpSpPr>
          <p:cNvPr id="44" name="Group 91"/>
          <p:cNvGrpSpPr>
            <a:grpSpLocks/>
          </p:cNvGrpSpPr>
          <p:nvPr/>
        </p:nvGrpSpPr>
        <p:grpSpPr bwMode="auto">
          <a:xfrm>
            <a:off x="9881107" y="2713933"/>
            <a:ext cx="855134" cy="326441"/>
            <a:chOff x="2786050" y="1071547"/>
            <a:chExt cx="785824" cy="1522809"/>
          </a:xfrm>
        </p:grpSpPr>
        <p:cxnSp>
          <p:nvCxnSpPr>
            <p:cNvPr id="45" name="Shape 92"/>
            <p:cNvCxnSpPr/>
            <p:nvPr/>
          </p:nvCxnSpPr>
          <p:spPr bwMode="auto">
            <a:xfrm rot="10800000">
              <a:off x="3214682" y="1071547"/>
              <a:ext cx="357192" cy="1522809"/>
            </a:xfrm>
            <a:prstGeom prst="bentConnector2">
              <a:avLst/>
            </a:prstGeom>
            <a:ln w="9525">
              <a:solidFill>
                <a:srgbClr val="4A7EBB"/>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6" name="Straight Connector 93"/>
            <p:cNvCxnSpPr>
              <a:cxnSpLocks noChangeShapeType="1"/>
            </p:cNvCxnSpPr>
            <p:nvPr/>
          </p:nvCxnSpPr>
          <p:spPr bwMode="auto">
            <a:xfrm>
              <a:off x="2786050" y="1078645"/>
              <a:ext cx="428628" cy="1589"/>
            </a:xfrm>
            <a:prstGeom prst="line">
              <a:avLst/>
            </a:prstGeom>
            <a:noFill/>
            <a:ln w="9525">
              <a:solidFill>
                <a:srgbClr val="4A7EBB"/>
              </a:solidFill>
              <a:round/>
              <a:headEnd type="arrow" w="med" len="med"/>
              <a:tailEnd/>
            </a:ln>
            <a:extLst>
              <a:ext uri="{909E8E84-426E-40DD-AFC4-6F175D3DCCD1}">
                <a14:hiddenFill xmlns:a14="http://schemas.microsoft.com/office/drawing/2010/main">
                  <a:noFill/>
                </a14:hiddenFill>
              </a:ext>
            </a:extLst>
          </p:spPr>
        </p:cxnSp>
      </p:grpSp>
      <p:sp>
        <p:nvSpPr>
          <p:cNvPr id="48" name="Rounded Rectangle 47"/>
          <p:cNvSpPr/>
          <p:nvPr/>
        </p:nvSpPr>
        <p:spPr bwMode="auto">
          <a:xfrm>
            <a:off x="2306179" y="4378684"/>
            <a:ext cx="2216439" cy="705483"/>
          </a:xfrm>
          <a:prstGeom prst="roundRect">
            <a:avLst/>
          </a:prstGeom>
          <a:solidFill>
            <a:schemeClr val="bg1"/>
          </a:solid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defTabSz="3413707" hangingPunct="1">
              <a:lnSpc>
                <a:spcPct val="90000"/>
              </a:lnSpc>
              <a:spcBef>
                <a:spcPts val="0"/>
              </a:spcBef>
              <a:spcAft>
                <a:spcPct val="35000"/>
              </a:spcAft>
              <a:defRPr/>
            </a:pPr>
            <a:r>
              <a:rPr lang="en-GB" kern="1200" dirty="0">
                <a:solidFill>
                  <a:schemeClr val="accent4"/>
                </a:solidFill>
                <a:latin typeface="IBM Plex Sans" panose="020B0503050203000203" pitchFamily="34" charset="77"/>
                <a:ea typeface="Arial" charset="0"/>
                <a:cs typeface="Arial" charset="0"/>
              </a:rPr>
              <a:t>Transaction</a:t>
            </a:r>
          </a:p>
        </p:txBody>
      </p:sp>
      <p:sp>
        <p:nvSpPr>
          <p:cNvPr id="49" name="Rounded Rectangle 48"/>
          <p:cNvSpPr/>
          <p:nvPr/>
        </p:nvSpPr>
        <p:spPr bwMode="auto">
          <a:xfrm>
            <a:off x="2306180" y="5146357"/>
            <a:ext cx="2216439" cy="705483"/>
          </a:xfrm>
          <a:prstGeom prst="roundRect">
            <a:avLst/>
          </a:prstGeom>
          <a:solidFill>
            <a:schemeClr val="bg1"/>
          </a:solid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defTabSz="3413707" hangingPunct="1">
              <a:lnSpc>
                <a:spcPct val="90000"/>
              </a:lnSpc>
              <a:spcBef>
                <a:spcPts val="0"/>
              </a:spcBef>
              <a:spcAft>
                <a:spcPct val="35000"/>
              </a:spcAft>
              <a:defRPr/>
            </a:pPr>
            <a:r>
              <a:rPr lang="en-GB" kern="1200" dirty="0">
                <a:solidFill>
                  <a:schemeClr val="accent4"/>
                </a:solidFill>
                <a:latin typeface="IBM Plex Sans" panose="020B0503050203000203" pitchFamily="34" charset="77"/>
                <a:ea typeface="Arial" charset="0"/>
                <a:cs typeface="Arial" charset="0"/>
              </a:rPr>
              <a:t>Transaction</a:t>
            </a:r>
          </a:p>
        </p:txBody>
      </p:sp>
      <p:sp>
        <p:nvSpPr>
          <p:cNvPr id="51" name="Rounded Rectangle 50"/>
          <p:cNvSpPr/>
          <p:nvPr/>
        </p:nvSpPr>
        <p:spPr bwMode="auto">
          <a:xfrm>
            <a:off x="5080204" y="3617198"/>
            <a:ext cx="2212984" cy="705483"/>
          </a:xfrm>
          <a:prstGeom prst="roundRect">
            <a:avLst/>
          </a:prstGeom>
          <a:solidFill>
            <a:schemeClr val="bg1"/>
          </a:solid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defTabSz="3413707" hangingPunct="1">
              <a:lnSpc>
                <a:spcPct val="90000"/>
              </a:lnSpc>
              <a:spcBef>
                <a:spcPts val="0"/>
              </a:spcBef>
              <a:spcAft>
                <a:spcPct val="35000"/>
              </a:spcAft>
              <a:defRPr/>
            </a:pPr>
            <a:r>
              <a:rPr lang="en-GB" kern="1200" dirty="0">
                <a:solidFill>
                  <a:schemeClr val="accent4"/>
                </a:solidFill>
                <a:latin typeface="IBM Plex Sans" panose="020B0503050203000203" pitchFamily="34" charset="77"/>
                <a:ea typeface="Arial" charset="0"/>
                <a:cs typeface="Arial" charset="0"/>
              </a:rPr>
              <a:t>Transaction</a:t>
            </a:r>
          </a:p>
        </p:txBody>
      </p:sp>
      <p:sp>
        <p:nvSpPr>
          <p:cNvPr id="54" name="Rounded Rectangle 53"/>
          <p:cNvSpPr/>
          <p:nvPr/>
        </p:nvSpPr>
        <p:spPr bwMode="auto">
          <a:xfrm>
            <a:off x="7809525" y="4742849"/>
            <a:ext cx="2211255" cy="705483"/>
          </a:xfrm>
          <a:prstGeom prst="roundRect">
            <a:avLst/>
          </a:prstGeom>
          <a:solidFill>
            <a:schemeClr val="bg1"/>
          </a:solid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defTabSz="3413707" hangingPunct="1">
              <a:lnSpc>
                <a:spcPct val="90000"/>
              </a:lnSpc>
              <a:spcBef>
                <a:spcPts val="0"/>
              </a:spcBef>
              <a:spcAft>
                <a:spcPct val="35000"/>
              </a:spcAft>
              <a:defRPr/>
            </a:pPr>
            <a:r>
              <a:rPr lang="en-GB" kern="1200" dirty="0">
                <a:solidFill>
                  <a:schemeClr val="accent4"/>
                </a:solidFill>
                <a:latin typeface="IBM Plex Sans" panose="020B0503050203000203" pitchFamily="34" charset="77"/>
                <a:ea typeface="Arial" charset="0"/>
                <a:cs typeface="Arial" charset="0"/>
              </a:rPr>
              <a:t>Transaction</a:t>
            </a:r>
          </a:p>
        </p:txBody>
      </p:sp>
      <p:sp>
        <p:nvSpPr>
          <p:cNvPr id="61" name="Rounded Rectangle 60"/>
          <p:cNvSpPr/>
          <p:nvPr/>
        </p:nvSpPr>
        <p:spPr bwMode="auto">
          <a:xfrm>
            <a:off x="7800651" y="3809114"/>
            <a:ext cx="2211255" cy="705483"/>
          </a:xfrm>
          <a:prstGeom prst="roundRect">
            <a:avLst/>
          </a:prstGeom>
          <a:solidFill>
            <a:schemeClr val="bg1"/>
          </a:solid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defTabSz="3413707" hangingPunct="1">
              <a:lnSpc>
                <a:spcPct val="90000"/>
              </a:lnSpc>
              <a:spcBef>
                <a:spcPts val="0"/>
              </a:spcBef>
              <a:spcAft>
                <a:spcPct val="35000"/>
              </a:spcAft>
              <a:defRPr/>
            </a:pPr>
            <a:r>
              <a:rPr lang="en-GB" kern="1200" dirty="0">
                <a:solidFill>
                  <a:schemeClr val="accent4"/>
                </a:solidFill>
                <a:latin typeface="IBM Plex Sans" panose="020B0503050203000203" pitchFamily="34" charset="77"/>
                <a:ea typeface="Arial" charset="0"/>
                <a:cs typeface="Arial" charset="0"/>
              </a:rPr>
              <a:t>Transaction</a:t>
            </a:r>
          </a:p>
        </p:txBody>
      </p:sp>
      <p:sp>
        <p:nvSpPr>
          <p:cNvPr id="62" name="Rounded Rectangle 61"/>
          <p:cNvSpPr/>
          <p:nvPr/>
        </p:nvSpPr>
        <p:spPr bwMode="auto">
          <a:xfrm>
            <a:off x="2314580" y="3617198"/>
            <a:ext cx="2216439" cy="705483"/>
          </a:xfrm>
          <a:prstGeom prst="roundRect">
            <a:avLst/>
          </a:prstGeom>
          <a:solidFill>
            <a:schemeClr val="bg1"/>
          </a:solidFill>
          <a:ln w="9525">
            <a:solidFill>
              <a:srgbClr val="4A7EBB"/>
            </a:solidFill>
            <a:roun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79595" tIns="379595" rIns="379595" bIns="379595" spcCol="1270" anchor="ctr"/>
          <a:lstStyle/>
          <a:p>
            <a:pPr defTabSz="3413707" hangingPunct="1">
              <a:lnSpc>
                <a:spcPct val="90000"/>
              </a:lnSpc>
              <a:spcBef>
                <a:spcPts val="0"/>
              </a:spcBef>
              <a:spcAft>
                <a:spcPct val="35000"/>
              </a:spcAft>
              <a:defRPr/>
            </a:pPr>
            <a:r>
              <a:rPr lang="en-GB" kern="1200" dirty="0">
                <a:solidFill>
                  <a:schemeClr val="accent4"/>
                </a:solidFill>
                <a:latin typeface="IBM Plex Sans" panose="020B0503050203000203" pitchFamily="34" charset="77"/>
                <a:ea typeface="Arial" charset="0"/>
                <a:cs typeface="Arial" charset="0"/>
              </a:rPr>
              <a:t>Transaction</a:t>
            </a:r>
          </a:p>
        </p:txBody>
      </p:sp>
      <p:grpSp>
        <p:nvGrpSpPr>
          <p:cNvPr id="58" name="Group 87"/>
          <p:cNvGrpSpPr>
            <a:grpSpLocks/>
          </p:cNvGrpSpPr>
          <p:nvPr/>
        </p:nvGrpSpPr>
        <p:grpSpPr bwMode="auto">
          <a:xfrm>
            <a:off x="1593790" y="2672820"/>
            <a:ext cx="855130" cy="386841"/>
            <a:chOff x="2786052" y="423694"/>
            <a:chExt cx="785822" cy="1522811"/>
          </a:xfrm>
        </p:grpSpPr>
        <p:cxnSp>
          <p:nvCxnSpPr>
            <p:cNvPr id="59" name="Shape 81"/>
            <p:cNvCxnSpPr/>
            <p:nvPr/>
          </p:nvCxnSpPr>
          <p:spPr bwMode="auto">
            <a:xfrm rot="10800000">
              <a:off x="3214682" y="423696"/>
              <a:ext cx="357192" cy="1522809"/>
            </a:xfrm>
            <a:prstGeom prst="bentConnector2">
              <a:avLst/>
            </a:prstGeom>
            <a:ln w="9525">
              <a:solidFill>
                <a:srgbClr val="4A7EBB"/>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0" name="Straight Connector 86"/>
            <p:cNvCxnSpPr>
              <a:cxnSpLocks noChangeShapeType="1"/>
            </p:cNvCxnSpPr>
            <p:nvPr/>
          </p:nvCxnSpPr>
          <p:spPr bwMode="auto">
            <a:xfrm>
              <a:off x="2786052" y="423694"/>
              <a:ext cx="428626" cy="2"/>
            </a:xfrm>
            <a:prstGeom prst="line">
              <a:avLst/>
            </a:prstGeom>
            <a:noFill/>
            <a:ln w="9525">
              <a:solidFill>
                <a:srgbClr val="4A7EBB"/>
              </a:solidFill>
              <a:round/>
              <a:headEnd type="arrow" w="med" len="med"/>
              <a:tailEnd/>
            </a:ln>
            <a:extLst>
              <a:ext uri="{909E8E84-426E-40DD-AFC4-6F175D3DCCD1}">
                <a14:hiddenFill xmlns:a14="http://schemas.microsoft.com/office/drawing/2010/main">
                  <a:noFill/>
                </a14:hiddenFill>
              </a:ext>
            </a:extLst>
          </p:spPr>
        </p:cxnSp>
      </p:grpSp>
      <p:grpSp>
        <p:nvGrpSpPr>
          <p:cNvPr id="63" name="Group 87"/>
          <p:cNvGrpSpPr>
            <a:grpSpLocks/>
          </p:cNvGrpSpPr>
          <p:nvPr/>
        </p:nvGrpSpPr>
        <p:grpSpPr bwMode="auto">
          <a:xfrm>
            <a:off x="7107729" y="2672822"/>
            <a:ext cx="855130" cy="386840"/>
            <a:chOff x="2786052" y="423694"/>
            <a:chExt cx="785822" cy="1522811"/>
          </a:xfrm>
        </p:grpSpPr>
        <p:cxnSp>
          <p:nvCxnSpPr>
            <p:cNvPr id="64" name="Shape 81"/>
            <p:cNvCxnSpPr/>
            <p:nvPr/>
          </p:nvCxnSpPr>
          <p:spPr bwMode="auto">
            <a:xfrm rot="10800000">
              <a:off x="3214682" y="423696"/>
              <a:ext cx="357192" cy="1522809"/>
            </a:xfrm>
            <a:prstGeom prst="bentConnector2">
              <a:avLst/>
            </a:prstGeom>
            <a:ln w="9525">
              <a:solidFill>
                <a:srgbClr val="4A7EBB"/>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5" name="Straight Connector 86"/>
            <p:cNvCxnSpPr>
              <a:cxnSpLocks noChangeShapeType="1"/>
            </p:cNvCxnSpPr>
            <p:nvPr/>
          </p:nvCxnSpPr>
          <p:spPr bwMode="auto">
            <a:xfrm>
              <a:off x="2786052" y="423694"/>
              <a:ext cx="428626" cy="2"/>
            </a:xfrm>
            <a:prstGeom prst="line">
              <a:avLst/>
            </a:prstGeom>
            <a:noFill/>
            <a:ln w="9525">
              <a:solidFill>
                <a:srgbClr val="4A7EBB"/>
              </a:solidFill>
              <a:round/>
              <a:headEnd type="arrow" w="med" len="med"/>
              <a:tailEnd/>
            </a:ln>
            <a:extLst>
              <a:ext uri="{909E8E84-426E-40DD-AFC4-6F175D3DCCD1}">
                <a14:hiddenFill xmlns:a14="http://schemas.microsoft.com/office/drawing/2010/main">
                  <a:noFill/>
                </a14:hiddenFill>
              </a:ext>
            </a:extLst>
          </p:spPr>
        </p:cxnSp>
      </p:grpSp>
      <p:sp>
        <p:nvSpPr>
          <p:cNvPr id="25" name="TextBox 24"/>
          <p:cNvSpPr txBox="1"/>
          <p:nvPr/>
        </p:nvSpPr>
        <p:spPr>
          <a:xfrm>
            <a:off x="1017545" y="2620745"/>
            <a:ext cx="447558" cy="486287"/>
          </a:xfrm>
          <a:prstGeom prst="rect">
            <a:avLst/>
          </a:prstGeom>
          <a:noFill/>
        </p:spPr>
        <p:txBody>
          <a:bodyPr wrap="square" rtlCol="0">
            <a:spAutoFit/>
          </a:bodyPr>
          <a:lstStyle/>
          <a:p>
            <a:pPr defTabSz="650230" hangingPunct="1">
              <a:spcBef>
                <a:spcPts val="0"/>
              </a:spcBef>
            </a:pPr>
            <a:r>
              <a:rPr lang="mr-IN" sz="2560" kern="1200" dirty="0">
                <a:solidFill>
                  <a:prstClr val="white">
                    <a:lumMod val="50000"/>
                  </a:prstClr>
                </a:solidFill>
                <a:latin typeface="IBM Plex Sans" panose="020B0503050203000203" pitchFamily="34" charset="77"/>
                <a:ea typeface="Arial" charset="0"/>
                <a:cs typeface="Arial" charset="0"/>
              </a:rPr>
              <a:t>…</a:t>
            </a:r>
            <a:endParaRPr lang="en-US" sz="2560" kern="1200" dirty="0">
              <a:solidFill>
                <a:prstClr val="white">
                  <a:lumMod val="50000"/>
                </a:prstClr>
              </a:solidFill>
              <a:latin typeface="IBM Plex Sans" panose="020B0503050203000203" pitchFamily="34" charset="77"/>
              <a:ea typeface="Arial" charset="0"/>
              <a:cs typeface="Arial" charset="0"/>
            </a:endParaRPr>
          </a:p>
        </p:txBody>
      </p:sp>
      <p:sp>
        <p:nvSpPr>
          <p:cNvPr id="67" name="TextBox 66"/>
          <p:cNvSpPr txBox="1"/>
          <p:nvPr/>
        </p:nvSpPr>
        <p:spPr>
          <a:xfrm>
            <a:off x="10736239" y="2865774"/>
            <a:ext cx="447558" cy="486287"/>
          </a:xfrm>
          <a:prstGeom prst="rect">
            <a:avLst/>
          </a:prstGeom>
          <a:noFill/>
        </p:spPr>
        <p:txBody>
          <a:bodyPr wrap="square" rtlCol="0">
            <a:spAutoFit/>
          </a:bodyPr>
          <a:lstStyle/>
          <a:p>
            <a:pPr defTabSz="650230" hangingPunct="1">
              <a:spcBef>
                <a:spcPts val="0"/>
              </a:spcBef>
            </a:pPr>
            <a:r>
              <a:rPr lang="mr-IN" sz="2560" kern="1200" dirty="0">
                <a:solidFill>
                  <a:prstClr val="white">
                    <a:lumMod val="50000"/>
                  </a:prstClr>
                </a:solidFill>
                <a:latin typeface="IBM Plex Sans" panose="020B0503050203000203" pitchFamily="34" charset="77"/>
                <a:ea typeface="Arial" charset="0"/>
                <a:cs typeface="Arial" charset="0"/>
              </a:rPr>
              <a:t>…</a:t>
            </a:r>
            <a:endParaRPr lang="en-US" sz="2560" kern="1200" dirty="0">
              <a:solidFill>
                <a:prstClr val="white">
                  <a:lumMod val="50000"/>
                </a:prstClr>
              </a:solidFill>
              <a:latin typeface="IBM Plex Sans" panose="020B0503050203000203" pitchFamily="34" charset="77"/>
              <a:ea typeface="Arial" charset="0"/>
              <a:cs typeface="Arial" charset="0"/>
            </a:endParaRPr>
          </a:p>
        </p:txBody>
      </p:sp>
    </p:spTree>
    <p:extLst>
      <p:ext uri="{BB962C8B-B14F-4D97-AF65-F5344CB8AC3E}">
        <p14:creationId xmlns:p14="http://schemas.microsoft.com/office/powerpoint/2010/main" val="382317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yperledger copy"/>
          <p:cNvPicPr>
            <a:picLocks noChangeAspect="1" noChangeArrowheads="1"/>
          </p:cNvPicPr>
          <p:nvPr/>
        </p:nvPicPr>
        <p:blipFill>
          <a:blip r:embed="rId3">
            <a:clrChange>
              <a:clrFrom>
                <a:srgbClr val="FFFFFF"/>
              </a:clrFrom>
              <a:clrTo>
                <a:srgbClr val="FFFFFF">
                  <a:alpha val="0"/>
                </a:srgbClr>
              </a:clrTo>
            </a:clrChange>
          </a:blip>
          <a:srcRect r="13206"/>
          <a:stretch>
            <a:fillRect/>
          </a:stretch>
        </p:blipFill>
        <p:spPr bwMode="auto">
          <a:xfrm>
            <a:off x="7737406" y="2429369"/>
            <a:ext cx="5267395" cy="5536071"/>
          </a:xfrm>
          <a:prstGeom prst="rect">
            <a:avLst/>
          </a:prstGeom>
          <a:noFill/>
          <a:ln w="9525">
            <a:noFill/>
            <a:miter lim="800000"/>
            <a:headEnd/>
            <a:tailEnd/>
          </a:ln>
        </p:spPr>
      </p:pic>
      <p:sp>
        <p:nvSpPr>
          <p:cNvPr id="2" name="Text Placeholder 1"/>
          <p:cNvSpPr>
            <a:spLocks noGrp="1"/>
          </p:cNvSpPr>
          <p:nvPr>
            <p:ph type="body" sz="quarter" idx="13"/>
          </p:nvPr>
        </p:nvSpPr>
        <p:spPr/>
        <p:txBody>
          <a:bodyPr>
            <a:normAutofit/>
          </a:bodyPr>
          <a:lstStyle/>
          <a:p>
            <a:r>
              <a:rPr lang="en-US" sz="4000" dirty="0">
                <a:solidFill>
                  <a:schemeClr val="accent4"/>
                </a:solidFill>
                <a:latin typeface="IBM Plex Sans" panose="020B0503050203000203" pitchFamily="34" charset="77"/>
              </a:rPr>
              <a:t>What is Hyperledger Fabric</a:t>
            </a:r>
          </a:p>
        </p:txBody>
      </p:sp>
      <p:sp>
        <p:nvSpPr>
          <p:cNvPr id="3" name="Text Placeholder 2"/>
          <p:cNvSpPr>
            <a:spLocks noGrp="1"/>
          </p:cNvSpPr>
          <p:nvPr>
            <p:ph type="body" sz="quarter" idx="22"/>
          </p:nvPr>
        </p:nvSpPr>
        <p:spPr>
          <a:xfrm>
            <a:off x="178816" y="1233186"/>
            <a:ext cx="12103495" cy="4696346"/>
          </a:xfrm>
        </p:spPr>
        <p:txBody>
          <a:bodyPr>
            <a:noAutofit/>
          </a:bodyPr>
          <a:lstStyle/>
          <a:p>
            <a:pPr marL="0" indent="0">
              <a:buNone/>
            </a:pPr>
            <a:endParaRPr lang="en-US" sz="2800" dirty="0"/>
          </a:p>
          <a:p>
            <a:r>
              <a:rPr lang="en-US" sz="3200" dirty="0">
                <a:latin typeface="IBM Plex Sans" panose="020B0503050203000203" pitchFamily="34" charset="77"/>
              </a:rPr>
              <a:t>Platform for distributed ledger solutions</a:t>
            </a:r>
          </a:p>
          <a:p>
            <a:endParaRPr lang="en-US" sz="3200" dirty="0">
              <a:latin typeface="IBM Plex Sans" panose="020B0503050203000203" pitchFamily="34" charset="77"/>
            </a:endParaRPr>
          </a:p>
          <a:p>
            <a:pPr lvl="1"/>
            <a:endParaRPr lang="en-US" sz="3200" dirty="0">
              <a:latin typeface="IBM Plex Sans" panose="020B0503050203000203" pitchFamily="34" charset="77"/>
            </a:endParaRPr>
          </a:p>
          <a:p>
            <a:pPr marL="650229" lvl="1" indent="0">
              <a:buNone/>
            </a:pPr>
            <a:endParaRPr lang="en-US" sz="3200" dirty="0">
              <a:latin typeface="IBM Plex Sans" panose="020B0503050203000203" pitchFamily="34" charset="77"/>
            </a:endParaRPr>
          </a:p>
          <a:p>
            <a:pPr marL="0" indent="0">
              <a:buNone/>
            </a:pPr>
            <a:endParaRPr lang="en-US" sz="1991" dirty="0"/>
          </a:p>
          <a:p>
            <a:endParaRPr lang="en-US" sz="1991" dirty="0"/>
          </a:p>
          <a:p>
            <a:endParaRPr lang="en-US" sz="1991" dirty="0"/>
          </a:p>
        </p:txBody>
      </p:sp>
      <p:sp>
        <p:nvSpPr>
          <p:cNvPr id="6" name="Rectangle 5">
            <a:extLst>
              <a:ext uri="{FF2B5EF4-FFF2-40B4-BE49-F238E27FC236}">
                <a16:creationId xmlns:a16="http://schemas.microsoft.com/office/drawing/2014/main" id="{DF0FB302-271A-4E4C-9724-01743A59A83C}"/>
              </a:ext>
            </a:extLst>
          </p:cNvPr>
          <p:cNvSpPr/>
          <p:nvPr/>
        </p:nvSpPr>
        <p:spPr>
          <a:xfrm>
            <a:off x="7737406" y="1524580"/>
            <a:ext cx="1415772" cy="1569660"/>
          </a:xfrm>
          <a:prstGeom prst="rect">
            <a:avLst/>
          </a:prstGeom>
        </p:spPr>
        <p:txBody>
          <a:bodyPr wrap="none">
            <a:spAutoFit/>
          </a:bodyPr>
          <a:lstStyle/>
          <a:p>
            <a:r>
              <a:rPr lang="en-US" sz="9600" dirty="0">
                <a:latin typeface="Apple Color Emoji" pitchFamily="2" charset="0"/>
              </a:rPr>
              <a:t>📒</a:t>
            </a:r>
          </a:p>
        </p:txBody>
      </p:sp>
    </p:spTree>
    <p:extLst>
      <p:ext uri="{BB962C8B-B14F-4D97-AF65-F5344CB8AC3E}">
        <p14:creationId xmlns:p14="http://schemas.microsoft.com/office/powerpoint/2010/main" val="96585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yperledger copy"/>
          <p:cNvPicPr>
            <a:picLocks noChangeAspect="1" noChangeArrowheads="1"/>
          </p:cNvPicPr>
          <p:nvPr/>
        </p:nvPicPr>
        <p:blipFill>
          <a:blip r:embed="rId3">
            <a:clrChange>
              <a:clrFrom>
                <a:srgbClr val="FFFFFF"/>
              </a:clrFrom>
              <a:clrTo>
                <a:srgbClr val="FFFFFF">
                  <a:alpha val="0"/>
                </a:srgbClr>
              </a:clrTo>
            </a:clrChange>
          </a:blip>
          <a:srcRect r="13206"/>
          <a:stretch>
            <a:fillRect/>
          </a:stretch>
        </p:blipFill>
        <p:spPr bwMode="auto">
          <a:xfrm>
            <a:off x="7737406" y="2429369"/>
            <a:ext cx="5267395" cy="5536071"/>
          </a:xfrm>
          <a:prstGeom prst="rect">
            <a:avLst/>
          </a:prstGeom>
          <a:noFill/>
          <a:ln w="9525">
            <a:noFill/>
            <a:miter lim="800000"/>
            <a:headEnd/>
            <a:tailEnd/>
          </a:ln>
        </p:spPr>
      </p:pic>
      <p:sp>
        <p:nvSpPr>
          <p:cNvPr id="2" name="Text Placeholder 1"/>
          <p:cNvSpPr>
            <a:spLocks noGrp="1"/>
          </p:cNvSpPr>
          <p:nvPr>
            <p:ph type="body" sz="quarter" idx="13"/>
          </p:nvPr>
        </p:nvSpPr>
        <p:spPr/>
        <p:txBody>
          <a:bodyPr>
            <a:normAutofit/>
          </a:bodyPr>
          <a:lstStyle/>
          <a:p>
            <a:r>
              <a:rPr lang="en-US" sz="4000" dirty="0">
                <a:solidFill>
                  <a:schemeClr val="accent4"/>
                </a:solidFill>
                <a:latin typeface="IBM Plex Sans" panose="020B0503050203000203" pitchFamily="34" charset="77"/>
              </a:rPr>
              <a:t>What is Hyperledger Fabric</a:t>
            </a:r>
          </a:p>
        </p:txBody>
      </p:sp>
      <p:sp>
        <p:nvSpPr>
          <p:cNvPr id="3" name="Text Placeholder 2"/>
          <p:cNvSpPr>
            <a:spLocks noGrp="1"/>
          </p:cNvSpPr>
          <p:nvPr>
            <p:ph type="body" sz="quarter" idx="22"/>
          </p:nvPr>
        </p:nvSpPr>
        <p:spPr>
          <a:xfrm>
            <a:off x="178816" y="1233186"/>
            <a:ext cx="12103495" cy="4696346"/>
          </a:xfrm>
        </p:spPr>
        <p:txBody>
          <a:bodyPr>
            <a:noAutofit/>
          </a:bodyPr>
          <a:lstStyle/>
          <a:p>
            <a:pPr marL="0" indent="0">
              <a:buNone/>
            </a:pPr>
            <a:endParaRPr lang="en-US" sz="2800" dirty="0"/>
          </a:p>
          <a:p>
            <a:r>
              <a:rPr lang="en-US" sz="3200" dirty="0">
                <a:latin typeface="IBM Plex Sans" panose="020B0503050203000203" pitchFamily="34" charset="77"/>
              </a:rPr>
              <a:t>Platform for distributed ledger solutions</a:t>
            </a:r>
          </a:p>
          <a:p>
            <a:endParaRPr lang="en-US" sz="3200" dirty="0">
              <a:latin typeface="IBM Plex Sans" panose="020B0503050203000203" pitchFamily="34" charset="77"/>
            </a:endParaRPr>
          </a:p>
          <a:p>
            <a:r>
              <a:rPr lang="en-US" sz="3200" dirty="0">
                <a:latin typeface="IBM Plex Sans" panose="020B0503050203000203" pitchFamily="34" charset="77"/>
              </a:rPr>
              <a:t>Open Source </a:t>
            </a:r>
          </a:p>
          <a:p>
            <a:pPr lvl="1"/>
            <a:r>
              <a:rPr lang="en-US" sz="3200" dirty="0">
                <a:latin typeface="IBM Plex Sans" panose="020B0503050203000203" pitchFamily="34" charset="77"/>
              </a:rPr>
              <a:t>Contributions by hundreds of engineers from tens of organizations</a:t>
            </a:r>
          </a:p>
          <a:p>
            <a:pPr lvl="1"/>
            <a:endParaRPr lang="en-US" sz="3200" dirty="0">
              <a:latin typeface="IBM Plex Sans" panose="020B0503050203000203" pitchFamily="34" charset="77"/>
            </a:endParaRPr>
          </a:p>
          <a:p>
            <a:endParaRPr lang="en-US" sz="3200" dirty="0">
              <a:latin typeface="IBM Plex Sans" panose="020B0503050203000203" pitchFamily="34" charset="77"/>
            </a:endParaRPr>
          </a:p>
          <a:p>
            <a:pPr lvl="1"/>
            <a:endParaRPr lang="en-US" sz="3200" dirty="0">
              <a:latin typeface="IBM Plex Sans" panose="020B0503050203000203" pitchFamily="34" charset="77"/>
            </a:endParaRPr>
          </a:p>
          <a:p>
            <a:pPr marL="650229" lvl="1" indent="0">
              <a:buNone/>
            </a:pPr>
            <a:endParaRPr lang="en-US" sz="3200" dirty="0">
              <a:latin typeface="IBM Plex Sans" panose="020B0503050203000203" pitchFamily="34" charset="77"/>
            </a:endParaRPr>
          </a:p>
          <a:p>
            <a:pPr marL="0" indent="0">
              <a:buNone/>
            </a:pPr>
            <a:endParaRPr lang="en-US" sz="1991" dirty="0"/>
          </a:p>
          <a:p>
            <a:endParaRPr lang="en-US" sz="1991" dirty="0"/>
          </a:p>
          <a:p>
            <a:endParaRPr lang="en-US" sz="1991" dirty="0"/>
          </a:p>
        </p:txBody>
      </p:sp>
      <p:sp>
        <p:nvSpPr>
          <p:cNvPr id="6" name="Rectangle 5">
            <a:extLst>
              <a:ext uri="{FF2B5EF4-FFF2-40B4-BE49-F238E27FC236}">
                <a16:creationId xmlns:a16="http://schemas.microsoft.com/office/drawing/2014/main" id="{DF0FB302-271A-4E4C-9724-01743A59A83C}"/>
              </a:ext>
            </a:extLst>
          </p:cNvPr>
          <p:cNvSpPr/>
          <p:nvPr/>
        </p:nvSpPr>
        <p:spPr>
          <a:xfrm>
            <a:off x="7737406" y="1524580"/>
            <a:ext cx="1415772" cy="1569660"/>
          </a:xfrm>
          <a:prstGeom prst="rect">
            <a:avLst/>
          </a:prstGeom>
        </p:spPr>
        <p:txBody>
          <a:bodyPr wrap="none">
            <a:spAutoFit/>
          </a:bodyPr>
          <a:lstStyle/>
          <a:p>
            <a:r>
              <a:rPr lang="en-US" sz="9600" dirty="0">
                <a:latin typeface="Apple Color Emoji" pitchFamily="2" charset="0"/>
              </a:rPr>
              <a:t>📒</a:t>
            </a:r>
          </a:p>
        </p:txBody>
      </p:sp>
      <p:sp>
        <p:nvSpPr>
          <p:cNvPr id="9" name="Rectangle 8">
            <a:extLst>
              <a:ext uri="{FF2B5EF4-FFF2-40B4-BE49-F238E27FC236}">
                <a16:creationId xmlns:a16="http://schemas.microsoft.com/office/drawing/2014/main" id="{0509CB27-8170-4245-83BD-83E1D69FF34A}"/>
              </a:ext>
            </a:extLst>
          </p:cNvPr>
          <p:cNvSpPr/>
          <p:nvPr/>
        </p:nvSpPr>
        <p:spPr>
          <a:xfrm>
            <a:off x="4689673" y="4094354"/>
            <a:ext cx="2646878" cy="3354765"/>
          </a:xfrm>
          <a:prstGeom prst="rect">
            <a:avLst/>
          </a:prstGeom>
        </p:spPr>
        <p:txBody>
          <a:bodyPr wrap="none">
            <a:spAutoFit/>
          </a:bodyPr>
          <a:lstStyle/>
          <a:p>
            <a:r>
              <a:rPr lang="en-US" sz="9600" dirty="0">
                <a:latin typeface="IBM Plex Sans" panose="020B0503050203000203" pitchFamily="34" charset="77"/>
              </a:rPr>
              <a:t>👨🏻‍💻👩🏼‍💻</a:t>
            </a:r>
          </a:p>
          <a:p>
            <a:endParaRPr lang="en-US" sz="9600" dirty="0"/>
          </a:p>
        </p:txBody>
      </p:sp>
    </p:spTree>
    <p:extLst>
      <p:ext uri="{BB962C8B-B14F-4D97-AF65-F5344CB8AC3E}">
        <p14:creationId xmlns:p14="http://schemas.microsoft.com/office/powerpoint/2010/main" val="190336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yperledger copy"/>
          <p:cNvPicPr>
            <a:picLocks noChangeAspect="1" noChangeArrowheads="1"/>
          </p:cNvPicPr>
          <p:nvPr/>
        </p:nvPicPr>
        <p:blipFill>
          <a:blip r:embed="rId3">
            <a:clrChange>
              <a:clrFrom>
                <a:srgbClr val="FFFFFF"/>
              </a:clrFrom>
              <a:clrTo>
                <a:srgbClr val="FFFFFF">
                  <a:alpha val="0"/>
                </a:srgbClr>
              </a:clrTo>
            </a:clrChange>
          </a:blip>
          <a:srcRect r="13206"/>
          <a:stretch>
            <a:fillRect/>
          </a:stretch>
        </p:blipFill>
        <p:spPr bwMode="auto">
          <a:xfrm>
            <a:off x="7737406" y="2429369"/>
            <a:ext cx="5267395" cy="5536071"/>
          </a:xfrm>
          <a:prstGeom prst="rect">
            <a:avLst/>
          </a:prstGeom>
          <a:noFill/>
          <a:ln w="9525">
            <a:noFill/>
            <a:miter lim="800000"/>
            <a:headEnd/>
            <a:tailEnd/>
          </a:ln>
        </p:spPr>
      </p:pic>
      <p:sp>
        <p:nvSpPr>
          <p:cNvPr id="2" name="Text Placeholder 1"/>
          <p:cNvSpPr>
            <a:spLocks noGrp="1"/>
          </p:cNvSpPr>
          <p:nvPr>
            <p:ph type="body" sz="quarter" idx="13"/>
          </p:nvPr>
        </p:nvSpPr>
        <p:spPr/>
        <p:txBody>
          <a:bodyPr>
            <a:normAutofit/>
          </a:bodyPr>
          <a:lstStyle/>
          <a:p>
            <a:r>
              <a:rPr lang="en-US" sz="4000" dirty="0">
                <a:solidFill>
                  <a:schemeClr val="accent4"/>
                </a:solidFill>
                <a:latin typeface="IBM Plex Sans" panose="020B0503050203000203" pitchFamily="34" charset="77"/>
              </a:rPr>
              <a:t>What is Hyperledger Fabric</a:t>
            </a:r>
          </a:p>
        </p:txBody>
      </p:sp>
      <p:sp>
        <p:nvSpPr>
          <p:cNvPr id="3" name="Text Placeholder 2"/>
          <p:cNvSpPr>
            <a:spLocks noGrp="1"/>
          </p:cNvSpPr>
          <p:nvPr>
            <p:ph type="body" sz="quarter" idx="22"/>
          </p:nvPr>
        </p:nvSpPr>
        <p:spPr>
          <a:xfrm>
            <a:off x="178816" y="1233186"/>
            <a:ext cx="12103495" cy="4696346"/>
          </a:xfrm>
        </p:spPr>
        <p:txBody>
          <a:bodyPr>
            <a:noAutofit/>
          </a:bodyPr>
          <a:lstStyle/>
          <a:p>
            <a:pPr marL="0" indent="0">
              <a:buNone/>
            </a:pPr>
            <a:endParaRPr lang="en-US" sz="2800" dirty="0"/>
          </a:p>
          <a:p>
            <a:r>
              <a:rPr lang="en-US" sz="3200" dirty="0">
                <a:latin typeface="IBM Plex Sans" panose="020B0503050203000203" pitchFamily="34" charset="77"/>
              </a:rPr>
              <a:t>Platform for distributed ledger solutions</a:t>
            </a:r>
          </a:p>
          <a:p>
            <a:endParaRPr lang="en-US" sz="3200" dirty="0">
              <a:latin typeface="IBM Plex Sans" panose="020B0503050203000203" pitchFamily="34" charset="77"/>
            </a:endParaRPr>
          </a:p>
          <a:p>
            <a:r>
              <a:rPr lang="en-US" sz="3200" dirty="0">
                <a:latin typeface="IBM Plex Sans" panose="020B0503050203000203" pitchFamily="34" charset="77"/>
              </a:rPr>
              <a:t>Open Source </a:t>
            </a:r>
          </a:p>
          <a:p>
            <a:pPr lvl="1"/>
            <a:r>
              <a:rPr lang="en-US" sz="3200" dirty="0">
                <a:latin typeface="IBM Plex Sans" panose="020B0503050203000203" pitchFamily="34" charset="77"/>
              </a:rPr>
              <a:t>Contributions by hundreds of engineers from tens of organizations</a:t>
            </a:r>
          </a:p>
          <a:p>
            <a:endParaRPr lang="en-US" sz="3200" dirty="0">
              <a:latin typeface="IBM Plex Sans" panose="020B0503050203000203" pitchFamily="34" charset="77"/>
            </a:endParaRPr>
          </a:p>
          <a:p>
            <a:r>
              <a:rPr lang="en-US" sz="3200" dirty="0">
                <a:latin typeface="IBM Plex Sans" panose="020B0503050203000203" pitchFamily="34" charset="77"/>
              </a:rPr>
              <a:t>Features</a:t>
            </a:r>
            <a:endParaRPr lang="en-US" sz="9600" dirty="0">
              <a:latin typeface="IBM Plex Sans" panose="020B0503050203000203" pitchFamily="34" charset="77"/>
            </a:endParaRPr>
          </a:p>
          <a:p>
            <a:pPr lvl="1"/>
            <a:r>
              <a:rPr lang="en-US" sz="3200" dirty="0">
                <a:latin typeface="IBM Plex Sans" panose="020B0503050203000203" pitchFamily="34" charset="77"/>
              </a:rPr>
              <a:t>Smart Contracts (updates the ledger)</a:t>
            </a:r>
          </a:p>
          <a:p>
            <a:pPr lvl="1"/>
            <a:r>
              <a:rPr lang="en-US" sz="3200" dirty="0">
                <a:latin typeface="IBM Plex Sans" panose="020B0503050203000203" pitchFamily="34" charset="77"/>
              </a:rPr>
              <a:t>Consensus (synch ledger across network)</a:t>
            </a:r>
          </a:p>
          <a:p>
            <a:pPr lvl="1"/>
            <a:r>
              <a:rPr lang="en-US" sz="3200" dirty="0">
                <a:latin typeface="IBM Plex Sans" panose="020B0503050203000203" pitchFamily="34" charset="77"/>
              </a:rPr>
              <a:t>Privacy (channels) </a:t>
            </a:r>
          </a:p>
          <a:p>
            <a:pPr lvl="1"/>
            <a:endParaRPr lang="en-US" sz="3200" dirty="0">
              <a:latin typeface="IBM Plex Sans" panose="020B0503050203000203" pitchFamily="34" charset="77"/>
            </a:endParaRPr>
          </a:p>
          <a:p>
            <a:pPr marL="650229" lvl="1" indent="0">
              <a:buNone/>
            </a:pPr>
            <a:endParaRPr lang="en-US" sz="3200" dirty="0">
              <a:latin typeface="IBM Plex Sans" panose="020B0503050203000203" pitchFamily="34" charset="77"/>
            </a:endParaRPr>
          </a:p>
          <a:p>
            <a:pPr marL="0" indent="0">
              <a:buNone/>
            </a:pPr>
            <a:endParaRPr lang="en-US" sz="1991" dirty="0"/>
          </a:p>
          <a:p>
            <a:endParaRPr lang="en-US" sz="1991" dirty="0"/>
          </a:p>
          <a:p>
            <a:endParaRPr lang="en-US" sz="1991" dirty="0"/>
          </a:p>
        </p:txBody>
      </p:sp>
      <p:sp>
        <p:nvSpPr>
          <p:cNvPr id="5" name="Rectangle 4">
            <a:extLst>
              <a:ext uri="{FF2B5EF4-FFF2-40B4-BE49-F238E27FC236}">
                <a16:creationId xmlns:a16="http://schemas.microsoft.com/office/drawing/2014/main" id="{C9F168C1-21A0-8C43-B4F6-6C609D4E3691}"/>
              </a:ext>
            </a:extLst>
          </p:cNvPr>
          <p:cNvSpPr/>
          <p:nvPr/>
        </p:nvSpPr>
        <p:spPr>
          <a:xfrm>
            <a:off x="8816112" y="6765658"/>
            <a:ext cx="1415772" cy="1569660"/>
          </a:xfrm>
          <a:prstGeom prst="rect">
            <a:avLst/>
          </a:prstGeom>
        </p:spPr>
        <p:txBody>
          <a:bodyPr wrap="none">
            <a:spAutoFit/>
          </a:bodyPr>
          <a:lstStyle/>
          <a:p>
            <a:r>
              <a:rPr lang="en-US" sz="9600" dirty="0">
                <a:latin typeface="Apple Color Emoji" pitchFamily="2" charset="0"/>
              </a:rPr>
              <a:t>🔒</a:t>
            </a:r>
            <a:endParaRPr lang="en-US" sz="9600" dirty="0"/>
          </a:p>
        </p:txBody>
      </p:sp>
      <p:sp>
        <p:nvSpPr>
          <p:cNvPr id="6" name="Rectangle 5">
            <a:extLst>
              <a:ext uri="{FF2B5EF4-FFF2-40B4-BE49-F238E27FC236}">
                <a16:creationId xmlns:a16="http://schemas.microsoft.com/office/drawing/2014/main" id="{DF0FB302-271A-4E4C-9724-01743A59A83C}"/>
              </a:ext>
            </a:extLst>
          </p:cNvPr>
          <p:cNvSpPr/>
          <p:nvPr/>
        </p:nvSpPr>
        <p:spPr>
          <a:xfrm>
            <a:off x="7737406" y="1524580"/>
            <a:ext cx="1415772" cy="1569660"/>
          </a:xfrm>
          <a:prstGeom prst="rect">
            <a:avLst/>
          </a:prstGeom>
        </p:spPr>
        <p:txBody>
          <a:bodyPr wrap="none">
            <a:spAutoFit/>
          </a:bodyPr>
          <a:lstStyle/>
          <a:p>
            <a:r>
              <a:rPr lang="en-US" sz="9600" dirty="0">
                <a:latin typeface="Apple Color Emoji" pitchFamily="2" charset="0"/>
              </a:rPr>
              <a:t>📒</a:t>
            </a:r>
          </a:p>
        </p:txBody>
      </p:sp>
      <p:sp>
        <p:nvSpPr>
          <p:cNvPr id="8" name="Rectangle 7">
            <a:extLst>
              <a:ext uri="{FF2B5EF4-FFF2-40B4-BE49-F238E27FC236}">
                <a16:creationId xmlns:a16="http://schemas.microsoft.com/office/drawing/2014/main" id="{A485F3BC-D581-F941-B82D-B0BBF93F44E2}"/>
              </a:ext>
            </a:extLst>
          </p:cNvPr>
          <p:cNvSpPr/>
          <p:nvPr/>
        </p:nvSpPr>
        <p:spPr>
          <a:xfrm>
            <a:off x="4719756" y="4047858"/>
            <a:ext cx="2646878" cy="3354765"/>
          </a:xfrm>
          <a:prstGeom prst="rect">
            <a:avLst/>
          </a:prstGeom>
        </p:spPr>
        <p:txBody>
          <a:bodyPr wrap="none">
            <a:spAutoFit/>
          </a:bodyPr>
          <a:lstStyle/>
          <a:p>
            <a:r>
              <a:rPr lang="en-US" sz="9600" dirty="0">
                <a:latin typeface="IBM Plex Sans" panose="020B0503050203000203" pitchFamily="34" charset="77"/>
              </a:rPr>
              <a:t>👨🏻‍💻👩🏼‍💻</a:t>
            </a:r>
          </a:p>
          <a:p>
            <a:endParaRPr lang="en-US" sz="9600" dirty="0"/>
          </a:p>
        </p:txBody>
      </p:sp>
    </p:spTree>
    <p:extLst>
      <p:ext uri="{BB962C8B-B14F-4D97-AF65-F5344CB8AC3E}">
        <p14:creationId xmlns:p14="http://schemas.microsoft.com/office/powerpoint/2010/main" val="74248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By a show of hands…</a:t>
            </a:r>
          </a:p>
          <a:p>
            <a:endParaRPr lang="en-US" dirty="0">
              <a:solidFill>
                <a:schemeClr val="tx2"/>
              </a:solidFill>
              <a:ea typeface="Arial" charset="0"/>
              <a:cs typeface="Arial" charset="0"/>
            </a:endParaRPr>
          </a:p>
        </p:txBody>
      </p:sp>
      <p:sp>
        <p:nvSpPr>
          <p:cNvPr id="10" name="TextBox 9">
            <a:extLst>
              <a:ext uri="{FF2B5EF4-FFF2-40B4-BE49-F238E27FC236}">
                <a16:creationId xmlns:a16="http://schemas.microsoft.com/office/drawing/2014/main" id="{40DA8BD4-2ECA-854F-8503-81F2CA4444C3}"/>
              </a:ext>
            </a:extLst>
          </p:cNvPr>
          <p:cNvSpPr txBox="1"/>
          <p:nvPr/>
        </p:nvSpPr>
        <p:spPr>
          <a:xfrm>
            <a:off x="178816" y="1739900"/>
            <a:ext cx="11226800" cy="6001643"/>
          </a:xfrm>
          <a:prstGeom prst="rect">
            <a:avLst/>
          </a:prstGeom>
          <a:noFill/>
        </p:spPr>
        <p:txBody>
          <a:bodyPr wrap="square" rtlCol="0">
            <a:spAutoFit/>
          </a:bodyPr>
          <a:lstStyle/>
          <a:p>
            <a:pPr marL="457200" indent="-457200">
              <a:lnSpc>
                <a:spcPct val="150000"/>
              </a:lnSpc>
              <a:buAutoNum type="arabicPeriod"/>
            </a:pPr>
            <a:r>
              <a:rPr lang="en-US" sz="3600" dirty="0">
                <a:solidFill>
                  <a:schemeClr val="tx1"/>
                </a:solidFill>
                <a:latin typeface="IBM Plex Sans" panose="020B0503050203000203" pitchFamily="34" charset="77"/>
              </a:rPr>
              <a:t>Understands how blockchains work?</a:t>
            </a:r>
          </a:p>
          <a:p>
            <a:pPr marL="457200" indent="-457200">
              <a:lnSpc>
                <a:spcPct val="150000"/>
              </a:lnSpc>
              <a:buAutoNum type="arabicPeriod"/>
            </a:pPr>
            <a:r>
              <a:rPr lang="en-US" sz="3600" dirty="0">
                <a:solidFill>
                  <a:schemeClr val="tx1"/>
                </a:solidFill>
                <a:latin typeface="IBM Plex Sans" panose="020B0503050203000203" pitchFamily="34" charset="77"/>
              </a:rPr>
              <a:t>Know what Hyperledger Fabric is? </a:t>
            </a:r>
          </a:p>
          <a:p>
            <a:pPr marL="457200" indent="-457200">
              <a:lnSpc>
                <a:spcPct val="150000"/>
              </a:lnSpc>
              <a:buAutoNum type="arabicPeriod"/>
            </a:pPr>
            <a:r>
              <a:rPr lang="en-US" sz="3600" dirty="0">
                <a:solidFill>
                  <a:schemeClr val="tx1"/>
                </a:solidFill>
                <a:latin typeface="IBM Plex Sans" panose="020B0503050203000203" pitchFamily="34" charset="77"/>
              </a:rPr>
              <a:t>Developed a smart contract?</a:t>
            </a:r>
          </a:p>
          <a:p>
            <a:pPr marL="457200" indent="-457200">
              <a:lnSpc>
                <a:spcPct val="150000"/>
              </a:lnSpc>
              <a:buAutoNum type="arabicPeriod"/>
            </a:pPr>
            <a:r>
              <a:rPr lang="en-US" sz="3600" dirty="0">
                <a:solidFill>
                  <a:schemeClr val="tx1"/>
                </a:solidFill>
                <a:latin typeface="IBM Plex Sans" panose="020B0503050203000203" pitchFamily="34" charset="77"/>
              </a:rPr>
              <a:t>Developed a </a:t>
            </a:r>
            <a:r>
              <a:rPr lang="en-US" sz="3600" dirty="0" err="1">
                <a:solidFill>
                  <a:schemeClr val="tx1"/>
                </a:solidFill>
                <a:latin typeface="IBM Plex Sans" panose="020B0503050203000203" pitchFamily="34" charset="77"/>
              </a:rPr>
              <a:t>dapp</a:t>
            </a:r>
            <a:r>
              <a:rPr lang="en-US" sz="3600" dirty="0">
                <a:solidFill>
                  <a:schemeClr val="tx1"/>
                </a:solidFill>
                <a:latin typeface="IBM Plex Sans" panose="020B0503050203000203" pitchFamily="34" charset="77"/>
              </a:rPr>
              <a:t>? </a:t>
            </a:r>
          </a:p>
          <a:p>
            <a:pPr marL="457200" indent="-457200">
              <a:buFontTx/>
              <a:buAutoNum type="arabicPeriod"/>
            </a:pPr>
            <a:r>
              <a:rPr lang="en-US" sz="3600" dirty="0">
                <a:solidFill>
                  <a:schemeClr val="tx1"/>
                </a:solidFill>
                <a:latin typeface="IBM Plex Sans" panose="020B0503050203000203" pitchFamily="34" charset="77"/>
              </a:rPr>
              <a:t>Deployed a network to production?</a:t>
            </a:r>
          </a:p>
          <a:p>
            <a:pPr marL="457200" indent="-457200">
              <a:buAutoNum type="arabicPeriod"/>
            </a:pPr>
            <a:endParaRPr lang="en-US" sz="3200" dirty="0">
              <a:latin typeface="IBM Plex Sans" panose="020B0503050203000203" pitchFamily="34" charset="77"/>
            </a:endParaRPr>
          </a:p>
        </p:txBody>
      </p:sp>
      <p:sp>
        <p:nvSpPr>
          <p:cNvPr id="3" name="Rectangle 2">
            <a:extLst>
              <a:ext uri="{FF2B5EF4-FFF2-40B4-BE49-F238E27FC236}">
                <a16:creationId xmlns:a16="http://schemas.microsoft.com/office/drawing/2014/main" id="{ADFE7108-E949-DA49-A159-0D0F65FA07BF}"/>
              </a:ext>
            </a:extLst>
          </p:cNvPr>
          <p:cNvSpPr/>
          <p:nvPr/>
        </p:nvSpPr>
        <p:spPr>
          <a:xfrm>
            <a:off x="5845810" y="0"/>
            <a:ext cx="1313180" cy="1446550"/>
          </a:xfrm>
          <a:prstGeom prst="rect">
            <a:avLst/>
          </a:prstGeom>
        </p:spPr>
        <p:txBody>
          <a:bodyPr wrap="none">
            <a:spAutoFit/>
          </a:bodyPr>
          <a:lstStyle/>
          <a:p>
            <a:r>
              <a:rPr lang="en-US" sz="8800" dirty="0">
                <a:latin typeface="Apple Color Emoji" pitchFamily="2" charset="0"/>
              </a:rPr>
              <a:t>✋🏼</a:t>
            </a:r>
          </a:p>
        </p:txBody>
      </p:sp>
      <p:sp>
        <p:nvSpPr>
          <p:cNvPr id="17" name="Rectangle 16">
            <a:extLst>
              <a:ext uri="{FF2B5EF4-FFF2-40B4-BE49-F238E27FC236}">
                <a16:creationId xmlns:a16="http://schemas.microsoft.com/office/drawing/2014/main" id="{8994B903-1563-BA4F-88DC-09296B74D6B3}"/>
              </a:ext>
            </a:extLst>
          </p:cNvPr>
          <p:cNvSpPr/>
          <p:nvPr/>
        </p:nvSpPr>
        <p:spPr>
          <a:xfrm>
            <a:off x="8543290" y="1681543"/>
            <a:ext cx="1313180" cy="1569660"/>
          </a:xfrm>
          <a:prstGeom prst="rect">
            <a:avLst/>
          </a:prstGeom>
        </p:spPr>
        <p:txBody>
          <a:bodyPr wrap="square">
            <a:spAutoFit/>
          </a:bodyPr>
          <a:lstStyle/>
          <a:p>
            <a:r>
              <a:rPr lang="en-US" sz="9600" dirty="0">
                <a:latin typeface="Apple Color Emoji" pitchFamily="2" charset="0"/>
              </a:rPr>
              <a:t>⛓</a:t>
            </a:r>
          </a:p>
        </p:txBody>
      </p:sp>
    </p:spTree>
    <p:extLst>
      <p:ext uri="{BB962C8B-B14F-4D97-AF65-F5344CB8AC3E}">
        <p14:creationId xmlns:p14="http://schemas.microsoft.com/office/powerpoint/2010/main" val="2832854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752515" y="2950494"/>
            <a:ext cx="1770296" cy="926842"/>
          </a:xfrm>
          <a:prstGeom prst="roundRect">
            <a:avLst/>
          </a:prstGeom>
          <a:noFill/>
          <a:ln>
            <a:solidFill>
              <a:srgbClr val="4A7E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r>
              <a:rPr lang="en-US" kern="1200" dirty="0">
                <a:solidFill>
                  <a:schemeClr val="accent4"/>
                </a:solidFill>
                <a:latin typeface="IBM Plex Sans" panose="020B0503050203000203" pitchFamily="34" charset="77"/>
                <a:ea typeface="Arial" charset="0"/>
                <a:cs typeface="Arial" charset="0"/>
              </a:rPr>
              <a:t>Blockchain</a:t>
            </a:r>
          </a:p>
          <a:p>
            <a:pPr algn="ctr" defTabSz="650230" hangingPunct="1">
              <a:spcBef>
                <a:spcPts val="0"/>
              </a:spcBef>
            </a:pPr>
            <a:r>
              <a:rPr lang="en-US" kern="1200" dirty="0">
                <a:solidFill>
                  <a:schemeClr val="accent4"/>
                </a:solidFill>
                <a:latin typeface="IBM Plex Sans" panose="020B0503050203000203" pitchFamily="34" charset="77"/>
                <a:ea typeface="Arial" charset="0"/>
                <a:cs typeface="Arial" charset="0"/>
              </a:rPr>
              <a:t>User</a:t>
            </a:r>
          </a:p>
        </p:txBody>
      </p:sp>
      <p:sp>
        <p:nvSpPr>
          <p:cNvPr id="23" name="Rounded Rectangle 22"/>
          <p:cNvSpPr/>
          <p:nvPr/>
        </p:nvSpPr>
        <p:spPr>
          <a:xfrm>
            <a:off x="9040145" y="4434672"/>
            <a:ext cx="1759779" cy="929867"/>
          </a:xfrm>
          <a:prstGeom prst="roundRect">
            <a:avLst/>
          </a:prstGeom>
          <a:noFill/>
          <a:ln>
            <a:solidFill>
              <a:srgbClr val="4A7E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r>
              <a:rPr lang="en-US" kern="1200" dirty="0">
                <a:solidFill>
                  <a:schemeClr val="accent4"/>
                </a:solidFill>
                <a:latin typeface="IBM Plex Sans" panose="020B0503050203000203" pitchFamily="34" charset="77"/>
                <a:ea typeface="Arial" charset="0"/>
                <a:cs typeface="Arial" charset="0"/>
              </a:rPr>
              <a:t>Membership</a:t>
            </a:r>
          </a:p>
          <a:p>
            <a:pPr algn="ctr" defTabSz="650230" hangingPunct="1">
              <a:spcBef>
                <a:spcPts val="0"/>
              </a:spcBef>
            </a:pPr>
            <a:r>
              <a:rPr lang="en-US" kern="1200" dirty="0">
                <a:solidFill>
                  <a:schemeClr val="accent4"/>
                </a:solidFill>
                <a:latin typeface="IBM Plex Sans" panose="020B0503050203000203" pitchFamily="34" charset="77"/>
                <a:ea typeface="Arial" charset="0"/>
                <a:cs typeface="Arial" charset="0"/>
              </a:rPr>
              <a:t>Services</a:t>
            </a:r>
          </a:p>
        </p:txBody>
      </p:sp>
      <p:sp>
        <p:nvSpPr>
          <p:cNvPr id="15" name="Rounded Rectangle 14"/>
          <p:cNvSpPr/>
          <p:nvPr/>
        </p:nvSpPr>
        <p:spPr>
          <a:xfrm>
            <a:off x="2225666" y="5073496"/>
            <a:ext cx="1715178" cy="1045145"/>
          </a:xfrm>
          <a:prstGeom prst="roundRect">
            <a:avLst/>
          </a:prstGeom>
          <a:noFill/>
          <a:ln>
            <a:solidFill>
              <a:srgbClr val="4A7E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r>
              <a:rPr lang="en-US" kern="1200" dirty="0">
                <a:solidFill>
                  <a:schemeClr val="accent4"/>
                </a:solidFill>
                <a:latin typeface="IBM Plex Sans" panose="020B0503050203000203" pitchFamily="34" charset="77"/>
                <a:ea typeface="Arial" charset="0"/>
                <a:cs typeface="Arial" charset="0"/>
              </a:rPr>
              <a:t>Blockchain Developer</a:t>
            </a:r>
          </a:p>
        </p:txBody>
      </p:sp>
      <p:sp>
        <p:nvSpPr>
          <p:cNvPr id="46" name="Rounded Rectangle 45"/>
          <p:cNvSpPr/>
          <p:nvPr/>
        </p:nvSpPr>
        <p:spPr>
          <a:xfrm>
            <a:off x="3822242" y="7165968"/>
            <a:ext cx="1618653" cy="1003898"/>
          </a:xfrm>
          <a:prstGeom prst="roundRect">
            <a:avLst/>
          </a:prstGeom>
          <a:noFill/>
          <a:ln>
            <a:solidFill>
              <a:srgbClr val="4A7E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r>
              <a:rPr lang="en-US" sz="1800" kern="1200" dirty="0">
                <a:solidFill>
                  <a:schemeClr val="accent4"/>
                </a:solidFill>
                <a:latin typeface="IBM Plex Sans" panose="020B0503050203000203" pitchFamily="34" charset="77"/>
                <a:ea typeface="Arial" charset="0"/>
                <a:cs typeface="Arial" charset="0"/>
              </a:rPr>
              <a:t>Blockchain Network Operator</a:t>
            </a:r>
          </a:p>
        </p:txBody>
      </p:sp>
      <p:sp>
        <p:nvSpPr>
          <p:cNvPr id="3" name="Oval 2"/>
          <p:cNvSpPr/>
          <p:nvPr/>
        </p:nvSpPr>
        <p:spPr>
          <a:xfrm>
            <a:off x="3305353" y="2181655"/>
            <a:ext cx="5974919" cy="5638080"/>
          </a:xfrm>
          <a:prstGeom prst="ellipse">
            <a:avLst/>
          </a:prstGeom>
          <a:noFill/>
          <a:ln w="38100" cmpd="sng">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600" kern="1200" dirty="0">
              <a:solidFill>
                <a:prstClr val="white"/>
              </a:solidFill>
              <a:latin typeface="IBM Plex Sans" panose="020B0503050203000203" pitchFamily="34" charset="77"/>
              <a:ea typeface="Arial" charset="0"/>
              <a:cs typeface="Arial" charset="0"/>
            </a:endParaRPr>
          </a:p>
        </p:txBody>
      </p:sp>
      <p:sp>
        <p:nvSpPr>
          <p:cNvPr id="10" name="Oval 9"/>
          <p:cNvSpPr/>
          <p:nvPr/>
        </p:nvSpPr>
        <p:spPr>
          <a:xfrm>
            <a:off x="4805386" y="3674253"/>
            <a:ext cx="3000940" cy="2905428"/>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lIns="102400" rIns="102400" rtlCol="0" anchor="ctr"/>
          <a:lstStyle/>
          <a:p>
            <a:pPr algn="ct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Blockchain</a:t>
            </a:r>
          </a:p>
        </p:txBody>
      </p:sp>
      <p:cxnSp>
        <p:nvCxnSpPr>
          <p:cNvPr id="13" name="Elbow Connector 12"/>
          <p:cNvCxnSpPr>
            <a:cxnSpLocks/>
            <a:stCxn id="7" idx="1"/>
          </p:cNvCxnSpPr>
          <p:nvPr/>
        </p:nvCxnSpPr>
        <p:spPr>
          <a:xfrm rot="10800000" flipV="1">
            <a:off x="7375335" y="3413915"/>
            <a:ext cx="1377180" cy="582006"/>
          </a:xfrm>
          <a:prstGeom prst="bentConnector3">
            <a:avLst>
              <a:gd name="adj1" fmla="val 50000"/>
            </a:avLst>
          </a:prstGeom>
          <a:ln w="28575" cmpd="sng">
            <a:solidFill>
              <a:schemeClr val="accent4">
                <a:lumMod val="40000"/>
                <a:lumOff val="60000"/>
              </a:schemeClr>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031489" y="2841715"/>
            <a:ext cx="1747023" cy="584775"/>
          </a:xfrm>
          <a:prstGeom prst="rect">
            <a:avLst/>
          </a:prstGeom>
          <a:noFill/>
          <a:effectLst/>
        </p:spPr>
        <p:txBody>
          <a:bodyPr wrap="square" rtlCol="0">
            <a:spAutoFit/>
          </a:bodyPr>
          <a:lstStyle/>
          <a:p>
            <a:pPr algn="ctr" defTabSz="650230" hangingPunct="1">
              <a:spcBef>
                <a:spcPts val="0"/>
              </a:spcBef>
            </a:pPr>
            <a:r>
              <a:rPr lang="en-US" sz="1600" kern="1200" dirty="0">
                <a:solidFill>
                  <a:schemeClr val="tx1"/>
                </a:solidFill>
                <a:latin typeface="IBM Plex Sans" panose="020B0503050203000203" pitchFamily="34" charset="77"/>
                <a:ea typeface="Arial" charset="0"/>
                <a:cs typeface="Arial" charset="0"/>
              </a:rPr>
              <a:t>B2B transactions</a:t>
            </a:r>
          </a:p>
        </p:txBody>
      </p:sp>
      <p:sp>
        <p:nvSpPr>
          <p:cNvPr id="36" name="TextBox 35"/>
          <p:cNvSpPr txBox="1"/>
          <p:nvPr/>
        </p:nvSpPr>
        <p:spPr>
          <a:xfrm>
            <a:off x="5292206" y="7003242"/>
            <a:ext cx="1650985" cy="338554"/>
          </a:xfrm>
          <a:prstGeom prst="rect">
            <a:avLst/>
          </a:prstGeom>
          <a:noFill/>
          <a:effectLst/>
        </p:spPr>
        <p:txBody>
          <a:bodyPr wrap="square" rtlCol="0">
            <a:spAutoFit/>
          </a:bodyPr>
          <a:lstStyle/>
          <a:p>
            <a:pPr algn="ctr" defTabSz="650230" hangingPunct="1">
              <a:spcBef>
                <a:spcPts val="0"/>
              </a:spcBef>
            </a:pPr>
            <a:r>
              <a:rPr lang="en-US" sz="1600" kern="1200" dirty="0">
                <a:solidFill>
                  <a:schemeClr val="tx1"/>
                </a:solidFill>
                <a:latin typeface="IBM Plex Sans" panose="020B0503050203000203" pitchFamily="34" charset="77"/>
                <a:ea typeface="Arial" charset="0"/>
                <a:cs typeface="Arial" charset="0"/>
              </a:rPr>
              <a:t> access to logic</a:t>
            </a:r>
          </a:p>
        </p:txBody>
      </p:sp>
      <p:sp>
        <p:nvSpPr>
          <p:cNvPr id="39" name="TextBox 38"/>
          <p:cNvSpPr txBox="1"/>
          <p:nvPr/>
        </p:nvSpPr>
        <p:spPr>
          <a:xfrm>
            <a:off x="7405086" y="6045548"/>
            <a:ext cx="1421095" cy="584775"/>
          </a:xfrm>
          <a:prstGeom prst="rect">
            <a:avLst/>
          </a:prstGeom>
          <a:noFill/>
          <a:effectLst/>
        </p:spPr>
        <p:txBody>
          <a:bodyPr wrap="square" rtlCol="0">
            <a:spAutoFit/>
          </a:bodyPr>
          <a:lstStyle/>
          <a:p>
            <a:pPr algn="ctr" defTabSz="650230" hangingPunct="1">
              <a:spcBef>
                <a:spcPts val="0"/>
              </a:spcBef>
            </a:pPr>
            <a:r>
              <a:rPr lang="en-US" sz="1600" kern="1200" dirty="0">
                <a:solidFill>
                  <a:schemeClr val="tx1"/>
                </a:solidFill>
                <a:latin typeface="IBM Plex Sans" panose="020B0503050203000203" pitchFamily="34" charset="77"/>
                <a:ea typeface="Arial" charset="0"/>
                <a:cs typeface="Arial" charset="0"/>
              </a:rPr>
              <a:t> access to data</a:t>
            </a:r>
          </a:p>
        </p:txBody>
      </p:sp>
      <p:sp>
        <p:nvSpPr>
          <p:cNvPr id="43" name="TextBox 42"/>
          <p:cNvSpPr txBox="1"/>
          <p:nvPr/>
        </p:nvSpPr>
        <p:spPr>
          <a:xfrm>
            <a:off x="3687624" y="5617641"/>
            <a:ext cx="1637448" cy="584775"/>
          </a:xfrm>
          <a:prstGeom prst="rect">
            <a:avLst/>
          </a:prstGeom>
          <a:noFill/>
          <a:effectLst/>
        </p:spPr>
        <p:txBody>
          <a:bodyPr wrap="square" rtlCol="0">
            <a:spAutoFit/>
          </a:bodyPr>
          <a:lstStyle/>
          <a:p>
            <a:pPr algn="ctr" defTabSz="650230" hangingPunct="1">
              <a:spcBef>
                <a:spcPts val="0"/>
              </a:spcBef>
            </a:pPr>
            <a:r>
              <a:rPr lang="en-US" sz="1600" kern="1200" dirty="0">
                <a:solidFill>
                  <a:schemeClr val="tx1"/>
                </a:solidFill>
                <a:latin typeface="IBM Plex Sans" panose="020B0503050203000203" pitchFamily="34" charset="77"/>
                <a:ea typeface="Arial" charset="0"/>
                <a:cs typeface="Arial" charset="0"/>
              </a:rPr>
              <a:t>creates applications</a:t>
            </a:r>
          </a:p>
        </p:txBody>
      </p:sp>
      <p:sp>
        <p:nvSpPr>
          <p:cNvPr id="50" name="TextBox 49"/>
          <p:cNvSpPr txBox="1"/>
          <p:nvPr/>
        </p:nvSpPr>
        <p:spPr>
          <a:xfrm>
            <a:off x="4528823" y="6419970"/>
            <a:ext cx="990126" cy="338554"/>
          </a:xfrm>
          <a:prstGeom prst="rect">
            <a:avLst/>
          </a:prstGeom>
          <a:noFill/>
          <a:effectLst/>
        </p:spPr>
        <p:txBody>
          <a:bodyPr wrap="square" rtlCol="0">
            <a:spAutoFit/>
          </a:bodyPr>
          <a:lstStyle/>
          <a:p>
            <a:pPr defTabSz="650230" hangingPunct="1">
              <a:spcBef>
                <a:spcPts val="0"/>
              </a:spcBef>
            </a:pPr>
            <a:r>
              <a:rPr lang="en-US" sz="1600" kern="1200" dirty="0">
                <a:solidFill>
                  <a:schemeClr val="tx1"/>
                </a:solidFill>
                <a:latin typeface="IBM Plex Sans" panose="020B0503050203000203" pitchFamily="34" charset="77"/>
                <a:ea typeface="Arial" charset="0"/>
                <a:cs typeface="Arial" charset="0"/>
              </a:rPr>
              <a:t>operates</a:t>
            </a:r>
          </a:p>
        </p:txBody>
      </p:sp>
      <p:sp>
        <p:nvSpPr>
          <p:cNvPr id="54" name="TextBox 53"/>
          <p:cNvSpPr txBox="1"/>
          <p:nvPr/>
        </p:nvSpPr>
        <p:spPr>
          <a:xfrm>
            <a:off x="7625118" y="4958894"/>
            <a:ext cx="1327550" cy="830997"/>
          </a:xfrm>
          <a:prstGeom prst="rect">
            <a:avLst/>
          </a:prstGeom>
          <a:noFill/>
          <a:effectLst/>
        </p:spPr>
        <p:txBody>
          <a:bodyPr wrap="square" rtlCol="0">
            <a:spAutoFit/>
          </a:bodyPr>
          <a:lstStyle/>
          <a:p>
            <a:pPr algn="ctr" defTabSz="650230" hangingPunct="1">
              <a:spcBef>
                <a:spcPts val="0"/>
              </a:spcBef>
            </a:pPr>
            <a:r>
              <a:rPr lang="en-US" sz="1600" kern="1200" dirty="0">
                <a:solidFill>
                  <a:schemeClr val="tx1"/>
                </a:solidFill>
                <a:latin typeface="IBM Plex Sans" panose="020B0503050203000203" pitchFamily="34" charset="77"/>
                <a:ea typeface="Arial" charset="0"/>
                <a:cs typeface="Arial" charset="0"/>
              </a:rPr>
              <a:t>accesses security certificates</a:t>
            </a:r>
          </a:p>
        </p:txBody>
      </p:sp>
      <p:sp>
        <p:nvSpPr>
          <p:cNvPr id="51" name="Rounded Rectangle 50"/>
          <p:cNvSpPr/>
          <p:nvPr/>
        </p:nvSpPr>
        <p:spPr>
          <a:xfrm>
            <a:off x="5003512" y="2331384"/>
            <a:ext cx="1385618" cy="926842"/>
          </a:xfrm>
          <a:prstGeom prst="roundRect">
            <a:avLst/>
          </a:prstGeom>
          <a:noFill/>
          <a:ln>
            <a:solidFill>
              <a:srgbClr val="4A7E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r>
              <a:rPr lang="en-US" kern="1200" dirty="0">
                <a:solidFill>
                  <a:schemeClr val="accent4"/>
                </a:solidFill>
                <a:latin typeface="IBM Plex Sans" panose="020B0503050203000203" pitchFamily="34" charset="77"/>
                <a:ea typeface="Arial" charset="0"/>
                <a:cs typeface="Arial" charset="0"/>
              </a:rPr>
              <a:t>Regulator</a:t>
            </a:r>
          </a:p>
        </p:txBody>
      </p:sp>
      <p:sp>
        <p:nvSpPr>
          <p:cNvPr id="55" name="TextBox 54"/>
          <p:cNvSpPr txBox="1"/>
          <p:nvPr/>
        </p:nvSpPr>
        <p:spPr>
          <a:xfrm>
            <a:off x="4428446" y="3301236"/>
            <a:ext cx="1561501" cy="584775"/>
          </a:xfrm>
          <a:prstGeom prst="rect">
            <a:avLst/>
          </a:prstGeom>
          <a:noFill/>
          <a:effectLst/>
        </p:spPr>
        <p:txBody>
          <a:bodyPr wrap="square" rtlCol="0">
            <a:spAutoFit/>
          </a:bodyPr>
          <a:lstStyle/>
          <a:p>
            <a:pPr algn="ctr" defTabSz="650230" hangingPunct="1">
              <a:spcBef>
                <a:spcPts val="0"/>
              </a:spcBef>
            </a:pPr>
            <a:r>
              <a:rPr lang="en-US" sz="1600" kern="1200" dirty="0">
                <a:solidFill>
                  <a:schemeClr val="tx1"/>
                </a:solidFill>
                <a:latin typeface="IBM Plex Sans" panose="020B0503050203000203" pitchFamily="34" charset="77"/>
                <a:ea typeface="Arial" charset="0"/>
                <a:cs typeface="Arial" charset="0"/>
              </a:rPr>
              <a:t>performs oversight</a:t>
            </a:r>
          </a:p>
        </p:txBody>
      </p:sp>
      <p:cxnSp>
        <p:nvCxnSpPr>
          <p:cNvPr id="67" name="Elbow Connector 66"/>
          <p:cNvCxnSpPr>
            <a:cxnSpLocks/>
            <a:stCxn id="48" idx="0"/>
            <a:endCxn id="10" idx="4"/>
          </p:cNvCxnSpPr>
          <p:nvPr/>
        </p:nvCxnSpPr>
        <p:spPr>
          <a:xfrm rot="16200000" flipV="1">
            <a:off x="6246784" y="6638753"/>
            <a:ext cx="788166" cy="670021"/>
          </a:xfrm>
          <a:prstGeom prst="bentConnector3">
            <a:avLst>
              <a:gd name="adj1" fmla="val 50000"/>
            </a:avLst>
          </a:prstGeom>
          <a:ln w="28575" cmpd="sng">
            <a:solidFill>
              <a:schemeClr val="accent4">
                <a:lumMod val="40000"/>
                <a:lumOff val="6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p:nvPicPr>
        <p:blipFill>
          <a:blip r:embed="rId3"/>
          <a:stretch>
            <a:fillRect/>
          </a:stretch>
        </p:blipFill>
        <p:spPr>
          <a:xfrm>
            <a:off x="8481092" y="2590201"/>
            <a:ext cx="471576" cy="700487"/>
          </a:xfrm>
          <a:prstGeom prst="rect">
            <a:avLst/>
          </a:prstGeom>
          <a:effectLst/>
        </p:spPr>
      </p:pic>
      <p:pic>
        <p:nvPicPr>
          <p:cNvPr id="30" name="Picture 29"/>
          <p:cNvPicPr>
            <a:picLocks noChangeAspect="1"/>
          </p:cNvPicPr>
          <p:nvPr/>
        </p:nvPicPr>
        <p:blipFill>
          <a:blip r:embed="rId3"/>
          <a:stretch>
            <a:fillRect/>
          </a:stretch>
        </p:blipFill>
        <p:spPr>
          <a:xfrm>
            <a:off x="4702253" y="2215475"/>
            <a:ext cx="471576" cy="700487"/>
          </a:xfrm>
          <a:prstGeom prst="rect">
            <a:avLst/>
          </a:prstGeom>
          <a:effectLst/>
        </p:spPr>
      </p:pic>
      <p:pic>
        <p:nvPicPr>
          <p:cNvPr id="32" name="Picture 31"/>
          <p:cNvPicPr>
            <a:picLocks noChangeAspect="1"/>
          </p:cNvPicPr>
          <p:nvPr/>
        </p:nvPicPr>
        <p:blipFill>
          <a:blip r:embed="rId3"/>
          <a:stretch>
            <a:fillRect/>
          </a:stretch>
        </p:blipFill>
        <p:spPr>
          <a:xfrm>
            <a:off x="1836649" y="4708749"/>
            <a:ext cx="471576" cy="700487"/>
          </a:xfrm>
          <a:prstGeom prst="rect">
            <a:avLst/>
          </a:prstGeom>
          <a:effectLst/>
        </p:spPr>
      </p:pic>
      <p:pic>
        <p:nvPicPr>
          <p:cNvPr id="33" name="Picture 32"/>
          <p:cNvPicPr>
            <a:picLocks noChangeAspect="1"/>
          </p:cNvPicPr>
          <p:nvPr/>
        </p:nvPicPr>
        <p:blipFill>
          <a:blip r:embed="rId3"/>
          <a:stretch>
            <a:fillRect/>
          </a:stretch>
        </p:blipFill>
        <p:spPr>
          <a:xfrm>
            <a:off x="3587298" y="6714549"/>
            <a:ext cx="471576" cy="700487"/>
          </a:xfrm>
          <a:prstGeom prst="rect">
            <a:avLst/>
          </a:prstGeom>
          <a:effectLst/>
        </p:spPr>
      </p:pic>
      <p:sp>
        <p:nvSpPr>
          <p:cNvPr id="49" name="Rounded Rectangle 48"/>
          <p:cNvSpPr/>
          <p:nvPr/>
        </p:nvSpPr>
        <p:spPr>
          <a:xfrm>
            <a:off x="8550120" y="6162559"/>
            <a:ext cx="1413160" cy="1205288"/>
          </a:xfrm>
          <a:prstGeom prst="roundRect">
            <a:avLst/>
          </a:prstGeom>
          <a:noFill/>
          <a:ln>
            <a:solidFill>
              <a:srgbClr val="4A7E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r>
              <a:rPr lang="en-US" sz="1800" kern="1200" dirty="0">
                <a:solidFill>
                  <a:schemeClr val="accent4"/>
                </a:solidFill>
                <a:latin typeface="IBM Plex Sans" panose="020B0503050203000203" pitchFamily="34" charset="77"/>
                <a:ea typeface="Arial" charset="0"/>
                <a:cs typeface="Arial" charset="0"/>
              </a:rPr>
              <a:t>Traditional Data Sources</a:t>
            </a:r>
          </a:p>
        </p:txBody>
      </p:sp>
      <p:grpSp>
        <p:nvGrpSpPr>
          <p:cNvPr id="19" name="Group 18"/>
          <p:cNvGrpSpPr/>
          <p:nvPr/>
        </p:nvGrpSpPr>
        <p:grpSpPr>
          <a:xfrm>
            <a:off x="6203039" y="7172519"/>
            <a:ext cx="1674843" cy="1522578"/>
            <a:chOff x="4339741" y="4302041"/>
            <a:chExt cx="1177624" cy="747593"/>
          </a:xfrm>
        </p:grpSpPr>
        <p:sp>
          <p:nvSpPr>
            <p:cNvPr id="48" name="Rounded Rectangle 47"/>
            <p:cNvSpPr/>
            <p:nvPr/>
          </p:nvSpPr>
          <p:spPr>
            <a:xfrm>
              <a:off x="4339741" y="4397948"/>
              <a:ext cx="1086803" cy="651686"/>
            </a:xfrm>
            <a:prstGeom prst="roundRect">
              <a:avLst/>
            </a:prstGeom>
            <a:noFill/>
            <a:ln>
              <a:solidFill>
                <a:srgbClr val="4A7E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r>
                <a:rPr lang="en-US" sz="1800" kern="1200" dirty="0">
                  <a:solidFill>
                    <a:schemeClr val="accent4"/>
                  </a:solidFill>
                  <a:latin typeface="IBM Plex Sans" panose="020B0503050203000203" pitchFamily="34" charset="77"/>
                  <a:ea typeface="Arial" charset="0"/>
                  <a:cs typeface="Arial" charset="0"/>
                </a:rPr>
                <a:t>Traditional Processing Platforms</a:t>
              </a:r>
            </a:p>
          </p:txBody>
        </p:sp>
        <p:grpSp>
          <p:nvGrpSpPr>
            <p:cNvPr id="11" name="Group 10"/>
            <p:cNvGrpSpPr/>
            <p:nvPr/>
          </p:nvGrpSpPr>
          <p:grpSpPr>
            <a:xfrm>
              <a:off x="5172988" y="4302041"/>
              <a:ext cx="344377" cy="246908"/>
              <a:chOff x="7478676" y="5600744"/>
              <a:chExt cx="556401" cy="384131"/>
            </a:xfrm>
          </p:grpSpPr>
          <p:grpSp>
            <p:nvGrpSpPr>
              <p:cNvPr id="9" name="Group 8"/>
              <p:cNvGrpSpPr/>
              <p:nvPr/>
            </p:nvGrpSpPr>
            <p:grpSpPr>
              <a:xfrm>
                <a:off x="7478676" y="5600744"/>
                <a:ext cx="556401" cy="79331"/>
                <a:chOff x="7478676" y="5600744"/>
                <a:chExt cx="556401" cy="79331"/>
              </a:xfrm>
            </p:grpSpPr>
            <p:sp>
              <p:nvSpPr>
                <p:cNvPr id="2" name="Oval 1"/>
                <p:cNvSpPr/>
                <p:nvPr/>
              </p:nvSpPr>
              <p:spPr>
                <a:xfrm>
                  <a:off x="7989358" y="5600744"/>
                  <a:ext cx="45719" cy="45719"/>
                </a:xfrm>
                <a:prstGeom prst="ellipse">
                  <a:avLst/>
                </a:prstGeom>
                <a:solidFill>
                  <a:schemeClr val="bg1"/>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600" kern="1200" dirty="0">
                    <a:solidFill>
                      <a:prstClr val="white"/>
                    </a:solidFill>
                    <a:latin typeface="IBM Plex Sans" panose="020B0503050203000203" pitchFamily="34" charset="77"/>
                    <a:ea typeface="Arial" charset="0"/>
                    <a:cs typeface="Arial" charset="0"/>
                  </a:endParaRPr>
                </a:p>
              </p:txBody>
            </p:sp>
            <p:sp>
              <p:nvSpPr>
                <p:cNvPr id="56" name="Oval 55"/>
                <p:cNvSpPr/>
                <p:nvPr/>
              </p:nvSpPr>
              <p:spPr>
                <a:xfrm>
                  <a:off x="7927332" y="5600744"/>
                  <a:ext cx="45719" cy="45719"/>
                </a:xfrm>
                <a:prstGeom prst="ellipse">
                  <a:avLst/>
                </a:prstGeom>
                <a:solidFill>
                  <a:schemeClr val="bg1"/>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600" kern="1200" dirty="0">
                    <a:solidFill>
                      <a:prstClr val="white"/>
                    </a:solidFill>
                    <a:latin typeface="IBM Plex Sans" panose="020B0503050203000203" pitchFamily="34" charset="77"/>
                    <a:ea typeface="Arial" charset="0"/>
                    <a:cs typeface="Arial" charset="0"/>
                  </a:endParaRPr>
                </a:p>
              </p:txBody>
            </p:sp>
            <p:sp>
              <p:nvSpPr>
                <p:cNvPr id="58" name="Oval 57"/>
                <p:cNvSpPr/>
                <p:nvPr/>
              </p:nvSpPr>
              <p:spPr>
                <a:xfrm>
                  <a:off x="7865306" y="5600744"/>
                  <a:ext cx="45719" cy="45719"/>
                </a:xfrm>
                <a:prstGeom prst="ellipse">
                  <a:avLst/>
                </a:prstGeom>
                <a:solidFill>
                  <a:schemeClr val="bg1"/>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600" kern="1200" dirty="0">
                    <a:solidFill>
                      <a:prstClr val="white"/>
                    </a:solidFill>
                    <a:latin typeface="IBM Plex Sans" panose="020B0503050203000203" pitchFamily="34" charset="77"/>
                    <a:ea typeface="Arial" charset="0"/>
                    <a:cs typeface="Arial" charset="0"/>
                  </a:endParaRPr>
                </a:p>
              </p:txBody>
            </p:sp>
            <p:sp>
              <p:nvSpPr>
                <p:cNvPr id="6" name="Rectangle 5"/>
                <p:cNvSpPr/>
                <p:nvPr/>
              </p:nvSpPr>
              <p:spPr>
                <a:xfrm>
                  <a:off x="7478676" y="5610269"/>
                  <a:ext cx="80999" cy="69806"/>
                </a:xfrm>
                <a:prstGeom prst="rect">
                  <a:avLst/>
                </a:prstGeom>
                <a:solidFill>
                  <a:srgbClr val="FFFFFF"/>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600" kern="1200" dirty="0">
                    <a:solidFill>
                      <a:prstClr val="white"/>
                    </a:solidFill>
                    <a:latin typeface="IBM Plex Sans" panose="020B0503050203000203" pitchFamily="34" charset="77"/>
                    <a:ea typeface="Arial" charset="0"/>
                    <a:cs typeface="Arial" charset="0"/>
                  </a:endParaRPr>
                </a:p>
              </p:txBody>
            </p:sp>
          </p:grpSp>
          <p:grpSp>
            <p:nvGrpSpPr>
              <p:cNvPr id="59" name="Group 58"/>
              <p:cNvGrpSpPr/>
              <p:nvPr/>
            </p:nvGrpSpPr>
            <p:grpSpPr>
              <a:xfrm>
                <a:off x="7478676" y="5753144"/>
                <a:ext cx="556401" cy="79331"/>
                <a:chOff x="7478676" y="5600744"/>
                <a:chExt cx="556401" cy="79331"/>
              </a:xfrm>
            </p:grpSpPr>
            <p:sp>
              <p:nvSpPr>
                <p:cNvPr id="62" name="Oval 61"/>
                <p:cNvSpPr/>
                <p:nvPr/>
              </p:nvSpPr>
              <p:spPr>
                <a:xfrm>
                  <a:off x="7989358" y="5600744"/>
                  <a:ext cx="45719" cy="45719"/>
                </a:xfrm>
                <a:prstGeom prst="ellipse">
                  <a:avLst/>
                </a:prstGeom>
                <a:solidFill>
                  <a:schemeClr val="bg1"/>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600" kern="1200" dirty="0">
                    <a:solidFill>
                      <a:prstClr val="white"/>
                    </a:solidFill>
                    <a:latin typeface="IBM Plex Sans" panose="020B0503050203000203" pitchFamily="34" charset="77"/>
                    <a:ea typeface="Arial" charset="0"/>
                    <a:cs typeface="Arial" charset="0"/>
                  </a:endParaRPr>
                </a:p>
              </p:txBody>
            </p:sp>
            <p:sp>
              <p:nvSpPr>
                <p:cNvPr id="63" name="Oval 62"/>
                <p:cNvSpPr/>
                <p:nvPr/>
              </p:nvSpPr>
              <p:spPr>
                <a:xfrm>
                  <a:off x="7927332" y="5600744"/>
                  <a:ext cx="45719" cy="45719"/>
                </a:xfrm>
                <a:prstGeom prst="ellipse">
                  <a:avLst/>
                </a:prstGeom>
                <a:solidFill>
                  <a:schemeClr val="bg1"/>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600" kern="1200" dirty="0">
                    <a:solidFill>
                      <a:prstClr val="white"/>
                    </a:solidFill>
                    <a:latin typeface="IBM Plex Sans" panose="020B0503050203000203" pitchFamily="34" charset="77"/>
                    <a:ea typeface="Arial" charset="0"/>
                    <a:cs typeface="Arial" charset="0"/>
                  </a:endParaRPr>
                </a:p>
              </p:txBody>
            </p:sp>
            <p:sp>
              <p:nvSpPr>
                <p:cNvPr id="64" name="Oval 63"/>
                <p:cNvSpPr/>
                <p:nvPr/>
              </p:nvSpPr>
              <p:spPr>
                <a:xfrm>
                  <a:off x="7865306" y="5600744"/>
                  <a:ext cx="45719" cy="45719"/>
                </a:xfrm>
                <a:prstGeom prst="ellipse">
                  <a:avLst/>
                </a:prstGeom>
                <a:solidFill>
                  <a:schemeClr val="bg1"/>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600" kern="1200" dirty="0">
                    <a:solidFill>
                      <a:prstClr val="white"/>
                    </a:solidFill>
                    <a:latin typeface="IBM Plex Sans" panose="020B0503050203000203" pitchFamily="34" charset="77"/>
                    <a:ea typeface="Arial" charset="0"/>
                    <a:cs typeface="Arial" charset="0"/>
                  </a:endParaRPr>
                </a:p>
              </p:txBody>
            </p:sp>
            <p:sp>
              <p:nvSpPr>
                <p:cNvPr id="66" name="Rectangle 65"/>
                <p:cNvSpPr/>
                <p:nvPr/>
              </p:nvSpPr>
              <p:spPr>
                <a:xfrm>
                  <a:off x="7478676" y="5610269"/>
                  <a:ext cx="80999" cy="69806"/>
                </a:xfrm>
                <a:prstGeom prst="rect">
                  <a:avLst/>
                </a:prstGeom>
                <a:solidFill>
                  <a:srgbClr val="FFFFFF"/>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600" kern="1200" dirty="0">
                    <a:solidFill>
                      <a:prstClr val="white"/>
                    </a:solidFill>
                    <a:latin typeface="IBM Plex Sans" panose="020B0503050203000203" pitchFamily="34" charset="77"/>
                    <a:ea typeface="Arial" charset="0"/>
                    <a:cs typeface="Arial" charset="0"/>
                  </a:endParaRPr>
                </a:p>
              </p:txBody>
            </p:sp>
          </p:grpSp>
          <p:grpSp>
            <p:nvGrpSpPr>
              <p:cNvPr id="68" name="Group 67"/>
              <p:cNvGrpSpPr/>
              <p:nvPr/>
            </p:nvGrpSpPr>
            <p:grpSpPr>
              <a:xfrm>
                <a:off x="7478676" y="5905544"/>
                <a:ext cx="556401" cy="79331"/>
                <a:chOff x="7478676" y="5600744"/>
                <a:chExt cx="556401" cy="79331"/>
              </a:xfrm>
            </p:grpSpPr>
            <p:sp>
              <p:nvSpPr>
                <p:cNvPr id="70" name="Oval 69"/>
                <p:cNvSpPr/>
                <p:nvPr/>
              </p:nvSpPr>
              <p:spPr>
                <a:xfrm>
                  <a:off x="7989358" y="5600744"/>
                  <a:ext cx="45719" cy="45719"/>
                </a:xfrm>
                <a:prstGeom prst="ellipse">
                  <a:avLst/>
                </a:prstGeom>
                <a:solidFill>
                  <a:schemeClr val="bg1"/>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600" kern="1200" dirty="0">
                    <a:solidFill>
                      <a:prstClr val="white"/>
                    </a:solidFill>
                    <a:latin typeface="IBM Plex Sans" panose="020B0503050203000203" pitchFamily="34" charset="77"/>
                    <a:ea typeface="Arial" charset="0"/>
                    <a:cs typeface="Arial" charset="0"/>
                  </a:endParaRPr>
                </a:p>
              </p:txBody>
            </p:sp>
            <p:sp>
              <p:nvSpPr>
                <p:cNvPr id="71" name="Oval 70"/>
                <p:cNvSpPr/>
                <p:nvPr/>
              </p:nvSpPr>
              <p:spPr>
                <a:xfrm>
                  <a:off x="7927332" y="5600744"/>
                  <a:ext cx="45719" cy="45719"/>
                </a:xfrm>
                <a:prstGeom prst="ellipse">
                  <a:avLst/>
                </a:prstGeom>
                <a:solidFill>
                  <a:schemeClr val="bg1"/>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600" kern="1200" dirty="0">
                    <a:solidFill>
                      <a:prstClr val="white"/>
                    </a:solidFill>
                    <a:latin typeface="IBM Plex Sans" panose="020B0503050203000203" pitchFamily="34" charset="77"/>
                    <a:ea typeface="Arial" charset="0"/>
                    <a:cs typeface="Arial" charset="0"/>
                  </a:endParaRPr>
                </a:p>
              </p:txBody>
            </p:sp>
            <p:sp>
              <p:nvSpPr>
                <p:cNvPr id="73" name="Oval 72"/>
                <p:cNvSpPr/>
                <p:nvPr/>
              </p:nvSpPr>
              <p:spPr>
                <a:xfrm>
                  <a:off x="7865306" y="5600744"/>
                  <a:ext cx="45719" cy="45719"/>
                </a:xfrm>
                <a:prstGeom prst="ellipse">
                  <a:avLst/>
                </a:prstGeom>
                <a:solidFill>
                  <a:schemeClr val="bg1"/>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600" kern="1200" dirty="0">
                    <a:solidFill>
                      <a:prstClr val="white"/>
                    </a:solidFill>
                    <a:latin typeface="IBM Plex Sans" panose="020B0503050203000203" pitchFamily="34" charset="77"/>
                    <a:ea typeface="Arial" charset="0"/>
                    <a:cs typeface="Arial" charset="0"/>
                  </a:endParaRPr>
                </a:p>
              </p:txBody>
            </p:sp>
            <p:sp>
              <p:nvSpPr>
                <p:cNvPr id="74" name="Rectangle 73"/>
                <p:cNvSpPr/>
                <p:nvPr/>
              </p:nvSpPr>
              <p:spPr>
                <a:xfrm>
                  <a:off x="7478676" y="5610269"/>
                  <a:ext cx="80999" cy="69806"/>
                </a:xfrm>
                <a:prstGeom prst="rect">
                  <a:avLst/>
                </a:prstGeom>
                <a:solidFill>
                  <a:srgbClr val="FFFFFF"/>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600" kern="1200" dirty="0">
                    <a:solidFill>
                      <a:prstClr val="white"/>
                    </a:solidFill>
                    <a:latin typeface="IBM Plex Sans" panose="020B0503050203000203" pitchFamily="34" charset="77"/>
                    <a:ea typeface="Arial" charset="0"/>
                    <a:cs typeface="Arial" charset="0"/>
                  </a:endParaRPr>
                </a:p>
              </p:txBody>
            </p:sp>
          </p:grpSp>
        </p:grpSp>
      </p:grpSp>
      <p:cxnSp>
        <p:nvCxnSpPr>
          <p:cNvPr id="17" name="Elbow Connector 16"/>
          <p:cNvCxnSpPr>
            <a:cxnSpLocks/>
            <a:stCxn id="51" idx="2"/>
            <a:endCxn id="10" idx="0"/>
          </p:cNvCxnSpPr>
          <p:nvPr/>
        </p:nvCxnSpPr>
        <p:spPr>
          <a:xfrm rot="16200000" flipH="1">
            <a:off x="5793076" y="3161471"/>
            <a:ext cx="416027" cy="609535"/>
          </a:xfrm>
          <a:prstGeom prst="bentConnector3">
            <a:avLst>
              <a:gd name="adj1" fmla="val 50000"/>
            </a:avLst>
          </a:prstGeom>
          <a:ln w="28575" cmpd="sng">
            <a:solidFill>
              <a:schemeClr val="accent4">
                <a:lumMod val="40000"/>
                <a:lumOff val="6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Elbow Connector 24"/>
          <p:cNvCxnSpPr>
            <a:cxnSpLocks/>
            <a:stCxn id="48" idx="3"/>
            <a:endCxn id="49" idx="2"/>
          </p:cNvCxnSpPr>
          <p:nvPr/>
        </p:nvCxnSpPr>
        <p:spPr>
          <a:xfrm flipV="1">
            <a:off x="7748714" y="7367847"/>
            <a:ext cx="1507986" cy="663625"/>
          </a:xfrm>
          <a:prstGeom prst="bentConnector2">
            <a:avLst/>
          </a:prstGeom>
          <a:ln w="19050" cmpd="sng">
            <a:solidFill>
              <a:schemeClr val="accent6"/>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cxnSpLocks/>
            <a:stCxn id="15" idx="3"/>
          </p:cNvCxnSpPr>
          <p:nvPr/>
        </p:nvCxnSpPr>
        <p:spPr>
          <a:xfrm>
            <a:off x="3940844" y="5596069"/>
            <a:ext cx="997128" cy="0"/>
          </a:xfrm>
          <a:prstGeom prst="straightConnector1">
            <a:avLst/>
          </a:prstGeom>
          <a:ln w="28575" cmpd="sng">
            <a:solidFill>
              <a:schemeClr val="accent4">
                <a:lumMod val="40000"/>
                <a:lumOff val="6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9" name="Elbow Connector 98"/>
          <p:cNvCxnSpPr>
            <a:cxnSpLocks/>
            <a:stCxn id="46" idx="0"/>
          </p:cNvCxnSpPr>
          <p:nvPr/>
        </p:nvCxnSpPr>
        <p:spPr>
          <a:xfrm rot="5400000" flipH="1" flipV="1">
            <a:off x="4684616" y="6323777"/>
            <a:ext cx="789144" cy="895239"/>
          </a:xfrm>
          <a:prstGeom prst="bentConnector2">
            <a:avLst/>
          </a:prstGeom>
          <a:ln w="28575" cmpd="sng">
            <a:solidFill>
              <a:schemeClr val="accent4">
                <a:lumMod val="40000"/>
                <a:lumOff val="6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7" name="Elbow Connector 106"/>
          <p:cNvCxnSpPr>
            <a:cxnSpLocks/>
            <a:stCxn id="49" idx="1"/>
            <a:endCxn id="10" idx="5"/>
          </p:cNvCxnSpPr>
          <p:nvPr/>
        </p:nvCxnSpPr>
        <p:spPr>
          <a:xfrm rot="10800000">
            <a:off x="7366850" y="6154191"/>
            <a:ext cx="1183271" cy="611012"/>
          </a:xfrm>
          <a:prstGeom prst="bentConnector2">
            <a:avLst/>
          </a:prstGeom>
          <a:ln w="28575" cmpd="sng">
            <a:solidFill>
              <a:schemeClr val="accent4">
                <a:lumMod val="40000"/>
                <a:lumOff val="60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4802508" y="2530873"/>
            <a:ext cx="316112" cy="338554"/>
          </a:xfrm>
          <a:prstGeom prst="rect">
            <a:avLst/>
          </a:prstGeom>
          <a:noFill/>
        </p:spPr>
        <p:txBody>
          <a:bodyPr wrap="square" rtlCol="0">
            <a:spAutoFit/>
          </a:bodyPr>
          <a:lstStyle/>
          <a:p>
            <a:pPr algn="ctr" defTabSz="650230" hangingPunct="1">
              <a:spcBef>
                <a:spcPts val="0"/>
              </a:spcBef>
            </a:pPr>
            <a:r>
              <a:rPr lang="en-US" sz="1600" kern="1200" dirty="0">
                <a:solidFill>
                  <a:prstClr val="white"/>
                </a:solidFill>
                <a:latin typeface="IBM Plex Sans" panose="020B0503050203000203" pitchFamily="34" charset="77"/>
                <a:ea typeface="Arial" charset="0"/>
                <a:cs typeface="Arial" charset="0"/>
              </a:rPr>
              <a:t>R</a:t>
            </a:r>
          </a:p>
        </p:txBody>
      </p:sp>
      <p:sp>
        <p:nvSpPr>
          <p:cNvPr id="100" name="TextBox 99"/>
          <p:cNvSpPr txBox="1"/>
          <p:nvPr/>
        </p:nvSpPr>
        <p:spPr>
          <a:xfrm>
            <a:off x="8545665" y="2908988"/>
            <a:ext cx="324128" cy="338554"/>
          </a:xfrm>
          <a:prstGeom prst="rect">
            <a:avLst/>
          </a:prstGeom>
          <a:noFill/>
        </p:spPr>
        <p:txBody>
          <a:bodyPr wrap="square" rtlCol="0">
            <a:spAutoFit/>
          </a:bodyPr>
          <a:lstStyle/>
          <a:p>
            <a:pPr algn="ctr" defTabSz="650230" hangingPunct="1">
              <a:spcBef>
                <a:spcPts val="0"/>
              </a:spcBef>
            </a:pPr>
            <a:r>
              <a:rPr lang="en-US" sz="1600" kern="1200" dirty="0">
                <a:solidFill>
                  <a:prstClr val="white"/>
                </a:solidFill>
                <a:latin typeface="IBM Plex Sans" panose="020B0503050203000203" pitchFamily="34" charset="77"/>
                <a:ea typeface="Arial" charset="0"/>
                <a:cs typeface="Arial" charset="0"/>
              </a:rPr>
              <a:t>U</a:t>
            </a:r>
          </a:p>
        </p:txBody>
      </p:sp>
      <p:sp>
        <p:nvSpPr>
          <p:cNvPr id="101" name="TextBox 100"/>
          <p:cNvSpPr txBox="1"/>
          <p:nvPr/>
        </p:nvSpPr>
        <p:spPr>
          <a:xfrm>
            <a:off x="2360469" y="5030150"/>
            <a:ext cx="322524" cy="338554"/>
          </a:xfrm>
          <a:prstGeom prst="rect">
            <a:avLst/>
          </a:prstGeom>
          <a:noFill/>
        </p:spPr>
        <p:txBody>
          <a:bodyPr wrap="square" rtlCol="0">
            <a:spAutoFit/>
          </a:bodyPr>
          <a:lstStyle/>
          <a:p>
            <a:pPr algn="ctr" defTabSz="650230" hangingPunct="1">
              <a:spcBef>
                <a:spcPts val="0"/>
              </a:spcBef>
            </a:pPr>
            <a:r>
              <a:rPr lang="en-US" sz="1600" kern="1200" dirty="0">
                <a:solidFill>
                  <a:prstClr val="white"/>
                </a:solidFill>
                <a:latin typeface="IBM Plex Sans" panose="020B0503050203000203" pitchFamily="34" charset="77"/>
                <a:ea typeface="Arial" charset="0"/>
                <a:cs typeface="Arial" charset="0"/>
              </a:rPr>
              <a:t>D</a:t>
            </a:r>
          </a:p>
        </p:txBody>
      </p:sp>
      <p:sp>
        <p:nvSpPr>
          <p:cNvPr id="103" name="TextBox 102"/>
          <p:cNvSpPr txBox="1"/>
          <p:nvPr/>
        </p:nvSpPr>
        <p:spPr>
          <a:xfrm>
            <a:off x="3654215" y="7037950"/>
            <a:ext cx="330540" cy="338554"/>
          </a:xfrm>
          <a:prstGeom prst="rect">
            <a:avLst/>
          </a:prstGeom>
          <a:noFill/>
        </p:spPr>
        <p:txBody>
          <a:bodyPr wrap="square" rtlCol="0">
            <a:spAutoFit/>
          </a:bodyPr>
          <a:lstStyle/>
          <a:p>
            <a:pPr algn="ctr" defTabSz="650230" hangingPunct="1">
              <a:spcBef>
                <a:spcPts val="0"/>
              </a:spcBef>
            </a:pPr>
            <a:r>
              <a:rPr lang="en-US" sz="1600" kern="1200" dirty="0">
                <a:solidFill>
                  <a:prstClr val="white"/>
                </a:solidFill>
                <a:latin typeface="IBM Plex Sans" panose="020B0503050203000203" pitchFamily="34" charset="77"/>
                <a:ea typeface="Arial" charset="0"/>
                <a:cs typeface="Arial" charset="0"/>
              </a:rPr>
              <a:t>O</a:t>
            </a:r>
          </a:p>
        </p:txBody>
      </p:sp>
      <p:grpSp>
        <p:nvGrpSpPr>
          <p:cNvPr id="104" name="Group 103"/>
          <p:cNvGrpSpPr/>
          <p:nvPr/>
        </p:nvGrpSpPr>
        <p:grpSpPr>
          <a:xfrm>
            <a:off x="9988899" y="4198610"/>
            <a:ext cx="811026" cy="404573"/>
            <a:chOff x="8203321" y="3097576"/>
            <a:chExt cx="866669" cy="411867"/>
          </a:xfrm>
        </p:grpSpPr>
        <p:sp>
          <p:nvSpPr>
            <p:cNvPr id="105" name="Rectangle 104"/>
            <p:cNvSpPr/>
            <p:nvPr/>
          </p:nvSpPr>
          <p:spPr>
            <a:xfrm>
              <a:off x="8203321" y="3097576"/>
              <a:ext cx="866669" cy="411867"/>
            </a:xfrm>
            <a:prstGeom prst="rect">
              <a:avLst/>
            </a:prstGeom>
            <a:solidFill>
              <a:schemeClr val="bg1"/>
            </a:solidFill>
            <a:ln w="127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920" kern="1200" dirty="0">
                <a:solidFill>
                  <a:prstClr val="white"/>
                </a:solidFill>
                <a:latin typeface="IBM Plex Sans" panose="020B0503050203000203" pitchFamily="34" charset="77"/>
                <a:ea typeface="Arial" charset="0"/>
                <a:cs typeface="Arial" charset="0"/>
              </a:endParaRPr>
            </a:p>
          </p:txBody>
        </p:sp>
        <p:pic>
          <p:nvPicPr>
            <p:cNvPr id="106" name="Picture 105"/>
            <p:cNvPicPr>
              <a:picLocks noChangeAspect="1"/>
            </p:cNvPicPr>
            <p:nvPr/>
          </p:nvPicPr>
          <p:blipFill>
            <a:blip r:embed="rId4">
              <a:duotone>
                <a:schemeClr val="accent4">
                  <a:shade val="45000"/>
                  <a:satMod val="135000"/>
                </a:schemeClr>
                <a:prstClr val="white"/>
              </a:duotone>
            </a:blip>
            <a:stretch>
              <a:fillRect/>
            </a:stretch>
          </p:blipFill>
          <p:spPr>
            <a:xfrm>
              <a:off x="8702016" y="3174776"/>
              <a:ext cx="261642" cy="261642"/>
            </a:xfrm>
            <a:prstGeom prst="rect">
              <a:avLst/>
            </a:prstGeom>
            <a:ln w="9525" cmpd="sng">
              <a:solidFill>
                <a:schemeClr val="tx2"/>
              </a:solidFill>
            </a:ln>
          </p:spPr>
        </p:pic>
        <p:sp>
          <p:nvSpPr>
            <p:cNvPr id="108" name="TextBox 107"/>
            <p:cNvSpPr txBox="1"/>
            <p:nvPr/>
          </p:nvSpPr>
          <p:spPr>
            <a:xfrm>
              <a:off x="8314936" y="3174808"/>
              <a:ext cx="289100" cy="277751"/>
            </a:xfrm>
            <a:prstGeom prst="rect">
              <a:avLst/>
            </a:prstGeom>
            <a:noFill/>
            <a:ln>
              <a:solidFill>
                <a:schemeClr val="tx2"/>
              </a:solidFill>
            </a:ln>
          </p:spPr>
          <p:txBody>
            <a:bodyPr wrap="square" rtlCol="0">
              <a:spAutoFit/>
            </a:bodyPr>
            <a:lstStyle/>
            <a:p>
              <a:pPr marL="304796" indent="-304796" defTabSz="650230" hangingPunct="1">
                <a:spcBef>
                  <a:spcPts val="0"/>
                </a:spcBef>
                <a:buFont typeface="Wingdings" charset="2"/>
                <a:buChar char="ü"/>
              </a:pPr>
              <a:r>
                <a:rPr lang="en-US" sz="1173" kern="1200" dirty="0">
                  <a:solidFill>
                    <a:srgbClr val="4178BE"/>
                  </a:solidFill>
                  <a:latin typeface="IBM Plex Sans" panose="020B0503050203000203" pitchFamily="34" charset="77"/>
                  <a:ea typeface="Arial" charset="0"/>
                  <a:cs typeface="Arial" charset="0"/>
                </a:rPr>
                <a:t> </a:t>
              </a:r>
            </a:p>
          </p:txBody>
        </p:sp>
      </p:grpSp>
      <p:cxnSp>
        <p:nvCxnSpPr>
          <p:cNvPr id="14" name="Elbow Connector 13"/>
          <p:cNvCxnSpPr>
            <a:cxnSpLocks/>
          </p:cNvCxnSpPr>
          <p:nvPr/>
        </p:nvCxnSpPr>
        <p:spPr>
          <a:xfrm flipV="1">
            <a:off x="7588656" y="5353903"/>
            <a:ext cx="2392532" cy="479908"/>
          </a:xfrm>
          <a:prstGeom prst="bentConnector3">
            <a:avLst>
              <a:gd name="adj1" fmla="val 52548"/>
            </a:avLst>
          </a:prstGeom>
          <a:ln w="28575" cmpd="sng">
            <a:solidFill>
              <a:schemeClr val="accent4">
                <a:lumMod val="40000"/>
                <a:lumOff val="6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sp>
        <p:nvSpPr>
          <p:cNvPr id="75" name="Rounded Rectangle 74"/>
          <p:cNvSpPr/>
          <p:nvPr/>
        </p:nvSpPr>
        <p:spPr>
          <a:xfrm>
            <a:off x="2858181" y="3557101"/>
            <a:ext cx="1527844" cy="926842"/>
          </a:xfrm>
          <a:prstGeom prst="roundRect">
            <a:avLst/>
          </a:prstGeom>
          <a:noFill/>
          <a:ln>
            <a:solidFill>
              <a:srgbClr val="4A7E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r>
              <a:rPr lang="en-US" kern="1200" dirty="0">
                <a:solidFill>
                  <a:schemeClr val="accent4"/>
                </a:solidFill>
                <a:latin typeface="IBM Plex Sans" panose="020B0503050203000203" pitchFamily="34" charset="77"/>
                <a:ea typeface="Arial" charset="0"/>
                <a:cs typeface="Arial" charset="0"/>
              </a:rPr>
              <a:t>Blockchain Architect</a:t>
            </a:r>
          </a:p>
        </p:txBody>
      </p:sp>
      <p:pic>
        <p:nvPicPr>
          <p:cNvPr id="76" name="Picture 75"/>
          <p:cNvPicPr>
            <a:picLocks noChangeAspect="1"/>
          </p:cNvPicPr>
          <p:nvPr/>
        </p:nvPicPr>
        <p:blipFill>
          <a:blip r:embed="rId3"/>
          <a:stretch>
            <a:fillRect/>
          </a:stretch>
        </p:blipFill>
        <p:spPr>
          <a:xfrm>
            <a:off x="2618602" y="3084142"/>
            <a:ext cx="471576" cy="700487"/>
          </a:xfrm>
          <a:prstGeom prst="rect">
            <a:avLst/>
          </a:prstGeom>
          <a:effectLst/>
        </p:spPr>
      </p:pic>
      <p:sp>
        <p:nvSpPr>
          <p:cNvPr id="77" name="TextBox 76"/>
          <p:cNvSpPr txBox="1"/>
          <p:nvPr/>
        </p:nvSpPr>
        <p:spPr>
          <a:xfrm>
            <a:off x="2692733" y="3407543"/>
            <a:ext cx="316112" cy="338554"/>
          </a:xfrm>
          <a:prstGeom prst="rect">
            <a:avLst/>
          </a:prstGeom>
          <a:noFill/>
        </p:spPr>
        <p:txBody>
          <a:bodyPr wrap="square" rtlCol="0">
            <a:spAutoFit/>
          </a:bodyPr>
          <a:lstStyle/>
          <a:p>
            <a:pPr algn="ctr" defTabSz="650230" hangingPunct="1">
              <a:spcBef>
                <a:spcPts val="0"/>
              </a:spcBef>
            </a:pPr>
            <a:r>
              <a:rPr lang="en-US" sz="1600" kern="1200" dirty="0">
                <a:solidFill>
                  <a:prstClr val="white"/>
                </a:solidFill>
                <a:latin typeface="IBM Plex Sans" panose="020B0503050203000203" pitchFamily="34" charset="77"/>
                <a:ea typeface="Arial" charset="0"/>
                <a:cs typeface="Arial" charset="0"/>
              </a:rPr>
              <a:t>A</a:t>
            </a:r>
          </a:p>
        </p:txBody>
      </p:sp>
      <p:sp>
        <p:nvSpPr>
          <p:cNvPr id="65" name="TextBox 64"/>
          <p:cNvSpPr txBox="1"/>
          <p:nvPr/>
        </p:nvSpPr>
        <p:spPr>
          <a:xfrm>
            <a:off x="3977632" y="4370195"/>
            <a:ext cx="1192620" cy="338554"/>
          </a:xfrm>
          <a:prstGeom prst="rect">
            <a:avLst/>
          </a:prstGeom>
          <a:noFill/>
          <a:effectLst/>
        </p:spPr>
        <p:txBody>
          <a:bodyPr wrap="square" rtlCol="0">
            <a:spAutoFit/>
          </a:bodyPr>
          <a:lstStyle/>
          <a:p>
            <a:pPr algn="ctr" defTabSz="650230" hangingPunct="1">
              <a:spcBef>
                <a:spcPts val="0"/>
              </a:spcBef>
            </a:pPr>
            <a:r>
              <a:rPr lang="en-US" sz="1600" kern="1200" dirty="0">
                <a:solidFill>
                  <a:schemeClr val="tx1"/>
                </a:solidFill>
                <a:latin typeface="IBM Plex Sans" panose="020B0503050203000203" pitchFamily="34" charset="77"/>
                <a:ea typeface="Arial" charset="0"/>
                <a:cs typeface="Arial" charset="0"/>
              </a:rPr>
              <a:t>designs</a:t>
            </a:r>
          </a:p>
        </p:txBody>
      </p:sp>
      <p:cxnSp>
        <p:nvCxnSpPr>
          <p:cNvPr id="72" name="Straight Arrow Connector 71"/>
          <p:cNvCxnSpPr>
            <a:cxnSpLocks/>
          </p:cNvCxnSpPr>
          <p:nvPr/>
        </p:nvCxnSpPr>
        <p:spPr>
          <a:xfrm>
            <a:off x="4264220" y="4355146"/>
            <a:ext cx="800278" cy="0"/>
          </a:xfrm>
          <a:prstGeom prst="straightConnector1">
            <a:avLst/>
          </a:prstGeom>
          <a:ln w="28575" cmpd="sng">
            <a:solidFill>
              <a:schemeClr val="accent4">
                <a:lumMod val="40000"/>
                <a:lumOff val="6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8" name="Title 3"/>
          <p:cNvSpPr>
            <a:spLocks noGrp="1"/>
          </p:cNvSpPr>
          <p:nvPr>
            <p:ph type="body" sz="quarter" idx="13"/>
          </p:nvPr>
        </p:nvSpPr>
        <p:spPr>
          <a:effectLst/>
        </p:spPr>
        <p:txBody>
          <a:bodyPr/>
          <a:lstStyle/>
          <a:p>
            <a:r>
              <a:rPr lang="en-US" dirty="0">
                <a:ea typeface="Arial" charset="0"/>
                <a:cs typeface="Arial" charset="0"/>
              </a:rPr>
              <a:t>Actors in a blockchain solution</a:t>
            </a:r>
          </a:p>
        </p:txBody>
      </p:sp>
      <p:pic>
        <p:nvPicPr>
          <p:cNvPr id="79" name="Picture 78"/>
          <p:cNvPicPr>
            <a:picLocks noChangeAspect="1"/>
          </p:cNvPicPr>
          <p:nvPr/>
        </p:nvPicPr>
        <p:blipFill>
          <a:blip r:embed="rId5"/>
          <a:stretch>
            <a:fillRect/>
          </a:stretch>
        </p:blipFill>
        <p:spPr>
          <a:xfrm>
            <a:off x="7323886" y="7142014"/>
            <a:ext cx="588319" cy="420874"/>
          </a:xfrm>
          <a:prstGeom prst="rect">
            <a:avLst/>
          </a:prstGeom>
        </p:spPr>
      </p:pic>
      <p:sp>
        <p:nvSpPr>
          <p:cNvPr id="80" name="Can 79"/>
          <p:cNvSpPr/>
          <p:nvPr/>
        </p:nvSpPr>
        <p:spPr>
          <a:xfrm>
            <a:off x="9646369" y="5972020"/>
            <a:ext cx="522125" cy="369264"/>
          </a:xfrm>
          <a:prstGeom prst="can">
            <a:avLst/>
          </a:prstGeom>
          <a:ln>
            <a:noFill/>
          </a:ln>
        </p:spPr>
        <p:style>
          <a:lnRef idx="1">
            <a:schemeClr val="accent4"/>
          </a:lnRef>
          <a:fillRef idx="3">
            <a:schemeClr val="accent4"/>
          </a:fillRef>
          <a:effectRef idx="2">
            <a:schemeClr val="accent4"/>
          </a:effectRef>
          <a:fontRef idx="minor">
            <a:schemeClr val="lt1"/>
          </a:fontRef>
        </p:style>
        <p:txBody>
          <a:bodyPr/>
          <a:lstStyle/>
          <a:p>
            <a:pPr defTabSz="650230" hangingPunct="1">
              <a:spcBef>
                <a:spcPts val="0"/>
              </a:spcBef>
            </a:pPr>
            <a:endParaRPr lang="en-US" sz="1920" kern="1200" dirty="0">
              <a:solidFill>
                <a:srgbClr val="003BC9"/>
              </a:solidFill>
              <a:latin typeface="IBM Plex Sans" panose="020B0503050203000203" pitchFamily="34" charset="77"/>
              <a:ea typeface="Arial" charset="0"/>
              <a:cs typeface="Arial" charset="0"/>
            </a:endParaRPr>
          </a:p>
        </p:txBody>
      </p:sp>
    </p:spTree>
    <p:extLst>
      <p:ext uri="{BB962C8B-B14F-4D97-AF65-F5344CB8AC3E}">
        <p14:creationId xmlns:p14="http://schemas.microsoft.com/office/powerpoint/2010/main" val="2535677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ea typeface="Arial" charset="0"/>
                <a:cs typeface="Arial" charset="0"/>
              </a:rPr>
              <a:t>The </a:t>
            </a:r>
            <a:r>
              <a:rPr lang="en-US" dirty="0" err="1">
                <a:ea typeface="Arial" charset="0"/>
                <a:cs typeface="Arial" charset="0"/>
              </a:rPr>
              <a:t>blockchain</a:t>
            </a:r>
            <a:r>
              <a:rPr lang="en-US" dirty="0">
                <a:ea typeface="Arial" charset="0"/>
                <a:cs typeface="Arial" charset="0"/>
              </a:rPr>
              <a:t> developer</a:t>
            </a:r>
          </a:p>
        </p:txBody>
      </p:sp>
      <p:grpSp>
        <p:nvGrpSpPr>
          <p:cNvPr id="6" name="Group 5"/>
          <p:cNvGrpSpPr/>
          <p:nvPr/>
        </p:nvGrpSpPr>
        <p:grpSpPr>
          <a:xfrm>
            <a:off x="8971394" y="1038483"/>
            <a:ext cx="2991169" cy="2046191"/>
            <a:chOff x="269253" y="1016947"/>
            <a:chExt cx="1261974" cy="903020"/>
          </a:xfrm>
        </p:grpSpPr>
        <p:sp>
          <p:nvSpPr>
            <p:cNvPr id="14" name="Rounded Rectangle 13"/>
            <p:cNvSpPr/>
            <p:nvPr/>
          </p:nvSpPr>
          <p:spPr>
            <a:xfrm>
              <a:off x="505109" y="1268281"/>
              <a:ext cx="1026118" cy="651686"/>
            </a:xfrm>
            <a:prstGeom prst="roundRect">
              <a:avLst/>
            </a:prstGeom>
            <a:solidFill>
              <a:srgbClr val="FFFFFF"/>
            </a:solidFill>
            <a:ln>
              <a:solidFill>
                <a:srgbClr val="4A7E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Blockchain Developer</a:t>
              </a:r>
            </a:p>
          </p:txBody>
        </p:sp>
        <p:pic>
          <p:nvPicPr>
            <p:cNvPr id="15" name="Picture 14"/>
            <p:cNvPicPr>
              <a:picLocks noChangeAspect="1"/>
            </p:cNvPicPr>
            <p:nvPr/>
          </p:nvPicPr>
          <p:blipFill>
            <a:blip r:embed="rId3"/>
            <a:stretch>
              <a:fillRect/>
            </a:stretch>
          </p:blipFill>
          <p:spPr>
            <a:xfrm>
              <a:off x="269253" y="1016947"/>
              <a:ext cx="331577" cy="492530"/>
            </a:xfrm>
            <a:prstGeom prst="rect">
              <a:avLst/>
            </a:prstGeom>
            <a:effectLst/>
          </p:spPr>
        </p:pic>
        <p:sp>
          <p:nvSpPr>
            <p:cNvPr id="16" name="TextBox 15"/>
            <p:cNvSpPr txBox="1"/>
            <p:nvPr/>
          </p:nvSpPr>
          <p:spPr>
            <a:xfrm>
              <a:off x="332596" y="1243825"/>
              <a:ext cx="202594" cy="216236"/>
            </a:xfrm>
            <a:prstGeom prst="rect">
              <a:avLst/>
            </a:prstGeom>
            <a:noFill/>
          </p:spPr>
          <p:txBody>
            <a:bodyPr wrap="none" rtlCol="0">
              <a:spAutoFit/>
            </a:bodyPr>
            <a:lstStyle/>
            <a:p>
              <a:pPr algn="ctr" defTabSz="650230" hangingPunct="1">
                <a:spcBef>
                  <a:spcPts val="0"/>
                </a:spcBef>
              </a:pPr>
              <a:r>
                <a:rPr lang="en-US" sz="1991" kern="1200" dirty="0">
                  <a:solidFill>
                    <a:prstClr val="white"/>
                  </a:solidFill>
                  <a:latin typeface="IBM Plex Sans" panose="020B0503050203000203" pitchFamily="34" charset="77"/>
                  <a:ea typeface="Arial" charset="0"/>
                  <a:cs typeface="Arial" charset="0"/>
                </a:rPr>
                <a:t>D</a:t>
              </a:r>
            </a:p>
          </p:txBody>
        </p:sp>
      </p:grpSp>
      <p:grpSp>
        <p:nvGrpSpPr>
          <p:cNvPr id="7" name="Group 6"/>
          <p:cNvGrpSpPr/>
          <p:nvPr/>
        </p:nvGrpSpPr>
        <p:grpSpPr>
          <a:xfrm>
            <a:off x="6610243" y="2734315"/>
            <a:ext cx="2304214" cy="1769474"/>
            <a:chOff x="3955874" y="2300578"/>
            <a:chExt cx="1160808" cy="905712"/>
          </a:xfrm>
        </p:grpSpPr>
        <p:sp>
          <p:nvSpPr>
            <p:cNvPr id="11" name="Rounded Rectangle 10"/>
            <p:cNvSpPr/>
            <p:nvPr/>
          </p:nvSpPr>
          <p:spPr>
            <a:xfrm>
              <a:off x="3955874" y="2300578"/>
              <a:ext cx="894931" cy="644582"/>
            </a:xfrm>
            <a:prstGeom prst="roundRect">
              <a:avLst/>
            </a:prstGeom>
            <a:noFill/>
            <a:ln w="9525" cap="flat" cmpd="sng" algn="ctr">
              <a:solidFill>
                <a:srgbClr val="4178B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91" dirty="0">
                <a:solidFill>
                  <a:srgbClr val="003BC9"/>
                </a:solidFill>
                <a:latin typeface="IBM Plex Sans" panose="020B0503050203000203" pitchFamily="34" charset="77"/>
                <a:ea typeface="Arial" charset="0"/>
                <a:cs typeface="Arial" charset="0"/>
              </a:endParaRPr>
            </a:p>
          </p:txBody>
        </p:sp>
        <p:sp>
          <p:nvSpPr>
            <p:cNvPr id="12" name="Folded Corner 11"/>
            <p:cNvSpPr/>
            <p:nvPr/>
          </p:nvSpPr>
          <p:spPr>
            <a:xfrm>
              <a:off x="4612460" y="2834984"/>
              <a:ext cx="504222" cy="371306"/>
            </a:xfrm>
            <a:prstGeom prst="foldedCorner">
              <a:avLst/>
            </a:prstGeom>
            <a:solidFill>
              <a:sysClr val="window" lastClr="FFFFFF"/>
            </a:solidFill>
            <a:ln w="9525" cap="flat" cmpd="sng" algn="ctr">
              <a:solidFill>
                <a:srgbClr val="4178BE">
                  <a:shade val="95000"/>
                  <a:satMod val="105000"/>
                </a:srgbClr>
              </a:solidFill>
              <a:prstDash val="solid"/>
            </a:ln>
            <a:effectLst/>
          </p:spPr>
          <p:txBody>
            <a:bodyPr rtlCol="0" anchor="ct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f(</a:t>
              </a:r>
              <a:r>
                <a:rPr lang="en-US" dirty="0" err="1">
                  <a:solidFill>
                    <a:schemeClr val="accent4"/>
                  </a:solidFill>
                  <a:latin typeface="IBM Plex Sans" panose="020B0503050203000203" pitchFamily="34" charset="77"/>
                  <a:ea typeface="Arial" charset="0"/>
                  <a:cs typeface="Arial" charset="0"/>
                </a:rPr>
                <a:t>abc</a:t>
              </a:r>
              <a:r>
                <a:rPr lang="en-US" dirty="0">
                  <a:solidFill>
                    <a:schemeClr val="accent4"/>
                  </a:solidFill>
                  <a:latin typeface="IBM Plex Sans" panose="020B0503050203000203" pitchFamily="34" charset="77"/>
                  <a:ea typeface="Arial" charset="0"/>
                  <a:cs typeface="Arial" charset="0"/>
                </a:rPr>
                <a:t>);</a:t>
              </a:r>
            </a:p>
          </p:txBody>
        </p:sp>
        <p:sp>
          <p:nvSpPr>
            <p:cNvPr id="13" name="TextBox 12"/>
            <p:cNvSpPr txBox="1"/>
            <p:nvPr/>
          </p:nvSpPr>
          <p:spPr>
            <a:xfrm>
              <a:off x="4006673" y="2397894"/>
              <a:ext cx="790757" cy="488363"/>
            </a:xfrm>
            <a:prstGeom prst="rect">
              <a:avLst/>
            </a:prstGeom>
            <a:noFill/>
          </p:spPr>
          <p:txBody>
            <a:bodyPr wrap="none" rtlCol="0">
              <a:spAutoFit/>
            </a:bodyPr>
            <a:lstStyle/>
            <a:p>
              <a:pPr algn="ct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Smart </a:t>
              </a:r>
            </a:p>
            <a:p>
              <a:pPr algn="ct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Contract</a:t>
              </a:r>
              <a:endParaRPr lang="en-US" sz="2400" kern="1200" dirty="0">
                <a:solidFill>
                  <a:schemeClr val="accent4"/>
                </a:solidFill>
                <a:latin typeface="IBM Plex Sans" panose="020B0503050203000203" pitchFamily="34" charset="77"/>
                <a:ea typeface="Arial" charset="0"/>
                <a:cs typeface="Arial" charset="0"/>
              </a:endParaRPr>
            </a:p>
          </p:txBody>
        </p:sp>
      </p:grpSp>
      <p:sp>
        <p:nvSpPr>
          <p:cNvPr id="17" name="TextBox 16"/>
          <p:cNvSpPr txBox="1"/>
          <p:nvPr/>
        </p:nvSpPr>
        <p:spPr>
          <a:xfrm>
            <a:off x="209085" y="1980288"/>
            <a:ext cx="8731878" cy="584775"/>
          </a:xfrm>
          <a:prstGeom prst="rect">
            <a:avLst/>
          </a:prstGeom>
          <a:noFill/>
        </p:spPr>
        <p:txBody>
          <a:bodyPr wrap="none" rtlCol="0">
            <a:spAutoFit/>
          </a:bodyPr>
          <a:lstStyle/>
          <a:p>
            <a:pPr defTabSz="650230" hangingPunct="1">
              <a:spcBef>
                <a:spcPts val="0"/>
              </a:spcBef>
            </a:pPr>
            <a:r>
              <a:rPr lang="en-US" sz="3200" kern="1200" dirty="0">
                <a:solidFill>
                  <a:schemeClr val="tx1"/>
                </a:solidFill>
                <a:latin typeface="IBM Plex Sans" panose="020B0503050203000203" pitchFamily="34" charset="77"/>
                <a:ea typeface="Arial" charset="0"/>
                <a:cs typeface="Arial" charset="0"/>
              </a:rPr>
              <a:t>Blockchain developers’ primary interests are</a:t>
            </a:r>
            <a:r>
              <a:rPr lang="mr-IN" sz="3200" kern="1200" dirty="0">
                <a:solidFill>
                  <a:schemeClr val="tx1"/>
                </a:solidFill>
                <a:latin typeface="IBM Plex Sans" panose="020B0503050203000203" pitchFamily="34" charset="77"/>
                <a:ea typeface="Arial" charset="0"/>
                <a:cs typeface="Arial" charset="0"/>
              </a:rPr>
              <a:t>…</a:t>
            </a:r>
            <a:endParaRPr lang="en-US" sz="3200" kern="1200" dirty="0">
              <a:solidFill>
                <a:schemeClr val="tx1"/>
              </a:solidFill>
              <a:latin typeface="IBM Plex Sans" panose="020B0503050203000203" pitchFamily="34" charset="77"/>
              <a:ea typeface="Arial" charset="0"/>
              <a:cs typeface="Arial" charset="0"/>
            </a:endParaRPr>
          </a:p>
        </p:txBody>
      </p:sp>
      <p:grpSp>
        <p:nvGrpSpPr>
          <p:cNvPr id="19" name="Group 18"/>
          <p:cNvGrpSpPr/>
          <p:nvPr/>
        </p:nvGrpSpPr>
        <p:grpSpPr>
          <a:xfrm>
            <a:off x="3771651" y="2715822"/>
            <a:ext cx="2622909" cy="1903047"/>
            <a:chOff x="3424136" y="1520032"/>
            <a:chExt cx="1059354" cy="977267"/>
          </a:xfrm>
        </p:grpSpPr>
        <p:grpSp>
          <p:nvGrpSpPr>
            <p:cNvPr id="8" name="Group 7"/>
            <p:cNvGrpSpPr/>
            <p:nvPr/>
          </p:nvGrpSpPr>
          <p:grpSpPr>
            <a:xfrm>
              <a:off x="3424136" y="1520032"/>
              <a:ext cx="1059354" cy="693528"/>
              <a:chOff x="5728789" y="100090"/>
              <a:chExt cx="1015795" cy="644582"/>
            </a:xfrm>
          </p:grpSpPr>
          <p:sp>
            <p:nvSpPr>
              <p:cNvPr id="9" name="Rounded Rectangle 8"/>
              <p:cNvSpPr/>
              <p:nvPr/>
            </p:nvSpPr>
            <p:spPr>
              <a:xfrm>
                <a:off x="5728789" y="100090"/>
                <a:ext cx="894931" cy="644582"/>
              </a:xfrm>
              <a:prstGeom prst="roundRect">
                <a:avLst/>
              </a:prstGeom>
              <a:noFill/>
              <a:ln w="9525" cap="flat" cmpd="sng" algn="ctr">
                <a:solidFill>
                  <a:srgbClr val="4178B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91" dirty="0">
                  <a:solidFill>
                    <a:srgbClr val="003BC9"/>
                  </a:solidFill>
                  <a:latin typeface="IBM Plex Sans" panose="020B0503050203000203" pitchFamily="34" charset="77"/>
                  <a:ea typeface="Arial" charset="0"/>
                  <a:cs typeface="Arial" charset="0"/>
                </a:endParaRPr>
              </a:p>
            </p:txBody>
          </p:sp>
          <p:sp>
            <p:nvSpPr>
              <p:cNvPr id="10" name="TextBox 9"/>
              <p:cNvSpPr txBox="1"/>
              <p:nvPr/>
            </p:nvSpPr>
            <p:spPr>
              <a:xfrm>
                <a:off x="5780374" y="302452"/>
                <a:ext cx="964210" cy="286133"/>
              </a:xfrm>
              <a:prstGeom prst="rect">
                <a:avLst/>
              </a:prstGeom>
              <a:noFill/>
            </p:spPr>
            <p:txBody>
              <a:bodyPr wrap="non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Application</a:t>
                </a:r>
              </a:p>
            </p:txBody>
          </p:sp>
        </p:grpSp>
        <p:pic>
          <p:nvPicPr>
            <p:cNvPr id="121" name="Picture 23" descr="desktop"/>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9322" y="2094238"/>
              <a:ext cx="335239" cy="403061"/>
            </a:xfrm>
            <a:prstGeom prst="rect">
              <a:avLst/>
            </a:prstGeom>
            <a:solidFill>
              <a:schemeClr val="bg1"/>
            </a:solidFill>
          </p:spPr>
        </p:pic>
      </p:grpSp>
    </p:spTree>
    <p:extLst>
      <p:ext uri="{BB962C8B-B14F-4D97-AF65-F5344CB8AC3E}">
        <p14:creationId xmlns:p14="http://schemas.microsoft.com/office/powerpoint/2010/main" val="1253240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689936" y="6000362"/>
            <a:ext cx="2168708" cy="1408383"/>
            <a:chOff x="3425139" y="3145554"/>
            <a:chExt cx="1207649" cy="806608"/>
          </a:xfrm>
        </p:grpSpPr>
        <p:sp>
          <p:nvSpPr>
            <p:cNvPr id="85" name="Rounded Rectangle 84"/>
            <p:cNvSpPr/>
            <p:nvPr/>
          </p:nvSpPr>
          <p:spPr>
            <a:xfrm>
              <a:off x="3425139" y="3145554"/>
              <a:ext cx="894931" cy="644582"/>
            </a:xfrm>
            <a:prstGeom prst="round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920" kern="1200" dirty="0">
                <a:solidFill>
                  <a:srgbClr val="003BC9"/>
                </a:solidFill>
                <a:latin typeface="IBM Plex Sans" panose="020B0503050203000203" pitchFamily="34" charset="77"/>
                <a:ea typeface="Arial" charset="0"/>
                <a:cs typeface="Arial" charset="0"/>
              </a:endParaRPr>
            </a:p>
          </p:txBody>
        </p:sp>
        <p:sp>
          <p:nvSpPr>
            <p:cNvPr id="86" name="TextBox 85"/>
            <p:cNvSpPr txBox="1"/>
            <p:nvPr/>
          </p:nvSpPr>
          <p:spPr>
            <a:xfrm>
              <a:off x="3513066" y="3356853"/>
              <a:ext cx="716965" cy="299658"/>
            </a:xfrm>
            <a:prstGeom prst="rect">
              <a:avLst/>
            </a:prstGeom>
            <a:noFill/>
          </p:spPr>
          <p:txBody>
            <a:bodyPr wrap="none" rtlCol="0">
              <a:spAutoFit/>
            </a:bodyPr>
            <a:lstStyle/>
            <a:p>
              <a:pPr algn="ct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Ledger</a:t>
              </a:r>
            </a:p>
          </p:txBody>
        </p:sp>
        <p:grpSp>
          <p:nvGrpSpPr>
            <p:cNvPr id="87" name="Group 86"/>
            <p:cNvGrpSpPr/>
            <p:nvPr/>
          </p:nvGrpSpPr>
          <p:grpSpPr>
            <a:xfrm>
              <a:off x="4005768" y="3628111"/>
              <a:ext cx="627020" cy="324051"/>
              <a:chOff x="4005768" y="3628111"/>
              <a:chExt cx="627020" cy="324051"/>
            </a:xfrm>
          </p:grpSpPr>
          <p:sp>
            <p:nvSpPr>
              <p:cNvPr id="88" name="Rectangle 87"/>
              <p:cNvSpPr/>
              <p:nvPr/>
            </p:nvSpPr>
            <p:spPr>
              <a:xfrm>
                <a:off x="4005768" y="3628111"/>
                <a:ext cx="627020" cy="324051"/>
              </a:xfrm>
              <a:prstGeom prst="rect">
                <a:avLst/>
              </a:prstGeom>
              <a:solidFill>
                <a:srgbClr val="FFFFFF"/>
              </a:solidFill>
              <a:ln w="127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493" kern="1200" dirty="0">
                  <a:solidFill>
                    <a:srgbClr val="003BC9"/>
                  </a:solidFill>
                  <a:latin typeface="IBM Plex Sans" panose="020B0503050203000203" pitchFamily="34" charset="77"/>
                  <a:ea typeface="Arial" charset="0"/>
                  <a:cs typeface="Arial" charset="0"/>
                </a:endParaRPr>
              </a:p>
            </p:txBody>
          </p:sp>
          <p:grpSp>
            <p:nvGrpSpPr>
              <p:cNvPr id="89" name="Group 88"/>
              <p:cNvGrpSpPr/>
              <p:nvPr/>
            </p:nvGrpSpPr>
            <p:grpSpPr>
              <a:xfrm>
                <a:off x="4102088" y="3674072"/>
                <a:ext cx="454956" cy="250219"/>
                <a:chOff x="2162299" y="1145649"/>
                <a:chExt cx="937533" cy="560131"/>
              </a:xfrm>
            </p:grpSpPr>
            <p:grpSp>
              <p:nvGrpSpPr>
                <p:cNvPr id="90" name="Group 89"/>
                <p:cNvGrpSpPr/>
                <p:nvPr/>
              </p:nvGrpSpPr>
              <p:grpSpPr>
                <a:xfrm>
                  <a:off x="2536028" y="1284827"/>
                  <a:ext cx="563804" cy="420953"/>
                  <a:chOff x="2232438" y="1310747"/>
                  <a:chExt cx="563804" cy="420953"/>
                </a:xfrm>
              </p:grpSpPr>
              <p:sp>
                <p:nvSpPr>
                  <p:cNvPr id="93" name="Double Wave 92"/>
                  <p:cNvSpPr/>
                  <p:nvPr/>
                </p:nvSpPr>
                <p:spPr>
                  <a:xfrm>
                    <a:off x="2232438" y="1371928"/>
                    <a:ext cx="511977" cy="349732"/>
                  </a:xfrm>
                  <a:prstGeom prst="doubleWave">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121" kern="1200" dirty="0">
                      <a:solidFill>
                        <a:srgbClr val="003BC9"/>
                      </a:solidFill>
                      <a:latin typeface="IBM Plex Sans" panose="020B0503050203000203" pitchFamily="34" charset="77"/>
                      <a:ea typeface="Arial" charset="0"/>
                      <a:cs typeface="Arial" charset="0"/>
                    </a:endParaRPr>
                  </a:p>
                </p:txBody>
              </p:sp>
              <p:sp>
                <p:nvSpPr>
                  <p:cNvPr id="95" name="Multidocument 94"/>
                  <p:cNvSpPr/>
                  <p:nvPr/>
                </p:nvSpPr>
                <p:spPr>
                  <a:xfrm>
                    <a:off x="2270866" y="1449801"/>
                    <a:ext cx="90970" cy="154086"/>
                  </a:xfrm>
                  <a:prstGeom prst="flowChartMultidocumen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493" kern="1200" dirty="0">
                      <a:solidFill>
                        <a:srgbClr val="003BC9"/>
                      </a:solidFill>
                      <a:latin typeface="IBM Plex Sans" panose="020B0503050203000203" pitchFamily="34" charset="77"/>
                      <a:ea typeface="Arial" charset="0"/>
                      <a:cs typeface="Arial" charset="0"/>
                    </a:endParaRPr>
                  </a:p>
                </p:txBody>
              </p:sp>
              <p:sp>
                <p:nvSpPr>
                  <p:cNvPr id="96" name="TextBox 95"/>
                  <p:cNvSpPr txBox="1"/>
                  <p:nvPr/>
                </p:nvSpPr>
                <p:spPr>
                  <a:xfrm>
                    <a:off x="2341977" y="1310747"/>
                    <a:ext cx="454265" cy="420953"/>
                  </a:xfrm>
                  <a:prstGeom prst="rect">
                    <a:avLst/>
                  </a:prstGeom>
                  <a:noFill/>
                  <a:effectLst/>
                </p:spPr>
                <p:txBody>
                  <a:bodyPr wrap="none" rtlCol="0">
                    <a:spAutoFit/>
                  </a:bodyPr>
                  <a:lstStyle/>
                  <a:p>
                    <a:pPr defTabSz="650230" hangingPunct="1">
                      <a:spcBef>
                        <a:spcPts val="0"/>
                      </a:spcBef>
                    </a:pPr>
                    <a:r>
                      <a:rPr lang="en-US" sz="996" kern="1200" dirty="0">
                        <a:solidFill>
                          <a:srgbClr val="003BC9"/>
                        </a:solidFill>
                        <a:latin typeface="IBM Plex Sans" panose="020B0503050203000203" pitchFamily="34" charset="77"/>
                        <a:ea typeface="Arial" charset="0"/>
                        <a:cs typeface="Arial" charset="0"/>
                      </a:rPr>
                      <a:t>…</a:t>
                    </a:r>
                  </a:p>
                </p:txBody>
              </p:sp>
              <p:sp>
                <p:nvSpPr>
                  <p:cNvPr id="94" name="Multidocument 93"/>
                  <p:cNvSpPr/>
                  <p:nvPr/>
                </p:nvSpPr>
                <p:spPr>
                  <a:xfrm>
                    <a:off x="2395025" y="1449801"/>
                    <a:ext cx="90970" cy="154086"/>
                  </a:xfrm>
                  <a:prstGeom prst="flowChartMultidocumen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493" kern="1200" dirty="0">
                      <a:solidFill>
                        <a:srgbClr val="003BC9"/>
                      </a:solidFill>
                      <a:latin typeface="IBM Plex Sans" panose="020B0503050203000203" pitchFamily="34" charset="77"/>
                      <a:ea typeface="Arial" charset="0"/>
                      <a:cs typeface="Arial" charset="0"/>
                    </a:endParaRPr>
                  </a:p>
                </p:txBody>
              </p:sp>
            </p:grpSp>
            <p:cxnSp>
              <p:nvCxnSpPr>
                <p:cNvPr id="91" name="Elbow Connector 90"/>
                <p:cNvCxnSpPr/>
                <p:nvPr/>
              </p:nvCxnSpPr>
              <p:spPr>
                <a:xfrm rot="10800000">
                  <a:off x="2343692" y="1371928"/>
                  <a:ext cx="192336" cy="148946"/>
                </a:xfrm>
                <a:prstGeom prst="bentConnector2">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2" name="Magnetic Disk 91"/>
                <p:cNvSpPr/>
                <p:nvPr/>
              </p:nvSpPr>
              <p:spPr>
                <a:xfrm>
                  <a:off x="2162299" y="1145649"/>
                  <a:ext cx="362785" cy="226279"/>
                </a:xfrm>
                <a:prstGeom prst="flowChartMagneticDisk">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121" kern="1200" dirty="0">
                    <a:solidFill>
                      <a:srgbClr val="003BC9"/>
                    </a:solidFill>
                    <a:latin typeface="IBM Plex Sans" panose="020B0503050203000203" pitchFamily="34" charset="77"/>
                    <a:ea typeface="Arial" charset="0"/>
                    <a:cs typeface="Arial" charset="0"/>
                  </a:endParaRPr>
                </a:p>
              </p:txBody>
            </p:sp>
          </p:grpSp>
        </p:grpSp>
      </p:grpSp>
      <p:sp>
        <p:nvSpPr>
          <p:cNvPr id="3" name="Text Placeholder 2"/>
          <p:cNvSpPr>
            <a:spLocks noGrp="1"/>
          </p:cNvSpPr>
          <p:nvPr>
            <p:ph type="body" sz="quarter" idx="13"/>
          </p:nvPr>
        </p:nvSpPr>
        <p:spPr/>
        <p:txBody>
          <a:bodyPr/>
          <a:lstStyle/>
          <a:p>
            <a:r>
              <a:rPr lang="en-US" dirty="0">
                <a:ea typeface="Arial" charset="0"/>
                <a:cs typeface="Arial" charset="0"/>
              </a:rPr>
              <a:t>The </a:t>
            </a:r>
            <a:r>
              <a:rPr lang="en-US" dirty="0" err="1">
                <a:ea typeface="Arial" charset="0"/>
                <a:cs typeface="Arial" charset="0"/>
              </a:rPr>
              <a:t>blockchain</a:t>
            </a:r>
            <a:r>
              <a:rPr lang="en-US" dirty="0">
                <a:ea typeface="Arial" charset="0"/>
                <a:cs typeface="Arial" charset="0"/>
              </a:rPr>
              <a:t> developer</a:t>
            </a:r>
          </a:p>
        </p:txBody>
      </p:sp>
      <p:grpSp>
        <p:nvGrpSpPr>
          <p:cNvPr id="6" name="Group 5"/>
          <p:cNvGrpSpPr/>
          <p:nvPr/>
        </p:nvGrpSpPr>
        <p:grpSpPr>
          <a:xfrm>
            <a:off x="8971394" y="1038483"/>
            <a:ext cx="2991169" cy="2046191"/>
            <a:chOff x="269253" y="1016947"/>
            <a:chExt cx="1261974" cy="903020"/>
          </a:xfrm>
        </p:grpSpPr>
        <p:sp>
          <p:nvSpPr>
            <p:cNvPr id="14" name="Rounded Rectangle 13"/>
            <p:cNvSpPr/>
            <p:nvPr/>
          </p:nvSpPr>
          <p:spPr>
            <a:xfrm>
              <a:off x="505109" y="1268281"/>
              <a:ext cx="1026118" cy="651686"/>
            </a:xfrm>
            <a:prstGeom prst="roundRect">
              <a:avLst/>
            </a:prstGeom>
            <a:solidFill>
              <a:srgbClr val="FFFFFF"/>
            </a:solidFill>
            <a:ln>
              <a:solidFill>
                <a:srgbClr val="4A7E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Blockchain Developer</a:t>
              </a:r>
            </a:p>
          </p:txBody>
        </p:sp>
        <p:pic>
          <p:nvPicPr>
            <p:cNvPr id="15" name="Picture 14"/>
            <p:cNvPicPr>
              <a:picLocks noChangeAspect="1"/>
            </p:cNvPicPr>
            <p:nvPr/>
          </p:nvPicPr>
          <p:blipFill>
            <a:blip r:embed="rId3"/>
            <a:stretch>
              <a:fillRect/>
            </a:stretch>
          </p:blipFill>
          <p:spPr>
            <a:xfrm>
              <a:off x="269253" y="1016947"/>
              <a:ext cx="331577" cy="492530"/>
            </a:xfrm>
            <a:prstGeom prst="rect">
              <a:avLst/>
            </a:prstGeom>
            <a:effectLst/>
          </p:spPr>
        </p:pic>
        <p:sp>
          <p:nvSpPr>
            <p:cNvPr id="16" name="TextBox 15"/>
            <p:cNvSpPr txBox="1"/>
            <p:nvPr/>
          </p:nvSpPr>
          <p:spPr>
            <a:xfrm>
              <a:off x="332596" y="1243825"/>
              <a:ext cx="202594" cy="216236"/>
            </a:xfrm>
            <a:prstGeom prst="rect">
              <a:avLst/>
            </a:prstGeom>
            <a:noFill/>
          </p:spPr>
          <p:txBody>
            <a:bodyPr wrap="none" rtlCol="0">
              <a:spAutoFit/>
            </a:bodyPr>
            <a:lstStyle/>
            <a:p>
              <a:pPr algn="ctr" defTabSz="650230" hangingPunct="1">
                <a:spcBef>
                  <a:spcPts val="0"/>
                </a:spcBef>
              </a:pPr>
              <a:r>
                <a:rPr lang="en-US" sz="1991" kern="1200" dirty="0">
                  <a:solidFill>
                    <a:prstClr val="white"/>
                  </a:solidFill>
                  <a:latin typeface="IBM Plex Sans" panose="020B0503050203000203" pitchFamily="34" charset="77"/>
                  <a:ea typeface="Arial" charset="0"/>
                  <a:cs typeface="Arial" charset="0"/>
                </a:rPr>
                <a:t>D</a:t>
              </a:r>
            </a:p>
          </p:txBody>
        </p:sp>
      </p:grpSp>
      <p:grpSp>
        <p:nvGrpSpPr>
          <p:cNvPr id="7" name="Group 6"/>
          <p:cNvGrpSpPr/>
          <p:nvPr/>
        </p:nvGrpSpPr>
        <p:grpSpPr>
          <a:xfrm>
            <a:off x="6610243" y="2734315"/>
            <a:ext cx="2304214" cy="1769474"/>
            <a:chOff x="3955874" y="2300578"/>
            <a:chExt cx="1160808" cy="905712"/>
          </a:xfrm>
        </p:grpSpPr>
        <p:sp>
          <p:nvSpPr>
            <p:cNvPr id="11" name="Rounded Rectangle 10"/>
            <p:cNvSpPr/>
            <p:nvPr/>
          </p:nvSpPr>
          <p:spPr>
            <a:xfrm>
              <a:off x="3955874" y="2300578"/>
              <a:ext cx="894931" cy="644582"/>
            </a:xfrm>
            <a:prstGeom prst="roundRect">
              <a:avLst/>
            </a:prstGeom>
            <a:noFill/>
            <a:ln w="9525" cap="flat" cmpd="sng" algn="ctr">
              <a:solidFill>
                <a:srgbClr val="4178B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91" dirty="0">
                <a:solidFill>
                  <a:srgbClr val="003BC9"/>
                </a:solidFill>
                <a:latin typeface="IBM Plex Sans" panose="020B0503050203000203" pitchFamily="34" charset="77"/>
                <a:ea typeface="Arial" charset="0"/>
                <a:cs typeface="Arial" charset="0"/>
              </a:endParaRPr>
            </a:p>
          </p:txBody>
        </p:sp>
        <p:sp>
          <p:nvSpPr>
            <p:cNvPr id="12" name="Folded Corner 11"/>
            <p:cNvSpPr/>
            <p:nvPr/>
          </p:nvSpPr>
          <p:spPr>
            <a:xfrm>
              <a:off x="4612460" y="2834984"/>
              <a:ext cx="504222" cy="371306"/>
            </a:xfrm>
            <a:prstGeom prst="foldedCorner">
              <a:avLst/>
            </a:prstGeom>
            <a:solidFill>
              <a:sysClr val="window" lastClr="FFFFFF"/>
            </a:solidFill>
            <a:ln w="9525" cap="flat" cmpd="sng" algn="ctr">
              <a:solidFill>
                <a:srgbClr val="4178BE">
                  <a:shade val="95000"/>
                  <a:satMod val="105000"/>
                </a:srgbClr>
              </a:solidFill>
              <a:prstDash val="solid"/>
            </a:ln>
            <a:effectLst/>
          </p:spPr>
          <p:txBody>
            <a:bodyPr rtlCol="0" anchor="ct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f(</a:t>
              </a:r>
              <a:r>
                <a:rPr lang="en-US" dirty="0" err="1">
                  <a:solidFill>
                    <a:schemeClr val="accent4"/>
                  </a:solidFill>
                  <a:latin typeface="IBM Plex Sans" panose="020B0503050203000203" pitchFamily="34" charset="77"/>
                  <a:ea typeface="Arial" charset="0"/>
                  <a:cs typeface="Arial" charset="0"/>
                </a:rPr>
                <a:t>abc</a:t>
              </a:r>
              <a:r>
                <a:rPr lang="en-US" dirty="0">
                  <a:solidFill>
                    <a:schemeClr val="accent4"/>
                  </a:solidFill>
                  <a:latin typeface="IBM Plex Sans" panose="020B0503050203000203" pitchFamily="34" charset="77"/>
                  <a:ea typeface="Arial" charset="0"/>
                  <a:cs typeface="Arial" charset="0"/>
                </a:rPr>
                <a:t>);</a:t>
              </a:r>
            </a:p>
          </p:txBody>
        </p:sp>
        <p:sp>
          <p:nvSpPr>
            <p:cNvPr id="13" name="TextBox 12"/>
            <p:cNvSpPr txBox="1"/>
            <p:nvPr/>
          </p:nvSpPr>
          <p:spPr>
            <a:xfrm>
              <a:off x="4006673" y="2397894"/>
              <a:ext cx="790757" cy="488363"/>
            </a:xfrm>
            <a:prstGeom prst="rect">
              <a:avLst/>
            </a:prstGeom>
            <a:noFill/>
          </p:spPr>
          <p:txBody>
            <a:bodyPr wrap="none" rtlCol="0">
              <a:spAutoFit/>
            </a:bodyPr>
            <a:lstStyle/>
            <a:p>
              <a:pPr algn="ct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Smart </a:t>
              </a:r>
            </a:p>
            <a:p>
              <a:pPr algn="ct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Contract</a:t>
              </a:r>
              <a:endParaRPr lang="en-US" sz="2400" kern="1200" dirty="0">
                <a:solidFill>
                  <a:schemeClr val="accent4"/>
                </a:solidFill>
                <a:latin typeface="IBM Plex Sans" panose="020B0503050203000203" pitchFamily="34" charset="77"/>
                <a:ea typeface="Arial" charset="0"/>
                <a:cs typeface="Arial" charset="0"/>
              </a:endParaRPr>
            </a:p>
          </p:txBody>
        </p:sp>
      </p:grpSp>
      <p:sp>
        <p:nvSpPr>
          <p:cNvPr id="17" name="TextBox 16"/>
          <p:cNvSpPr txBox="1"/>
          <p:nvPr/>
        </p:nvSpPr>
        <p:spPr>
          <a:xfrm>
            <a:off x="209085" y="1980288"/>
            <a:ext cx="8731878" cy="584775"/>
          </a:xfrm>
          <a:prstGeom prst="rect">
            <a:avLst/>
          </a:prstGeom>
          <a:noFill/>
        </p:spPr>
        <p:txBody>
          <a:bodyPr wrap="none" rtlCol="0">
            <a:spAutoFit/>
          </a:bodyPr>
          <a:lstStyle/>
          <a:p>
            <a:pPr defTabSz="650230" hangingPunct="1">
              <a:spcBef>
                <a:spcPts val="0"/>
              </a:spcBef>
            </a:pPr>
            <a:r>
              <a:rPr lang="en-US" sz="3200" kern="1200" dirty="0">
                <a:solidFill>
                  <a:schemeClr val="tx1"/>
                </a:solidFill>
                <a:latin typeface="IBM Plex Sans" panose="020B0503050203000203" pitchFamily="34" charset="77"/>
                <a:ea typeface="Arial" charset="0"/>
                <a:cs typeface="Arial" charset="0"/>
              </a:rPr>
              <a:t>Blockchain developers’ primary interests are</a:t>
            </a:r>
            <a:r>
              <a:rPr lang="mr-IN" sz="3200" kern="1200" dirty="0">
                <a:solidFill>
                  <a:schemeClr val="tx1"/>
                </a:solidFill>
                <a:latin typeface="IBM Plex Sans" panose="020B0503050203000203" pitchFamily="34" charset="77"/>
                <a:ea typeface="Arial" charset="0"/>
                <a:cs typeface="Arial" charset="0"/>
              </a:rPr>
              <a:t>…</a:t>
            </a:r>
            <a:endParaRPr lang="en-US" sz="3200" kern="1200" dirty="0">
              <a:solidFill>
                <a:schemeClr val="tx1"/>
              </a:solidFill>
              <a:latin typeface="IBM Plex Sans" panose="020B0503050203000203" pitchFamily="34" charset="77"/>
              <a:ea typeface="Arial" charset="0"/>
              <a:cs typeface="Arial" charset="0"/>
            </a:endParaRPr>
          </a:p>
        </p:txBody>
      </p:sp>
      <p:sp>
        <p:nvSpPr>
          <p:cNvPr id="27" name="TextBox 26"/>
          <p:cNvSpPr txBox="1"/>
          <p:nvPr/>
        </p:nvSpPr>
        <p:spPr>
          <a:xfrm>
            <a:off x="178816" y="4618870"/>
            <a:ext cx="12729767" cy="584775"/>
          </a:xfrm>
          <a:prstGeom prst="rect">
            <a:avLst/>
          </a:prstGeom>
          <a:noFill/>
        </p:spPr>
        <p:txBody>
          <a:bodyPr wrap="none" rtlCol="0">
            <a:spAutoFit/>
          </a:bodyPr>
          <a:lstStyle/>
          <a:p>
            <a:pPr defTabSz="650230" hangingPunct="1">
              <a:spcBef>
                <a:spcPts val="0"/>
              </a:spcBef>
            </a:pPr>
            <a:r>
              <a:rPr lang="mr-IN" sz="3200" kern="1200" dirty="0">
                <a:solidFill>
                  <a:schemeClr val="tx1"/>
                </a:solidFill>
                <a:latin typeface="IBM Plex Sans" panose="020B0503050203000203" pitchFamily="34" charset="77"/>
                <a:ea typeface="Arial" charset="0"/>
                <a:cs typeface="Arial" charset="0"/>
              </a:rPr>
              <a:t>…</a:t>
            </a:r>
            <a:r>
              <a:rPr lang="en-US" sz="3200" kern="1200" dirty="0">
                <a:solidFill>
                  <a:schemeClr val="tx1"/>
                </a:solidFill>
                <a:latin typeface="IBM Plex Sans" panose="020B0503050203000203" pitchFamily="34" charset="77"/>
                <a:ea typeface="Arial" charset="0"/>
                <a:cs typeface="Arial" charset="0"/>
              </a:rPr>
              <a:t>and how they interact with the ledger and other systems of record:</a:t>
            </a:r>
          </a:p>
        </p:txBody>
      </p:sp>
      <p:grpSp>
        <p:nvGrpSpPr>
          <p:cNvPr id="73" name="Group 72"/>
          <p:cNvGrpSpPr/>
          <p:nvPr/>
        </p:nvGrpSpPr>
        <p:grpSpPr>
          <a:xfrm>
            <a:off x="10516584" y="6064925"/>
            <a:ext cx="2325114" cy="1700168"/>
            <a:chOff x="6903168" y="1459207"/>
            <a:chExt cx="1036896" cy="872903"/>
          </a:xfrm>
        </p:grpSpPr>
        <p:sp>
          <p:nvSpPr>
            <p:cNvPr id="74" name="Rounded Rectangle 73"/>
            <p:cNvSpPr/>
            <p:nvPr/>
          </p:nvSpPr>
          <p:spPr>
            <a:xfrm>
              <a:off x="6903168" y="1459207"/>
              <a:ext cx="894931" cy="644582"/>
            </a:xfrm>
            <a:prstGeom prst="round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920" kern="1200" dirty="0">
                <a:solidFill>
                  <a:srgbClr val="003BC9"/>
                </a:solidFill>
                <a:latin typeface="IBM Plex Sans" panose="020B0503050203000203" pitchFamily="34" charset="77"/>
                <a:ea typeface="Arial" charset="0"/>
                <a:cs typeface="Arial" charset="0"/>
              </a:endParaRPr>
            </a:p>
          </p:txBody>
        </p:sp>
        <p:sp>
          <p:nvSpPr>
            <p:cNvPr id="75" name="TextBox 74"/>
            <p:cNvSpPr txBox="1"/>
            <p:nvPr/>
          </p:nvSpPr>
          <p:spPr>
            <a:xfrm>
              <a:off x="6910959" y="1529117"/>
              <a:ext cx="887293" cy="489859"/>
            </a:xfrm>
            <a:prstGeom prst="rect">
              <a:avLst/>
            </a:prstGeom>
            <a:noFill/>
          </p:spPr>
          <p:txBody>
            <a:bodyPr wrap="none" rtlCol="0">
              <a:spAutoFit/>
            </a:bodyPr>
            <a:lstStyle/>
            <a:p>
              <a:pPr algn="ct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Systems</a:t>
              </a:r>
            </a:p>
            <a:p>
              <a:pPr algn="ct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Integration</a:t>
              </a:r>
            </a:p>
          </p:txBody>
        </p:sp>
        <p:sp>
          <p:nvSpPr>
            <p:cNvPr id="76" name="Rectangle 75"/>
            <p:cNvSpPr/>
            <p:nvPr/>
          </p:nvSpPr>
          <p:spPr>
            <a:xfrm>
              <a:off x="7357205" y="1989002"/>
              <a:ext cx="582859" cy="343108"/>
            </a:xfrm>
            <a:prstGeom prst="rect">
              <a:avLst/>
            </a:prstGeom>
            <a:solidFill>
              <a:srgbClr val="FFFFFF"/>
            </a:solidFill>
            <a:ln w="127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920" kern="1200" dirty="0">
                <a:solidFill>
                  <a:srgbClr val="003BC9"/>
                </a:solidFill>
                <a:latin typeface="IBM Plex Sans" panose="020B0503050203000203" pitchFamily="34" charset="77"/>
                <a:ea typeface="Arial" charset="0"/>
                <a:cs typeface="Arial" charset="0"/>
              </a:endParaRPr>
            </a:p>
          </p:txBody>
        </p:sp>
        <p:sp>
          <p:nvSpPr>
            <p:cNvPr id="77" name="Left-Right Arrow 76"/>
            <p:cNvSpPr/>
            <p:nvPr/>
          </p:nvSpPr>
          <p:spPr>
            <a:xfrm>
              <a:off x="7446619" y="2069239"/>
              <a:ext cx="370409" cy="172463"/>
            </a:xfrm>
            <a:prstGeom prst="leftRightArrow">
              <a:avLst/>
            </a:prstGeom>
            <a:solidFill>
              <a:srgbClr val="FFFFFF"/>
            </a:solidFill>
            <a:ln w="127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920" kern="1200" dirty="0">
                <a:solidFill>
                  <a:srgbClr val="003BC9"/>
                </a:solidFill>
                <a:latin typeface="IBM Plex Sans" panose="020B0503050203000203" pitchFamily="34" charset="77"/>
                <a:ea typeface="Arial" charset="0"/>
                <a:cs typeface="Arial" charset="0"/>
              </a:endParaRPr>
            </a:p>
          </p:txBody>
        </p:sp>
      </p:grpSp>
      <p:grpSp>
        <p:nvGrpSpPr>
          <p:cNvPr id="78" name="Group 77"/>
          <p:cNvGrpSpPr/>
          <p:nvPr/>
        </p:nvGrpSpPr>
        <p:grpSpPr>
          <a:xfrm>
            <a:off x="8218661" y="6126166"/>
            <a:ext cx="2169891" cy="1433535"/>
            <a:chOff x="4287534" y="4037754"/>
            <a:chExt cx="1054167" cy="789956"/>
          </a:xfrm>
        </p:grpSpPr>
        <p:sp>
          <p:nvSpPr>
            <p:cNvPr id="79" name="Rounded Rectangle 78"/>
            <p:cNvSpPr/>
            <p:nvPr/>
          </p:nvSpPr>
          <p:spPr>
            <a:xfrm>
              <a:off x="4287534" y="4037754"/>
              <a:ext cx="877519" cy="644582"/>
            </a:xfrm>
            <a:prstGeom prst="round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920" kern="1200" dirty="0">
                <a:solidFill>
                  <a:srgbClr val="003BC9"/>
                </a:solidFill>
                <a:latin typeface="IBM Plex Sans" panose="020B0503050203000203" pitchFamily="34" charset="77"/>
                <a:ea typeface="Arial" charset="0"/>
                <a:cs typeface="Arial" charset="0"/>
              </a:endParaRPr>
            </a:p>
          </p:txBody>
        </p:sp>
        <p:sp>
          <p:nvSpPr>
            <p:cNvPr id="80" name="TextBox 79"/>
            <p:cNvSpPr txBox="1"/>
            <p:nvPr/>
          </p:nvSpPr>
          <p:spPr>
            <a:xfrm>
              <a:off x="4416011" y="4249052"/>
              <a:ext cx="618494" cy="288323"/>
            </a:xfrm>
            <a:prstGeom prst="rect">
              <a:avLst/>
            </a:prstGeom>
            <a:noFill/>
          </p:spPr>
          <p:txBody>
            <a:bodyPr wrap="none" rtlCol="0">
              <a:spAutoFit/>
            </a:bodyPr>
            <a:lstStyle/>
            <a:p>
              <a:pPr algn="ct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Events</a:t>
              </a:r>
            </a:p>
          </p:txBody>
        </p:sp>
        <p:grpSp>
          <p:nvGrpSpPr>
            <p:cNvPr id="81" name="Group 80"/>
            <p:cNvGrpSpPr/>
            <p:nvPr/>
          </p:nvGrpSpPr>
          <p:grpSpPr>
            <a:xfrm>
              <a:off x="4984255" y="4455134"/>
              <a:ext cx="357446" cy="372576"/>
              <a:chOff x="2238126" y="2892268"/>
              <a:chExt cx="357446" cy="372576"/>
            </a:xfrm>
          </p:grpSpPr>
          <p:sp>
            <p:nvSpPr>
              <p:cNvPr id="82" name="Oval 81"/>
              <p:cNvSpPr/>
              <p:nvPr/>
            </p:nvSpPr>
            <p:spPr>
              <a:xfrm>
                <a:off x="2238126" y="2897123"/>
                <a:ext cx="357446" cy="366324"/>
              </a:xfrm>
              <a:prstGeom prst="ellipse">
                <a:avLst/>
              </a:prstGeom>
              <a:solidFill>
                <a:srgbClr val="FFFFFF"/>
              </a:solidFill>
              <a:ln w="127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defTabSz="650230" hangingPunct="1">
                  <a:spcBef>
                    <a:spcPts val="0"/>
                  </a:spcBef>
                </a:pPr>
                <a:endParaRPr lang="en-US" sz="1920" kern="1200" dirty="0">
                  <a:solidFill>
                    <a:srgbClr val="003BC9"/>
                  </a:solidFill>
                  <a:latin typeface="IBM Plex Sans" panose="020B0503050203000203" pitchFamily="34" charset="77"/>
                  <a:ea typeface="Arial" charset="0"/>
                  <a:cs typeface="Arial" charset="0"/>
                </a:endParaRPr>
              </a:p>
            </p:txBody>
          </p:sp>
          <p:sp>
            <p:nvSpPr>
              <p:cNvPr id="83" name="TextBox 82"/>
              <p:cNvSpPr txBox="1"/>
              <p:nvPr/>
            </p:nvSpPr>
            <p:spPr>
              <a:xfrm>
                <a:off x="2300326" y="2892268"/>
                <a:ext cx="195341" cy="372576"/>
              </a:xfrm>
              <a:prstGeom prst="rect">
                <a:avLst/>
              </a:prstGeom>
              <a:noFill/>
            </p:spPr>
            <p:txBody>
              <a:bodyPr wrap="none" rtlCol="0">
                <a:spAutoFit/>
              </a:bodyPr>
              <a:lstStyle/>
              <a:p>
                <a:pPr defTabSz="650230" hangingPunct="1">
                  <a:spcBef>
                    <a:spcPts val="0"/>
                  </a:spcBef>
                </a:pPr>
                <a:r>
                  <a:rPr lang="en-US" sz="2560" kern="1200" dirty="0">
                    <a:solidFill>
                      <a:srgbClr val="003BC9"/>
                    </a:solidFill>
                    <a:latin typeface="IBM Plex Sans" panose="020B0503050203000203" pitchFamily="34" charset="77"/>
                    <a:ea typeface="Arial" charset="0"/>
                    <a:cs typeface="Arial" charset="0"/>
                  </a:rPr>
                  <a:t>!</a:t>
                </a:r>
              </a:p>
            </p:txBody>
          </p:sp>
        </p:grpSp>
      </p:grpSp>
      <p:grpSp>
        <p:nvGrpSpPr>
          <p:cNvPr id="97" name="Group 96"/>
          <p:cNvGrpSpPr/>
          <p:nvPr/>
        </p:nvGrpSpPr>
        <p:grpSpPr>
          <a:xfrm>
            <a:off x="5707684" y="6068280"/>
            <a:ext cx="2071946" cy="1499843"/>
            <a:chOff x="5990032" y="3591913"/>
            <a:chExt cx="1274236" cy="857975"/>
          </a:xfrm>
        </p:grpSpPr>
        <p:sp>
          <p:nvSpPr>
            <p:cNvPr id="98" name="Rounded Rectangle 97"/>
            <p:cNvSpPr/>
            <p:nvPr/>
          </p:nvSpPr>
          <p:spPr>
            <a:xfrm>
              <a:off x="5990032" y="3591913"/>
              <a:ext cx="1110852" cy="651686"/>
            </a:xfrm>
            <a:prstGeom prst="roundRect">
              <a:avLst/>
            </a:prstGeom>
            <a:noFill/>
            <a:ln>
              <a:solidFill>
                <a:srgbClr val="4A7E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r>
                <a:rPr lang="en-US" sz="2400" kern="1200" dirty="0">
                  <a:solidFill>
                    <a:schemeClr val="accent4"/>
                  </a:solidFill>
                  <a:latin typeface="IBM Plex Sans" panose="020B0503050203000203" pitchFamily="34" charset="77"/>
                  <a:ea typeface="Arial" charset="0"/>
                  <a:cs typeface="Arial" charset="0"/>
                </a:rPr>
                <a:t>Traditional Data Sources</a:t>
              </a:r>
            </a:p>
          </p:txBody>
        </p:sp>
        <p:sp>
          <p:nvSpPr>
            <p:cNvPr id="99" name="Can 98"/>
            <p:cNvSpPr/>
            <p:nvPr/>
          </p:nvSpPr>
          <p:spPr>
            <a:xfrm>
              <a:off x="6902152" y="4200197"/>
              <a:ext cx="362116" cy="249691"/>
            </a:xfrm>
            <a:prstGeom prst="can">
              <a:avLst/>
            </a:prstGeom>
            <a:ln/>
          </p:spPr>
          <p:style>
            <a:lnRef idx="1">
              <a:schemeClr val="accent4"/>
            </a:lnRef>
            <a:fillRef idx="3">
              <a:schemeClr val="accent4"/>
            </a:fillRef>
            <a:effectRef idx="2">
              <a:schemeClr val="accent4"/>
            </a:effectRef>
            <a:fontRef idx="minor">
              <a:schemeClr val="lt1"/>
            </a:fontRef>
          </p:style>
          <p:txBody>
            <a:bodyPr/>
            <a:lstStyle/>
            <a:p>
              <a:pPr defTabSz="650230" hangingPunct="1">
                <a:spcBef>
                  <a:spcPts val="0"/>
                </a:spcBef>
              </a:pPr>
              <a:endParaRPr lang="en-US" sz="1920" kern="1200" dirty="0">
                <a:solidFill>
                  <a:srgbClr val="003BC9"/>
                </a:solidFill>
                <a:latin typeface="IBM Plex Sans" panose="020B0503050203000203" pitchFamily="34" charset="77"/>
                <a:ea typeface="Arial" charset="0"/>
                <a:cs typeface="Arial" charset="0"/>
              </a:endParaRPr>
            </a:p>
          </p:txBody>
        </p:sp>
      </p:grpSp>
      <p:sp>
        <p:nvSpPr>
          <p:cNvPr id="101" name="Rounded Rectangle 100"/>
          <p:cNvSpPr/>
          <p:nvPr/>
        </p:nvSpPr>
        <p:spPr>
          <a:xfrm>
            <a:off x="3084794" y="6038396"/>
            <a:ext cx="1914798" cy="1154026"/>
          </a:xfrm>
          <a:prstGeom prst="round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r>
              <a:rPr lang="en-US" sz="2400" kern="1200" dirty="0">
                <a:solidFill>
                  <a:schemeClr val="accent4"/>
                </a:solidFill>
                <a:latin typeface="IBM Plex Sans" panose="020B0503050203000203" pitchFamily="34" charset="77"/>
                <a:ea typeface="Arial" charset="0"/>
                <a:cs typeface="Arial" charset="0"/>
              </a:rPr>
              <a:t>Traditional Processing Platforms</a:t>
            </a:r>
          </a:p>
        </p:txBody>
      </p:sp>
      <p:cxnSp>
        <p:nvCxnSpPr>
          <p:cNvPr id="5" name="Straight Connector 4"/>
          <p:cNvCxnSpPr>
            <a:cxnSpLocks/>
          </p:cNvCxnSpPr>
          <p:nvPr/>
        </p:nvCxnSpPr>
        <p:spPr>
          <a:xfrm>
            <a:off x="7915044" y="6180571"/>
            <a:ext cx="0" cy="1060913"/>
          </a:xfrm>
          <a:prstGeom prst="line">
            <a:avLst/>
          </a:prstGeom>
          <a:ln w="12700" cmpd="sng">
            <a:solidFill>
              <a:schemeClr val="accent1"/>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3771651" y="2715822"/>
            <a:ext cx="2622909" cy="1903047"/>
            <a:chOff x="3424136" y="1520032"/>
            <a:chExt cx="1059354" cy="977267"/>
          </a:xfrm>
        </p:grpSpPr>
        <p:grpSp>
          <p:nvGrpSpPr>
            <p:cNvPr id="8" name="Group 7"/>
            <p:cNvGrpSpPr/>
            <p:nvPr/>
          </p:nvGrpSpPr>
          <p:grpSpPr>
            <a:xfrm>
              <a:off x="3424136" y="1520032"/>
              <a:ext cx="1059354" cy="693528"/>
              <a:chOff x="5728789" y="100090"/>
              <a:chExt cx="1015795" cy="644582"/>
            </a:xfrm>
          </p:grpSpPr>
          <p:sp>
            <p:nvSpPr>
              <p:cNvPr id="9" name="Rounded Rectangle 8"/>
              <p:cNvSpPr/>
              <p:nvPr/>
            </p:nvSpPr>
            <p:spPr>
              <a:xfrm>
                <a:off x="5728789" y="100090"/>
                <a:ext cx="894931" cy="644582"/>
              </a:xfrm>
              <a:prstGeom prst="roundRect">
                <a:avLst/>
              </a:prstGeom>
              <a:noFill/>
              <a:ln w="9525" cap="flat" cmpd="sng" algn="ctr">
                <a:solidFill>
                  <a:srgbClr val="4178B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91" dirty="0">
                  <a:solidFill>
                    <a:srgbClr val="003BC9"/>
                  </a:solidFill>
                  <a:latin typeface="IBM Plex Sans" panose="020B0503050203000203" pitchFamily="34" charset="77"/>
                  <a:ea typeface="Arial" charset="0"/>
                  <a:cs typeface="Arial" charset="0"/>
                </a:endParaRPr>
              </a:p>
            </p:txBody>
          </p:sp>
          <p:sp>
            <p:nvSpPr>
              <p:cNvPr id="10" name="TextBox 9"/>
              <p:cNvSpPr txBox="1"/>
              <p:nvPr/>
            </p:nvSpPr>
            <p:spPr>
              <a:xfrm>
                <a:off x="5780374" y="302452"/>
                <a:ext cx="964210" cy="286133"/>
              </a:xfrm>
              <a:prstGeom prst="rect">
                <a:avLst/>
              </a:prstGeom>
              <a:noFill/>
            </p:spPr>
            <p:txBody>
              <a:bodyPr wrap="non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Application</a:t>
                </a:r>
              </a:p>
            </p:txBody>
          </p:sp>
        </p:grpSp>
        <p:pic>
          <p:nvPicPr>
            <p:cNvPr id="121" name="Picture 23" descr="desktop"/>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9322" y="2094238"/>
              <a:ext cx="335239" cy="403061"/>
            </a:xfrm>
            <a:prstGeom prst="rect">
              <a:avLst/>
            </a:prstGeom>
            <a:solidFill>
              <a:schemeClr val="bg1"/>
            </a:solidFill>
          </p:spPr>
        </p:pic>
      </p:grpSp>
      <p:pic>
        <p:nvPicPr>
          <p:cNvPr id="123" name="Picture 122"/>
          <p:cNvPicPr>
            <a:picLocks noChangeAspect="1"/>
          </p:cNvPicPr>
          <p:nvPr/>
        </p:nvPicPr>
        <p:blipFill>
          <a:blip r:embed="rId5"/>
          <a:stretch>
            <a:fillRect/>
          </a:stretch>
        </p:blipFill>
        <p:spPr>
          <a:xfrm>
            <a:off x="4755791" y="6998584"/>
            <a:ext cx="795901" cy="576343"/>
          </a:xfrm>
          <a:prstGeom prst="rect">
            <a:avLst/>
          </a:prstGeom>
        </p:spPr>
      </p:pic>
    </p:spTree>
    <p:extLst>
      <p:ext uri="{BB962C8B-B14F-4D97-AF65-F5344CB8AC3E}">
        <p14:creationId xmlns:p14="http://schemas.microsoft.com/office/powerpoint/2010/main" val="358472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Components</a:t>
            </a:r>
            <a:r>
              <a:rPr lang="en-US" dirty="0">
                <a:ea typeface="Arial" charset="0"/>
                <a:cs typeface="Arial" charset="0"/>
              </a:rPr>
              <a:t> in a blockchain solution</a:t>
            </a:r>
          </a:p>
          <a:p>
            <a:endParaRPr lang="en-US" dirty="0">
              <a:solidFill>
                <a:schemeClr val="tx2"/>
              </a:solidFill>
              <a:ea typeface="Arial" charset="0"/>
              <a:cs typeface="Arial" charset="0"/>
            </a:endParaRPr>
          </a:p>
        </p:txBody>
      </p:sp>
      <p:grpSp>
        <p:nvGrpSpPr>
          <p:cNvPr id="117" name="Group 116"/>
          <p:cNvGrpSpPr/>
          <p:nvPr/>
        </p:nvGrpSpPr>
        <p:grpSpPr>
          <a:xfrm>
            <a:off x="1044093" y="2160390"/>
            <a:ext cx="1336674" cy="520994"/>
            <a:chOff x="2185847" y="1853009"/>
            <a:chExt cx="1531032" cy="488432"/>
          </a:xfrm>
        </p:grpSpPr>
        <p:sp>
          <p:nvSpPr>
            <p:cNvPr id="118" name="Rounded Rectangle 117"/>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9" name="TextBox 118"/>
            <p:cNvSpPr txBox="1"/>
            <p:nvPr/>
          </p:nvSpPr>
          <p:spPr>
            <a:xfrm>
              <a:off x="2218281" y="1884563"/>
              <a:ext cx="1498598" cy="432811"/>
            </a:xfrm>
            <a:prstGeom prst="rect">
              <a:avLst/>
            </a:prstGeom>
            <a:noFill/>
          </p:spPr>
          <p:txBody>
            <a:bodyPr wrap="squar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Ledger</a:t>
              </a:r>
            </a:p>
          </p:txBody>
        </p:sp>
      </p:grpSp>
      <p:sp>
        <p:nvSpPr>
          <p:cNvPr id="120" name="TextBox 119"/>
          <p:cNvSpPr txBox="1"/>
          <p:nvPr/>
        </p:nvSpPr>
        <p:spPr>
          <a:xfrm>
            <a:off x="4292883" y="2188942"/>
            <a:ext cx="7132762"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List of transactions maintained by peers</a:t>
            </a:r>
          </a:p>
        </p:txBody>
      </p:sp>
      <p:grpSp>
        <p:nvGrpSpPr>
          <p:cNvPr id="145" name="Group 144"/>
          <p:cNvGrpSpPr/>
          <p:nvPr/>
        </p:nvGrpSpPr>
        <p:grpSpPr>
          <a:xfrm>
            <a:off x="3054135" y="2174858"/>
            <a:ext cx="952104" cy="492058"/>
            <a:chOff x="2214332" y="1158373"/>
            <a:chExt cx="1073835" cy="626380"/>
          </a:xfrm>
        </p:grpSpPr>
        <p:sp>
          <p:nvSpPr>
            <p:cNvPr id="146" name="Rectangle 145"/>
            <p:cNvSpPr/>
            <p:nvPr/>
          </p:nvSpPr>
          <p:spPr>
            <a:xfrm>
              <a:off x="2214332" y="1158373"/>
              <a:ext cx="1073835" cy="626380"/>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grpSp>
          <p:nvGrpSpPr>
            <p:cNvPr id="147" name="Group 146"/>
            <p:cNvGrpSpPr/>
            <p:nvPr/>
          </p:nvGrpSpPr>
          <p:grpSpPr>
            <a:xfrm>
              <a:off x="2379290" y="1247214"/>
              <a:ext cx="825837" cy="474996"/>
              <a:chOff x="2162299" y="1145649"/>
              <a:chExt cx="993700" cy="550091"/>
            </a:xfrm>
          </p:grpSpPr>
          <p:grpSp>
            <p:nvGrpSpPr>
              <p:cNvPr id="148" name="Group 147"/>
              <p:cNvGrpSpPr/>
              <p:nvPr/>
            </p:nvGrpSpPr>
            <p:grpSpPr>
              <a:xfrm>
                <a:off x="2536028" y="1340822"/>
                <a:ext cx="619971" cy="354918"/>
                <a:chOff x="2232438" y="1366742"/>
                <a:chExt cx="619971" cy="354918"/>
              </a:xfrm>
            </p:grpSpPr>
            <p:sp>
              <p:nvSpPr>
                <p:cNvPr id="151" name="Double Wave 150"/>
                <p:cNvSpPr/>
                <p:nvPr/>
              </p:nvSpPr>
              <p:spPr>
                <a:xfrm>
                  <a:off x="2232438" y="1371928"/>
                  <a:ext cx="511977" cy="349732"/>
                </a:xfrm>
                <a:prstGeom prst="doubleWave">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sp>
              <p:nvSpPr>
                <p:cNvPr id="152" name="Multidocument 151"/>
                <p:cNvSpPr/>
                <p:nvPr/>
              </p:nvSpPr>
              <p:spPr>
                <a:xfrm>
                  <a:off x="2395025"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3" name="Multidocument 152"/>
                <p:cNvSpPr/>
                <p:nvPr/>
              </p:nvSpPr>
              <p:spPr>
                <a:xfrm>
                  <a:off x="2270866"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4" name="TextBox 153"/>
                <p:cNvSpPr txBox="1"/>
                <p:nvPr/>
              </p:nvSpPr>
              <p:spPr>
                <a:xfrm>
                  <a:off x="2393421" y="1366742"/>
                  <a:ext cx="458988" cy="297385"/>
                </a:xfrm>
                <a:prstGeom prst="rect">
                  <a:avLst/>
                </a:prstGeom>
                <a:noFill/>
                <a:effectLst/>
              </p:spPr>
              <p:txBody>
                <a:bodyPr wrap="square" rtlCol="0">
                  <a:spAutoFit/>
                </a:bodyPr>
                <a:lstStyle/>
                <a:p>
                  <a:pPr defTabSz="1300460" hangingPunct="1">
                    <a:spcBef>
                      <a:spcPts val="0"/>
                    </a:spcBef>
                    <a:defRPr/>
                  </a:pPr>
                  <a:r>
                    <a:rPr lang="en-US" sz="711" dirty="0">
                      <a:solidFill>
                        <a:srgbClr val="003BC9"/>
                      </a:solidFill>
                      <a:latin typeface="IBM Plex Sans" panose="020B0503050203000203" pitchFamily="34" charset="77"/>
                      <a:ea typeface="Arial" charset="0"/>
                      <a:cs typeface="Arial" charset="0"/>
                    </a:rPr>
                    <a:t>…</a:t>
                  </a:r>
                </a:p>
              </p:txBody>
            </p:sp>
          </p:grpSp>
          <p:cxnSp>
            <p:nvCxnSpPr>
              <p:cNvPr id="149" name="Elbow Connector 148"/>
              <p:cNvCxnSpPr/>
              <p:nvPr/>
            </p:nvCxnSpPr>
            <p:spPr>
              <a:xfrm rot="10800000">
                <a:off x="2343692" y="1371928"/>
                <a:ext cx="192336" cy="148946"/>
              </a:xfrm>
              <a:prstGeom prst="bentConnector2">
                <a:avLst/>
              </a:prstGeom>
              <a:noFill/>
              <a:ln w="25400" cap="flat" cmpd="sng" algn="ctr">
                <a:solidFill>
                  <a:schemeClr val="tx2"/>
                </a:solidFill>
                <a:prstDash val="solid"/>
              </a:ln>
              <a:effectLst/>
            </p:spPr>
          </p:cxnSp>
          <p:sp>
            <p:nvSpPr>
              <p:cNvPr id="150" name="Magnetic Disk 149"/>
              <p:cNvSpPr/>
              <p:nvPr/>
            </p:nvSpPr>
            <p:spPr>
              <a:xfrm>
                <a:off x="2162299" y="1145649"/>
                <a:ext cx="362785" cy="226279"/>
              </a:xfrm>
              <a:prstGeom prst="flowChartMagneticDisk">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grpSp>
      </p:grpSp>
      <p:sp>
        <p:nvSpPr>
          <p:cNvPr id="176" name="TextBox 175"/>
          <p:cNvSpPr txBox="1"/>
          <p:nvPr/>
        </p:nvSpPr>
        <p:spPr>
          <a:xfrm>
            <a:off x="4221032" y="7575812"/>
            <a:ext cx="184731" cy="387798"/>
          </a:xfrm>
          <a:prstGeom prst="rect">
            <a:avLst/>
          </a:prstGeom>
          <a:noFill/>
        </p:spPr>
        <p:txBody>
          <a:bodyPr wrap="none" rtlCol="0">
            <a:spAutoFit/>
          </a:bodyPr>
          <a:lstStyle/>
          <a:p>
            <a:pPr defTabSz="650230" hangingPunct="1">
              <a:spcBef>
                <a:spcPts val="0"/>
              </a:spcBef>
            </a:pPr>
            <a:endParaRPr lang="en-US" sz="1920" kern="1200" dirty="0">
              <a:solidFill>
                <a:srgbClr val="003BC9"/>
              </a:solidFill>
              <a:latin typeface="IBM Plex Sans" panose="020B0503050203000203" pitchFamily="34" charset="77"/>
              <a:ea typeface="Arial" charset="0"/>
              <a:cs typeface="Arial" charset="0"/>
            </a:endParaRPr>
          </a:p>
        </p:txBody>
      </p:sp>
    </p:spTree>
    <p:extLst>
      <p:ext uri="{BB962C8B-B14F-4D97-AF65-F5344CB8AC3E}">
        <p14:creationId xmlns:p14="http://schemas.microsoft.com/office/powerpoint/2010/main" val="2543962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Components</a:t>
            </a:r>
            <a:r>
              <a:rPr lang="en-US" dirty="0">
                <a:ea typeface="Arial" charset="0"/>
                <a:cs typeface="Arial" charset="0"/>
              </a:rPr>
              <a:t> in a blockchain solution</a:t>
            </a:r>
          </a:p>
          <a:p>
            <a:endParaRPr lang="en-US" dirty="0">
              <a:solidFill>
                <a:schemeClr val="tx2"/>
              </a:solidFill>
              <a:ea typeface="Arial" charset="0"/>
              <a:cs typeface="Arial" charset="0"/>
            </a:endParaRPr>
          </a:p>
        </p:txBody>
      </p:sp>
      <p:grpSp>
        <p:nvGrpSpPr>
          <p:cNvPr id="102" name="Group 101"/>
          <p:cNvGrpSpPr/>
          <p:nvPr/>
        </p:nvGrpSpPr>
        <p:grpSpPr>
          <a:xfrm>
            <a:off x="731137" y="2804731"/>
            <a:ext cx="1971265" cy="707885"/>
            <a:chOff x="1819658" y="1766886"/>
            <a:chExt cx="2257897" cy="663643"/>
          </a:xfrm>
        </p:grpSpPr>
        <p:sp>
          <p:nvSpPr>
            <p:cNvPr id="103" name="Rounded Rectangle 102"/>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4" name="TextBox 103"/>
            <p:cNvSpPr txBox="1"/>
            <p:nvPr/>
          </p:nvSpPr>
          <p:spPr>
            <a:xfrm>
              <a:off x="1819658" y="1766886"/>
              <a:ext cx="2257897" cy="663643"/>
            </a:xfrm>
            <a:prstGeom prst="rect">
              <a:avLst/>
            </a:prstGeom>
            <a:noFill/>
          </p:spPr>
          <p:txBody>
            <a:bodyPr wrap="squar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Smart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Contract</a:t>
              </a:r>
            </a:p>
          </p:txBody>
        </p:sp>
      </p:grpSp>
      <p:grpSp>
        <p:nvGrpSpPr>
          <p:cNvPr id="117" name="Group 116"/>
          <p:cNvGrpSpPr/>
          <p:nvPr/>
        </p:nvGrpSpPr>
        <p:grpSpPr>
          <a:xfrm>
            <a:off x="1044093" y="2160390"/>
            <a:ext cx="1336674" cy="520994"/>
            <a:chOff x="2185847" y="1853009"/>
            <a:chExt cx="1531032" cy="488432"/>
          </a:xfrm>
        </p:grpSpPr>
        <p:sp>
          <p:nvSpPr>
            <p:cNvPr id="118" name="Rounded Rectangle 117"/>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9" name="TextBox 118"/>
            <p:cNvSpPr txBox="1"/>
            <p:nvPr/>
          </p:nvSpPr>
          <p:spPr>
            <a:xfrm>
              <a:off x="2218281" y="1884563"/>
              <a:ext cx="1498598" cy="432811"/>
            </a:xfrm>
            <a:prstGeom prst="rect">
              <a:avLst/>
            </a:prstGeom>
            <a:noFill/>
          </p:spPr>
          <p:txBody>
            <a:bodyPr wrap="squar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Ledger</a:t>
              </a:r>
            </a:p>
          </p:txBody>
        </p:sp>
      </p:grpSp>
      <p:sp>
        <p:nvSpPr>
          <p:cNvPr id="120" name="TextBox 119"/>
          <p:cNvSpPr txBox="1"/>
          <p:nvPr/>
        </p:nvSpPr>
        <p:spPr>
          <a:xfrm>
            <a:off x="4292883" y="2188942"/>
            <a:ext cx="7132762"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List of transactions maintained by peers</a:t>
            </a:r>
          </a:p>
        </p:txBody>
      </p:sp>
      <p:sp>
        <p:nvSpPr>
          <p:cNvPr id="121" name="Folded Corner 120"/>
          <p:cNvSpPr/>
          <p:nvPr/>
        </p:nvSpPr>
        <p:spPr>
          <a:xfrm>
            <a:off x="3019040" y="2845991"/>
            <a:ext cx="1022294" cy="524230"/>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dirty="0">
                <a:solidFill>
                  <a:srgbClr val="003BC9"/>
                </a:solidFill>
                <a:latin typeface="IBM Plex Sans" panose="020B0503050203000203" pitchFamily="34" charset="77"/>
                <a:ea typeface="Arial" charset="0"/>
                <a:cs typeface="Arial" charset="0"/>
              </a:rPr>
              <a:t>f(</a:t>
            </a:r>
            <a:r>
              <a:rPr lang="en-US" dirty="0" err="1">
                <a:solidFill>
                  <a:srgbClr val="003BC9"/>
                </a:solidFill>
                <a:latin typeface="IBM Plex Sans" panose="020B0503050203000203" pitchFamily="34" charset="77"/>
                <a:ea typeface="Arial" charset="0"/>
                <a:cs typeface="Arial" charset="0"/>
              </a:rPr>
              <a:t>abc</a:t>
            </a:r>
            <a:r>
              <a:rPr lang="en-US" dirty="0">
                <a:solidFill>
                  <a:srgbClr val="003BC9"/>
                </a:solidFill>
                <a:latin typeface="IBM Plex Sans" panose="020B0503050203000203" pitchFamily="34" charset="77"/>
                <a:ea typeface="Arial" charset="0"/>
                <a:cs typeface="Arial" charset="0"/>
              </a:rPr>
              <a:t>);</a:t>
            </a:r>
          </a:p>
        </p:txBody>
      </p:sp>
      <p:sp>
        <p:nvSpPr>
          <p:cNvPr id="122" name="TextBox 121"/>
          <p:cNvSpPr txBox="1"/>
          <p:nvPr/>
        </p:nvSpPr>
        <p:spPr>
          <a:xfrm>
            <a:off x="4292884" y="2832804"/>
            <a:ext cx="8356316"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Software running on peer, updates the world state </a:t>
            </a:r>
          </a:p>
        </p:txBody>
      </p:sp>
      <p:grpSp>
        <p:nvGrpSpPr>
          <p:cNvPr id="145" name="Group 144"/>
          <p:cNvGrpSpPr/>
          <p:nvPr/>
        </p:nvGrpSpPr>
        <p:grpSpPr>
          <a:xfrm>
            <a:off x="3054135" y="2174858"/>
            <a:ext cx="952104" cy="492058"/>
            <a:chOff x="2214332" y="1158373"/>
            <a:chExt cx="1073835" cy="626380"/>
          </a:xfrm>
        </p:grpSpPr>
        <p:sp>
          <p:nvSpPr>
            <p:cNvPr id="146" name="Rectangle 145"/>
            <p:cNvSpPr/>
            <p:nvPr/>
          </p:nvSpPr>
          <p:spPr>
            <a:xfrm>
              <a:off x="2214332" y="1158373"/>
              <a:ext cx="1073835" cy="626380"/>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grpSp>
          <p:nvGrpSpPr>
            <p:cNvPr id="147" name="Group 146"/>
            <p:cNvGrpSpPr/>
            <p:nvPr/>
          </p:nvGrpSpPr>
          <p:grpSpPr>
            <a:xfrm>
              <a:off x="2379290" y="1247214"/>
              <a:ext cx="825837" cy="474996"/>
              <a:chOff x="2162299" y="1145649"/>
              <a:chExt cx="993700" cy="550091"/>
            </a:xfrm>
          </p:grpSpPr>
          <p:grpSp>
            <p:nvGrpSpPr>
              <p:cNvPr id="148" name="Group 147"/>
              <p:cNvGrpSpPr/>
              <p:nvPr/>
            </p:nvGrpSpPr>
            <p:grpSpPr>
              <a:xfrm>
                <a:off x="2536028" y="1340822"/>
                <a:ext cx="619971" cy="354918"/>
                <a:chOff x="2232438" y="1366742"/>
                <a:chExt cx="619971" cy="354918"/>
              </a:xfrm>
            </p:grpSpPr>
            <p:sp>
              <p:nvSpPr>
                <p:cNvPr id="151" name="Double Wave 150"/>
                <p:cNvSpPr/>
                <p:nvPr/>
              </p:nvSpPr>
              <p:spPr>
                <a:xfrm>
                  <a:off x="2232438" y="1371928"/>
                  <a:ext cx="511977" cy="349732"/>
                </a:xfrm>
                <a:prstGeom prst="doubleWave">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sp>
              <p:nvSpPr>
                <p:cNvPr id="152" name="Multidocument 151"/>
                <p:cNvSpPr/>
                <p:nvPr/>
              </p:nvSpPr>
              <p:spPr>
                <a:xfrm>
                  <a:off x="2395025"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3" name="Multidocument 152"/>
                <p:cNvSpPr/>
                <p:nvPr/>
              </p:nvSpPr>
              <p:spPr>
                <a:xfrm>
                  <a:off x="2270866"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4" name="TextBox 153"/>
                <p:cNvSpPr txBox="1"/>
                <p:nvPr/>
              </p:nvSpPr>
              <p:spPr>
                <a:xfrm>
                  <a:off x="2393421" y="1366742"/>
                  <a:ext cx="458988" cy="297385"/>
                </a:xfrm>
                <a:prstGeom prst="rect">
                  <a:avLst/>
                </a:prstGeom>
                <a:noFill/>
                <a:effectLst/>
              </p:spPr>
              <p:txBody>
                <a:bodyPr wrap="square" rtlCol="0">
                  <a:spAutoFit/>
                </a:bodyPr>
                <a:lstStyle/>
                <a:p>
                  <a:pPr defTabSz="1300460" hangingPunct="1">
                    <a:spcBef>
                      <a:spcPts val="0"/>
                    </a:spcBef>
                    <a:defRPr/>
                  </a:pPr>
                  <a:r>
                    <a:rPr lang="en-US" sz="711" dirty="0">
                      <a:solidFill>
                        <a:srgbClr val="003BC9"/>
                      </a:solidFill>
                      <a:latin typeface="IBM Plex Sans" panose="020B0503050203000203" pitchFamily="34" charset="77"/>
                      <a:ea typeface="Arial" charset="0"/>
                      <a:cs typeface="Arial" charset="0"/>
                    </a:rPr>
                    <a:t>…</a:t>
                  </a:r>
                </a:p>
              </p:txBody>
            </p:sp>
          </p:grpSp>
          <p:cxnSp>
            <p:nvCxnSpPr>
              <p:cNvPr id="149" name="Elbow Connector 148"/>
              <p:cNvCxnSpPr/>
              <p:nvPr/>
            </p:nvCxnSpPr>
            <p:spPr>
              <a:xfrm rot="10800000">
                <a:off x="2343692" y="1371928"/>
                <a:ext cx="192336" cy="148946"/>
              </a:xfrm>
              <a:prstGeom prst="bentConnector2">
                <a:avLst/>
              </a:prstGeom>
              <a:noFill/>
              <a:ln w="25400" cap="flat" cmpd="sng" algn="ctr">
                <a:solidFill>
                  <a:schemeClr val="tx2"/>
                </a:solidFill>
                <a:prstDash val="solid"/>
              </a:ln>
              <a:effectLst/>
            </p:spPr>
          </p:cxnSp>
          <p:sp>
            <p:nvSpPr>
              <p:cNvPr id="150" name="Magnetic Disk 149"/>
              <p:cNvSpPr/>
              <p:nvPr/>
            </p:nvSpPr>
            <p:spPr>
              <a:xfrm>
                <a:off x="2162299" y="1145649"/>
                <a:ext cx="362785" cy="226279"/>
              </a:xfrm>
              <a:prstGeom prst="flowChartMagneticDisk">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grpSp>
      </p:grpSp>
      <p:sp>
        <p:nvSpPr>
          <p:cNvPr id="176" name="TextBox 175"/>
          <p:cNvSpPr txBox="1"/>
          <p:nvPr/>
        </p:nvSpPr>
        <p:spPr>
          <a:xfrm>
            <a:off x="4221032" y="7575812"/>
            <a:ext cx="184731" cy="387798"/>
          </a:xfrm>
          <a:prstGeom prst="rect">
            <a:avLst/>
          </a:prstGeom>
          <a:noFill/>
        </p:spPr>
        <p:txBody>
          <a:bodyPr wrap="none" rtlCol="0">
            <a:spAutoFit/>
          </a:bodyPr>
          <a:lstStyle/>
          <a:p>
            <a:pPr defTabSz="650230" hangingPunct="1">
              <a:spcBef>
                <a:spcPts val="0"/>
              </a:spcBef>
            </a:pPr>
            <a:endParaRPr lang="en-US" sz="1920" kern="1200" dirty="0">
              <a:solidFill>
                <a:srgbClr val="003BC9"/>
              </a:solidFill>
              <a:latin typeface="IBM Plex Sans" panose="020B0503050203000203" pitchFamily="34" charset="77"/>
              <a:ea typeface="Arial" charset="0"/>
              <a:cs typeface="Arial" charset="0"/>
            </a:endParaRPr>
          </a:p>
        </p:txBody>
      </p:sp>
    </p:spTree>
    <p:extLst>
      <p:ext uri="{BB962C8B-B14F-4D97-AF65-F5344CB8AC3E}">
        <p14:creationId xmlns:p14="http://schemas.microsoft.com/office/powerpoint/2010/main" val="1066533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Components</a:t>
            </a:r>
            <a:r>
              <a:rPr lang="en-US" dirty="0">
                <a:ea typeface="Arial" charset="0"/>
                <a:cs typeface="Arial" charset="0"/>
              </a:rPr>
              <a:t> in a blockchain solution</a:t>
            </a:r>
          </a:p>
          <a:p>
            <a:endParaRPr lang="en-US" dirty="0">
              <a:solidFill>
                <a:schemeClr val="tx2"/>
              </a:solidFill>
              <a:ea typeface="Arial" charset="0"/>
              <a:cs typeface="Arial" charset="0"/>
            </a:endParaRPr>
          </a:p>
        </p:txBody>
      </p:sp>
      <p:grpSp>
        <p:nvGrpSpPr>
          <p:cNvPr id="102" name="Group 101"/>
          <p:cNvGrpSpPr/>
          <p:nvPr/>
        </p:nvGrpSpPr>
        <p:grpSpPr>
          <a:xfrm>
            <a:off x="731137" y="2804731"/>
            <a:ext cx="1971265" cy="707885"/>
            <a:chOff x="1819658" y="1766886"/>
            <a:chExt cx="2257897" cy="663643"/>
          </a:xfrm>
        </p:grpSpPr>
        <p:sp>
          <p:nvSpPr>
            <p:cNvPr id="103" name="Rounded Rectangle 102"/>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4" name="TextBox 103"/>
            <p:cNvSpPr txBox="1"/>
            <p:nvPr/>
          </p:nvSpPr>
          <p:spPr>
            <a:xfrm>
              <a:off x="1819658" y="1766886"/>
              <a:ext cx="2257897" cy="663643"/>
            </a:xfrm>
            <a:prstGeom prst="rect">
              <a:avLst/>
            </a:prstGeom>
            <a:noFill/>
          </p:spPr>
          <p:txBody>
            <a:bodyPr wrap="squar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Smart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Contract</a:t>
              </a:r>
            </a:p>
          </p:txBody>
        </p:sp>
      </p:grpSp>
      <p:grpSp>
        <p:nvGrpSpPr>
          <p:cNvPr id="111" name="Group 110"/>
          <p:cNvGrpSpPr/>
          <p:nvPr/>
        </p:nvGrpSpPr>
        <p:grpSpPr>
          <a:xfrm>
            <a:off x="1044093" y="3543082"/>
            <a:ext cx="1308359" cy="707887"/>
            <a:chOff x="2185847" y="2975081"/>
            <a:chExt cx="1498600" cy="663644"/>
          </a:xfrm>
        </p:grpSpPr>
        <p:sp>
          <p:nvSpPr>
            <p:cNvPr id="112" name="Rounded Rectangle 111"/>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3" name="TextBox 112"/>
            <p:cNvSpPr txBox="1"/>
            <p:nvPr/>
          </p:nvSpPr>
          <p:spPr>
            <a:xfrm>
              <a:off x="2251947" y="2975081"/>
              <a:ext cx="1337038" cy="663644"/>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Peer</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Network</a:t>
              </a:r>
            </a:p>
          </p:txBody>
        </p:sp>
      </p:grpSp>
      <p:grpSp>
        <p:nvGrpSpPr>
          <p:cNvPr id="117" name="Group 116"/>
          <p:cNvGrpSpPr/>
          <p:nvPr/>
        </p:nvGrpSpPr>
        <p:grpSpPr>
          <a:xfrm>
            <a:off x="1044093" y="2160390"/>
            <a:ext cx="1336674" cy="520994"/>
            <a:chOff x="2185847" y="1853009"/>
            <a:chExt cx="1531032" cy="488432"/>
          </a:xfrm>
        </p:grpSpPr>
        <p:sp>
          <p:nvSpPr>
            <p:cNvPr id="118" name="Rounded Rectangle 117"/>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9" name="TextBox 118"/>
            <p:cNvSpPr txBox="1"/>
            <p:nvPr/>
          </p:nvSpPr>
          <p:spPr>
            <a:xfrm>
              <a:off x="2218281" y="1884563"/>
              <a:ext cx="1498598" cy="432811"/>
            </a:xfrm>
            <a:prstGeom prst="rect">
              <a:avLst/>
            </a:prstGeom>
            <a:noFill/>
          </p:spPr>
          <p:txBody>
            <a:bodyPr wrap="squar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Ledger</a:t>
              </a:r>
            </a:p>
          </p:txBody>
        </p:sp>
      </p:grpSp>
      <p:sp>
        <p:nvSpPr>
          <p:cNvPr id="120" name="TextBox 119"/>
          <p:cNvSpPr txBox="1"/>
          <p:nvPr/>
        </p:nvSpPr>
        <p:spPr>
          <a:xfrm>
            <a:off x="4292883" y="2188942"/>
            <a:ext cx="7132762"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List of transactions maintained by peers</a:t>
            </a:r>
          </a:p>
        </p:txBody>
      </p:sp>
      <p:sp>
        <p:nvSpPr>
          <p:cNvPr id="121" name="Folded Corner 120"/>
          <p:cNvSpPr/>
          <p:nvPr/>
        </p:nvSpPr>
        <p:spPr>
          <a:xfrm>
            <a:off x="3019040" y="2845991"/>
            <a:ext cx="1022294" cy="524230"/>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dirty="0">
                <a:solidFill>
                  <a:srgbClr val="003BC9"/>
                </a:solidFill>
                <a:latin typeface="IBM Plex Sans" panose="020B0503050203000203" pitchFamily="34" charset="77"/>
                <a:ea typeface="Arial" charset="0"/>
                <a:cs typeface="Arial" charset="0"/>
              </a:rPr>
              <a:t>f(</a:t>
            </a:r>
            <a:r>
              <a:rPr lang="en-US" dirty="0" err="1">
                <a:solidFill>
                  <a:srgbClr val="003BC9"/>
                </a:solidFill>
                <a:latin typeface="IBM Plex Sans" panose="020B0503050203000203" pitchFamily="34" charset="77"/>
                <a:ea typeface="Arial" charset="0"/>
                <a:cs typeface="Arial" charset="0"/>
              </a:rPr>
              <a:t>abc</a:t>
            </a:r>
            <a:r>
              <a:rPr lang="en-US" dirty="0">
                <a:solidFill>
                  <a:srgbClr val="003BC9"/>
                </a:solidFill>
                <a:latin typeface="IBM Plex Sans" panose="020B0503050203000203" pitchFamily="34" charset="77"/>
                <a:ea typeface="Arial" charset="0"/>
                <a:cs typeface="Arial" charset="0"/>
              </a:rPr>
              <a:t>);</a:t>
            </a:r>
          </a:p>
        </p:txBody>
      </p:sp>
      <p:sp>
        <p:nvSpPr>
          <p:cNvPr id="122" name="TextBox 121"/>
          <p:cNvSpPr txBox="1"/>
          <p:nvPr/>
        </p:nvSpPr>
        <p:spPr>
          <a:xfrm>
            <a:off x="4292884" y="2832804"/>
            <a:ext cx="8356316"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Software running on peer, updates the world state </a:t>
            </a:r>
          </a:p>
        </p:txBody>
      </p:sp>
      <p:grpSp>
        <p:nvGrpSpPr>
          <p:cNvPr id="123" name="Group 122"/>
          <p:cNvGrpSpPr/>
          <p:nvPr/>
        </p:nvGrpSpPr>
        <p:grpSpPr>
          <a:xfrm>
            <a:off x="3103206" y="3552522"/>
            <a:ext cx="853963" cy="675459"/>
            <a:chOff x="3193492" y="2728648"/>
            <a:chExt cx="3052144" cy="2308472"/>
          </a:xfrm>
        </p:grpSpPr>
        <p:sp>
          <p:nvSpPr>
            <p:cNvPr id="124" name="Hexagon 123"/>
            <p:cNvSpPr/>
            <p:nvPr/>
          </p:nvSpPr>
          <p:spPr>
            <a:xfrm>
              <a:off x="3193492" y="2728648"/>
              <a:ext cx="3052144" cy="2308472"/>
            </a:xfrm>
            <a:prstGeom prst="hexagon">
              <a:avLst/>
            </a:prstGeom>
            <a:no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25" name="Group 124"/>
            <p:cNvGrpSpPr/>
            <p:nvPr/>
          </p:nvGrpSpPr>
          <p:grpSpPr>
            <a:xfrm>
              <a:off x="3525884" y="2977518"/>
              <a:ext cx="2395140" cy="1917635"/>
              <a:chOff x="3498228" y="3365178"/>
              <a:chExt cx="2395140" cy="1917635"/>
            </a:xfrm>
          </p:grpSpPr>
          <p:cxnSp>
            <p:nvCxnSpPr>
              <p:cNvPr id="126" name="Straight Connector 125"/>
              <p:cNvCxnSpPr/>
              <p:nvPr/>
            </p:nvCxnSpPr>
            <p:spPr>
              <a:xfrm>
                <a:off x="4294998" y="3575766"/>
                <a:ext cx="663730" cy="213275"/>
              </a:xfrm>
              <a:prstGeom prst="line">
                <a:avLst/>
              </a:prstGeom>
              <a:noFill/>
              <a:ln w="12700" cap="flat" cmpd="sng" algn="ctr">
                <a:solidFill>
                  <a:srgbClr val="4178BE"/>
                </a:solidFill>
                <a:prstDash val="solid"/>
              </a:ln>
              <a:effectLst/>
            </p:spPr>
          </p:cxnSp>
          <p:cxnSp>
            <p:nvCxnSpPr>
              <p:cNvPr id="127" name="Straight Connector 126"/>
              <p:cNvCxnSpPr/>
              <p:nvPr/>
            </p:nvCxnSpPr>
            <p:spPr>
              <a:xfrm flipH="1">
                <a:off x="3714128" y="3575766"/>
                <a:ext cx="580870" cy="478124"/>
              </a:xfrm>
              <a:prstGeom prst="line">
                <a:avLst/>
              </a:prstGeom>
              <a:noFill/>
              <a:ln w="12700" cap="flat" cmpd="sng" algn="ctr">
                <a:solidFill>
                  <a:srgbClr val="4178BE"/>
                </a:solidFill>
                <a:prstDash val="solid"/>
              </a:ln>
              <a:effectLst/>
            </p:spPr>
          </p:cxnSp>
          <p:cxnSp>
            <p:nvCxnSpPr>
              <p:cNvPr id="128" name="Straight Connector 127"/>
              <p:cNvCxnSpPr/>
              <p:nvPr/>
            </p:nvCxnSpPr>
            <p:spPr>
              <a:xfrm flipH="1">
                <a:off x="4742828" y="3789041"/>
                <a:ext cx="215900" cy="626799"/>
              </a:xfrm>
              <a:prstGeom prst="line">
                <a:avLst/>
              </a:prstGeom>
              <a:noFill/>
              <a:ln w="12700" cap="flat" cmpd="sng" algn="ctr">
                <a:solidFill>
                  <a:srgbClr val="4178BE"/>
                </a:solidFill>
                <a:prstDash val="solid"/>
              </a:ln>
              <a:effectLst/>
            </p:spPr>
          </p:cxnSp>
          <p:cxnSp>
            <p:nvCxnSpPr>
              <p:cNvPr id="129" name="Straight Connector 128"/>
              <p:cNvCxnSpPr/>
              <p:nvPr/>
            </p:nvCxnSpPr>
            <p:spPr>
              <a:xfrm>
                <a:off x="3714128" y="4053890"/>
                <a:ext cx="197462" cy="711421"/>
              </a:xfrm>
              <a:prstGeom prst="line">
                <a:avLst/>
              </a:prstGeom>
              <a:noFill/>
              <a:ln w="12700" cap="flat" cmpd="sng" algn="ctr">
                <a:solidFill>
                  <a:srgbClr val="4178BE"/>
                </a:solidFill>
                <a:prstDash val="solid"/>
              </a:ln>
              <a:effectLst/>
            </p:spPr>
          </p:cxnSp>
          <p:cxnSp>
            <p:nvCxnSpPr>
              <p:cNvPr id="130" name="Straight Connector 129"/>
              <p:cNvCxnSpPr/>
              <p:nvPr/>
            </p:nvCxnSpPr>
            <p:spPr>
              <a:xfrm>
                <a:off x="3714128" y="4053890"/>
                <a:ext cx="1028700" cy="361950"/>
              </a:xfrm>
              <a:prstGeom prst="line">
                <a:avLst/>
              </a:prstGeom>
              <a:noFill/>
              <a:ln w="12700" cap="flat" cmpd="sng" algn="ctr">
                <a:solidFill>
                  <a:schemeClr val="tx2"/>
                </a:solidFill>
                <a:prstDash val="solid"/>
              </a:ln>
              <a:effectLst/>
            </p:spPr>
          </p:cxnSp>
          <p:cxnSp>
            <p:nvCxnSpPr>
              <p:cNvPr id="131" name="Straight Connector 130"/>
              <p:cNvCxnSpPr/>
              <p:nvPr/>
            </p:nvCxnSpPr>
            <p:spPr>
              <a:xfrm flipV="1">
                <a:off x="3930028" y="4415841"/>
                <a:ext cx="812800" cy="349470"/>
              </a:xfrm>
              <a:prstGeom prst="line">
                <a:avLst/>
              </a:prstGeom>
              <a:noFill/>
              <a:ln w="12700" cap="flat" cmpd="sng" algn="ctr">
                <a:solidFill>
                  <a:srgbClr val="4178BE"/>
                </a:solidFill>
                <a:prstDash val="solid"/>
              </a:ln>
              <a:effectLst/>
            </p:spPr>
          </p:cxnSp>
          <p:cxnSp>
            <p:nvCxnSpPr>
              <p:cNvPr id="132" name="Straight Connector 131"/>
              <p:cNvCxnSpPr/>
              <p:nvPr/>
            </p:nvCxnSpPr>
            <p:spPr>
              <a:xfrm>
                <a:off x="3910655" y="4765311"/>
                <a:ext cx="718739" cy="295252"/>
              </a:xfrm>
              <a:prstGeom prst="line">
                <a:avLst/>
              </a:prstGeom>
              <a:noFill/>
              <a:ln w="12700" cap="flat" cmpd="sng" algn="ctr">
                <a:solidFill>
                  <a:srgbClr val="4178BE"/>
                </a:solidFill>
                <a:prstDash val="solid"/>
              </a:ln>
              <a:effectLst/>
            </p:spPr>
          </p:cxnSp>
          <p:cxnSp>
            <p:nvCxnSpPr>
              <p:cNvPr id="133" name="Straight Connector 132"/>
              <p:cNvCxnSpPr/>
              <p:nvPr/>
            </p:nvCxnSpPr>
            <p:spPr>
              <a:xfrm flipV="1">
                <a:off x="4629394" y="4838313"/>
                <a:ext cx="753576" cy="222251"/>
              </a:xfrm>
              <a:prstGeom prst="line">
                <a:avLst/>
              </a:prstGeom>
              <a:noFill/>
              <a:ln w="12700" cap="flat" cmpd="sng" algn="ctr">
                <a:solidFill>
                  <a:srgbClr val="4178BE"/>
                </a:solidFill>
                <a:prstDash val="solid"/>
              </a:ln>
              <a:effectLst/>
            </p:spPr>
          </p:cxnSp>
          <p:cxnSp>
            <p:nvCxnSpPr>
              <p:cNvPr id="134" name="Straight Connector 133"/>
              <p:cNvCxnSpPr/>
              <p:nvPr/>
            </p:nvCxnSpPr>
            <p:spPr>
              <a:xfrm>
                <a:off x="4742828" y="4415840"/>
                <a:ext cx="646355" cy="422473"/>
              </a:xfrm>
              <a:prstGeom prst="line">
                <a:avLst/>
              </a:prstGeom>
              <a:noFill/>
              <a:ln w="12700" cap="flat" cmpd="sng" algn="ctr">
                <a:solidFill>
                  <a:srgbClr val="4178BE"/>
                </a:solidFill>
                <a:prstDash val="solid"/>
              </a:ln>
              <a:effectLst/>
            </p:spPr>
          </p:cxnSp>
          <p:cxnSp>
            <p:nvCxnSpPr>
              <p:cNvPr id="135" name="Straight Connector 134"/>
              <p:cNvCxnSpPr/>
              <p:nvPr/>
            </p:nvCxnSpPr>
            <p:spPr>
              <a:xfrm flipV="1">
                <a:off x="5382970" y="4011292"/>
                <a:ext cx="294498" cy="827021"/>
              </a:xfrm>
              <a:prstGeom prst="line">
                <a:avLst/>
              </a:prstGeom>
              <a:noFill/>
              <a:ln w="12700" cap="flat" cmpd="sng" algn="ctr">
                <a:solidFill>
                  <a:srgbClr val="4178BE"/>
                </a:solidFill>
                <a:prstDash val="solid"/>
              </a:ln>
              <a:effectLst/>
            </p:spPr>
          </p:cxnSp>
          <p:cxnSp>
            <p:nvCxnSpPr>
              <p:cNvPr id="136" name="Straight Connector 135"/>
              <p:cNvCxnSpPr/>
              <p:nvPr/>
            </p:nvCxnSpPr>
            <p:spPr>
              <a:xfrm>
                <a:off x="4970235" y="3789041"/>
                <a:ext cx="707233" cy="222250"/>
              </a:xfrm>
              <a:prstGeom prst="line">
                <a:avLst/>
              </a:prstGeom>
              <a:noFill/>
              <a:ln w="12700" cap="flat" cmpd="sng" algn="ctr">
                <a:solidFill>
                  <a:srgbClr val="4178BE"/>
                </a:solidFill>
                <a:prstDash val="solid"/>
              </a:ln>
              <a:effectLst/>
            </p:spPr>
          </p:cxnSp>
          <p:sp>
            <p:nvSpPr>
              <p:cNvPr id="137" name="Oval 136"/>
              <p:cNvSpPr/>
              <p:nvPr/>
            </p:nvSpPr>
            <p:spPr>
              <a:xfrm>
                <a:off x="3498228" y="38461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8" name="Oval 137"/>
              <p:cNvSpPr/>
              <p:nvPr/>
            </p:nvSpPr>
            <p:spPr>
              <a:xfrm>
                <a:off x="4076416" y="336517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9" name="Oval 138"/>
              <p:cNvSpPr/>
              <p:nvPr/>
            </p:nvSpPr>
            <p:spPr>
              <a:xfrm>
                <a:off x="4542033" y="41890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0" name="Oval 139"/>
              <p:cNvSpPr/>
              <p:nvPr/>
            </p:nvSpPr>
            <p:spPr>
              <a:xfrm>
                <a:off x="3714128" y="451294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1" name="Oval 140"/>
              <p:cNvSpPr/>
              <p:nvPr/>
            </p:nvSpPr>
            <p:spPr>
              <a:xfrm>
                <a:off x="4742828" y="35667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2" name="Oval 141"/>
              <p:cNvSpPr/>
              <p:nvPr/>
            </p:nvSpPr>
            <p:spPr>
              <a:xfrm>
                <a:off x="4408695" y="4838313"/>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3" name="Oval 142"/>
              <p:cNvSpPr/>
              <p:nvPr/>
            </p:nvSpPr>
            <p:spPr>
              <a:xfrm>
                <a:off x="5461568" y="3813150"/>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4" name="Oval 143"/>
              <p:cNvSpPr/>
              <p:nvPr/>
            </p:nvSpPr>
            <p:spPr>
              <a:xfrm>
                <a:off x="5145225" y="458105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grpSp>
      <p:grpSp>
        <p:nvGrpSpPr>
          <p:cNvPr id="145" name="Group 144"/>
          <p:cNvGrpSpPr/>
          <p:nvPr/>
        </p:nvGrpSpPr>
        <p:grpSpPr>
          <a:xfrm>
            <a:off x="3054135" y="2174858"/>
            <a:ext cx="952104" cy="492058"/>
            <a:chOff x="2214332" y="1158373"/>
            <a:chExt cx="1073835" cy="626380"/>
          </a:xfrm>
        </p:grpSpPr>
        <p:sp>
          <p:nvSpPr>
            <p:cNvPr id="146" name="Rectangle 145"/>
            <p:cNvSpPr/>
            <p:nvPr/>
          </p:nvSpPr>
          <p:spPr>
            <a:xfrm>
              <a:off x="2214332" y="1158373"/>
              <a:ext cx="1073835" cy="626380"/>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grpSp>
          <p:nvGrpSpPr>
            <p:cNvPr id="147" name="Group 146"/>
            <p:cNvGrpSpPr/>
            <p:nvPr/>
          </p:nvGrpSpPr>
          <p:grpSpPr>
            <a:xfrm>
              <a:off x="2379290" y="1247214"/>
              <a:ext cx="825837" cy="474996"/>
              <a:chOff x="2162299" y="1145649"/>
              <a:chExt cx="993700" cy="550091"/>
            </a:xfrm>
          </p:grpSpPr>
          <p:grpSp>
            <p:nvGrpSpPr>
              <p:cNvPr id="148" name="Group 147"/>
              <p:cNvGrpSpPr/>
              <p:nvPr/>
            </p:nvGrpSpPr>
            <p:grpSpPr>
              <a:xfrm>
                <a:off x="2536028" y="1340822"/>
                <a:ext cx="619971" cy="354918"/>
                <a:chOff x="2232438" y="1366742"/>
                <a:chExt cx="619971" cy="354918"/>
              </a:xfrm>
            </p:grpSpPr>
            <p:sp>
              <p:nvSpPr>
                <p:cNvPr id="151" name="Double Wave 150"/>
                <p:cNvSpPr/>
                <p:nvPr/>
              </p:nvSpPr>
              <p:spPr>
                <a:xfrm>
                  <a:off x="2232438" y="1371928"/>
                  <a:ext cx="511977" cy="349732"/>
                </a:xfrm>
                <a:prstGeom prst="doubleWave">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sp>
              <p:nvSpPr>
                <p:cNvPr id="152" name="Multidocument 151"/>
                <p:cNvSpPr/>
                <p:nvPr/>
              </p:nvSpPr>
              <p:spPr>
                <a:xfrm>
                  <a:off x="2395025"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3" name="Multidocument 152"/>
                <p:cNvSpPr/>
                <p:nvPr/>
              </p:nvSpPr>
              <p:spPr>
                <a:xfrm>
                  <a:off x="2270866"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4" name="TextBox 153"/>
                <p:cNvSpPr txBox="1"/>
                <p:nvPr/>
              </p:nvSpPr>
              <p:spPr>
                <a:xfrm>
                  <a:off x="2393421" y="1366742"/>
                  <a:ext cx="458988" cy="297385"/>
                </a:xfrm>
                <a:prstGeom prst="rect">
                  <a:avLst/>
                </a:prstGeom>
                <a:noFill/>
                <a:effectLst/>
              </p:spPr>
              <p:txBody>
                <a:bodyPr wrap="square" rtlCol="0">
                  <a:spAutoFit/>
                </a:bodyPr>
                <a:lstStyle/>
                <a:p>
                  <a:pPr defTabSz="1300460" hangingPunct="1">
                    <a:spcBef>
                      <a:spcPts val="0"/>
                    </a:spcBef>
                    <a:defRPr/>
                  </a:pPr>
                  <a:r>
                    <a:rPr lang="en-US" sz="711" dirty="0">
                      <a:solidFill>
                        <a:srgbClr val="003BC9"/>
                      </a:solidFill>
                      <a:latin typeface="IBM Plex Sans" panose="020B0503050203000203" pitchFamily="34" charset="77"/>
                      <a:ea typeface="Arial" charset="0"/>
                      <a:cs typeface="Arial" charset="0"/>
                    </a:rPr>
                    <a:t>…</a:t>
                  </a:r>
                </a:p>
              </p:txBody>
            </p:sp>
          </p:grpSp>
          <p:cxnSp>
            <p:nvCxnSpPr>
              <p:cNvPr id="149" name="Elbow Connector 148"/>
              <p:cNvCxnSpPr/>
              <p:nvPr/>
            </p:nvCxnSpPr>
            <p:spPr>
              <a:xfrm rot="10800000">
                <a:off x="2343692" y="1371928"/>
                <a:ext cx="192336" cy="148946"/>
              </a:xfrm>
              <a:prstGeom prst="bentConnector2">
                <a:avLst/>
              </a:prstGeom>
              <a:noFill/>
              <a:ln w="25400" cap="flat" cmpd="sng" algn="ctr">
                <a:solidFill>
                  <a:schemeClr val="tx2"/>
                </a:solidFill>
                <a:prstDash val="solid"/>
              </a:ln>
              <a:effectLst/>
            </p:spPr>
          </p:cxnSp>
          <p:sp>
            <p:nvSpPr>
              <p:cNvPr id="150" name="Magnetic Disk 149"/>
              <p:cNvSpPr/>
              <p:nvPr/>
            </p:nvSpPr>
            <p:spPr>
              <a:xfrm>
                <a:off x="2162299" y="1145649"/>
                <a:ext cx="362785" cy="226279"/>
              </a:xfrm>
              <a:prstGeom prst="flowChartMagneticDisk">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grpSp>
      </p:grpSp>
      <p:sp>
        <p:nvSpPr>
          <p:cNvPr id="164" name="TextBox 163"/>
          <p:cNvSpPr txBox="1"/>
          <p:nvPr/>
        </p:nvSpPr>
        <p:spPr>
          <a:xfrm>
            <a:off x="4299634" y="3627230"/>
            <a:ext cx="8133666"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Network which reaches consensus to add blocks</a:t>
            </a:r>
          </a:p>
        </p:txBody>
      </p:sp>
    </p:spTree>
    <p:extLst>
      <p:ext uri="{BB962C8B-B14F-4D97-AF65-F5344CB8AC3E}">
        <p14:creationId xmlns:p14="http://schemas.microsoft.com/office/powerpoint/2010/main" val="1303277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Components</a:t>
            </a:r>
            <a:r>
              <a:rPr lang="en-US" dirty="0">
                <a:ea typeface="Arial" charset="0"/>
                <a:cs typeface="Arial" charset="0"/>
              </a:rPr>
              <a:t> in a blockchain solution</a:t>
            </a:r>
          </a:p>
          <a:p>
            <a:endParaRPr lang="en-US" dirty="0">
              <a:solidFill>
                <a:schemeClr val="tx2"/>
              </a:solidFill>
              <a:ea typeface="Arial" charset="0"/>
              <a:cs typeface="Arial" charset="0"/>
            </a:endParaRPr>
          </a:p>
        </p:txBody>
      </p:sp>
      <p:grpSp>
        <p:nvGrpSpPr>
          <p:cNvPr id="99" name="Group 98"/>
          <p:cNvGrpSpPr/>
          <p:nvPr/>
        </p:nvGrpSpPr>
        <p:grpSpPr>
          <a:xfrm>
            <a:off x="898788" y="4355806"/>
            <a:ext cx="1668306" cy="520994"/>
            <a:chOff x="2185847" y="1853009"/>
            <a:chExt cx="1498600" cy="488432"/>
          </a:xfrm>
        </p:grpSpPr>
        <p:sp>
          <p:nvSpPr>
            <p:cNvPr id="100" name="Rounded Rectangle 99"/>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1" name="TextBox 100"/>
            <p:cNvSpPr txBox="1"/>
            <p:nvPr/>
          </p:nvSpPr>
          <p:spPr>
            <a:xfrm>
              <a:off x="2204233" y="1914027"/>
              <a:ext cx="1461828" cy="375103"/>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Membership</a:t>
              </a:r>
            </a:p>
          </p:txBody>
        </p:sp>
      </p:grpSp>
      <p:grpSp>
        <p:nvGrpSpPr>
          <p:cNvPr id="102" name="Group 101"/>
          <p:cNvGrpSpPr/>
          <p:nvPr/>
        </p:nvGrpSpPr>
        <p:grpSpPr>
          <a:xfrm>
            <a:off x="731137" y="2804731"/>
            <a:ext cx="1971265" cy="707885"/>
            <a:chOff x="1819658" y="1766886"/>
            <a:chExt cx="2257897" cy="663643"/>
          </a:xfrm>
        </p:grpSpPr>
        <p:sp>
          <p:nvSpPr>
            <p:cNvPr id="103" name="Rounded Rectangle 102"/>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4" name="TextBox 103"/>
            <p:cNvSpPr txBox="1"/>
            <p:nvPr/>
          </p:nvSpPr>
          <p:spPr>
            <a:xfrm>
              <a:off x="1819658" y="1766886"/>
              <a:ext cx="2257897" cy="663643"/>
            </a:xfrm>
            <a:prstGeom prst="rect">
              <a:avLst/>
            </a:prstGeom>
            <a:noFill/>
          </p:spPr>
          <p:txBody>
            <a:bodyPr wrap="squar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Smart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Contract</a:t>
              </a:r>
            </a:p>
          </p:txBody>
        </p:sp>
      </p:grpSp>
      <p:grpSp>
        <p:nvGrpSpPr>
          <p:cNvPr id="111" name="Group 110"/>
          <p:cNvGrpSpPr/>
          <p:nvPr/>
        </p:nvGrpSpPr>
        <p:grpSpPr>
          <a:xfrm>
            <a:off x="1044093" y="3543082"/>
            <a:ext cx="1308359" cy="707887"/>
            <a:chOff x="2185847" y="2975081"/>
            <a:chExt cx="1498600" cy="663644"/>
          </a:xfrm>
        </p:grpSpPr>
        <p:sp>
          <p:nvSpPr>
            <p:cNvPr id="112" name="Rounded Rectangle 111"/>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3" name="TextBox 112"/>
            <p:cNvSpPr txBox="1"/>
            <p:nvPr/>
          </p:nvSpPr>
          <p:spPr>
            <a:xfrm>
              <a:off x="2251947" y="2975081"/>
              <a:ext cx="1337038" cy="663644"/>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Peer</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Network</a:t>
              </a:r>
            </a:p>
          </p:txBody>
        </p:sp>
      </p:grpSp>
      <p:grpSp>
        <p:nvGrpSpPr>
          <p:cNvPr id="117" name="Group 116"/>
          <p:cNvGrpSpPr/>
          <p:nvPr/>
        </p:nvGrpSpPr>
        <p:grpSpPr>
          <a:xfrm>
            <a:off x="1044093" y="2160390"/>
            <a:ext cx="1336674" cy="520994"/>
            <a:chOff x="2185847" y="1853009"/>
            <a:chExt cx="1531032" cy="488432"/>
          </a:xfrm>
        </p:grpSpPr>
        <p:sp>
          <p:nvSpPr>
            <p:cNvPr id="118" name="Rounded Rectangle 117"/>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9" name="TextBox 118"/>
            <p:cNvSpPr txBox="1"/>
            <p:nvPr/>
          </p:nvSpPr>
          <p:spPr>
            <a:xfrm>
              <a:off x="2218281" y="1884563"/>
              <a:ext cx="1498598" cy="432811"/>
            </a:xfrm>
            <a:prstGeom prst="rect">
              <a:avLst/>
            </a:prstGeom>
            <a:noFill/>
          </p:spPr>
          <p:txBody>
            <a:bodyPr wrap="squar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Ledger</a:t>
              </a:r>
            </a:p>
          </p:txBody>
        </p:sp>
      </p:grpSp>
      <p:sp>
        <p:nvSpPr>
          <p:cNvPr id="120" name="TextBox 119"/>
          <p:cNvSpPr txBox="1"/>
          <p:nvPr/>
        </p:nvSpPr>
        <p:spPr>
          <a:xfrm>
            <a:off x="4292883" y="2188942"/>
            <a:ext cx="7132762"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List of transactions maintained by peers</a:t>
            </a:r>
          </a:p>
        </p:txBody>
      </p:sp>
      <p:sp>
        <p:nvSpPr>
          <p:cNvPr id="121" name="Folded Corner 120"/>
          <p:cNvSpPr/>
          <p:nvPr/>
        </p:nvSpPr>
        <p:spPr>
          <a:xfrm>
            <a:off x="3019040" y="2845991"/>
            <a:ext cx="1022294" cy="524230"/>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dirty="0">
                <a:solidFill>
                  <a:srgbClr val="003BC9"/>
                </a:solidFill>
                <a:latin typeface="IBM Plex Sans" panose="020B0503050203000203" pitchFamily="34" charset="77"/>
                <a:ea typeface="Arial" charset="0"/>
                <a:cs typeface="Arial" charset="0"/>
              </a:rPr>
              <a:t>f(</a:t>
            </a:r>
            <a:r>
              <a:rPr lang="en-US" dirty="0" err="1">
                <a:solidFill>
                  <a:srgbClr val="003BC9"/>
                </a:solidFill>
                <a:latin typeface="IBM Plex Sans" panose="020B0503050203000203" pitchFamily="34" charset="77"/>
                <a:ea typeface="Arial" charset="0"/>
                <a:cs typeface="Arial" charset="0"/>
              </a:rPr>
              <a:t>abc</a:t>
            </a:r>
            <a:r>
              <a:rPr lang="en-US" dirty="0">
                <a:solidFill>
                  <a:srgbClr val="003BC9"/>
                </a:solidFill>
                <a:latin typeface="IBM Plex Sans" panose="020B0503050203000203" pitchFamily="34" charset="77"/>
                <a:ea typeface="Arial" charset="0"/>
                <a:cs typeface="Arial" charset="0"/>
              </a:rPr>
              <a:t>);</a:t>
            </a:r>
          </a:p>
        </p:txBody>
      </p:sp>
      <p:sp>
        <p:nvSpPr>
          <p:cNvPr id="122" name="TextBox 121"/>
          <p:cNvSpPr txBox="1"/>
          <p:nvPr/>
        </p:nvSpPr>
        <p:spPr>
          <a:xfrm>
            <a:off x="4292884" y="2832804"/>
            <a:ext cx="8356316"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Software running on peer, updates the world state </a:t>
            </a:r>
          </a:p>
        </p:txBody>
      </p:sp>
      <p:grpSp>
        <p:nvGrpSpPr>
          <p:cNvPr id="123" name="Group 122"/>
          <p:cNvGrpSpPr/>
          <p:nvPr/>
        </p:nvGrpSpPr>
        <p:grpSpPr>
          <a:xfrm>
            <a:off x="3103206" y="3552522"/>
            <a:ext cx="853963" cy="675459"/>
            <a:chOff x="3193492" y="2728648"/>
            <a:chExt cx="3052144" cy="2308472"/>
          </a:xfrm>
        </p:grpSpPr>
        <p:sp>
          <p:nvSpPr>
            <p:cNvPr id="124" name="Hexagon 123"/>
            <p:cNvSpPr/>
            <p:nvPr/>
          </p:nvSpPr>
          <p:spPr>
            <a:xfrm>
              <a:off x="3193492" y="2728648"/>
              <a:ext cx="3052144" cy="2308472"/>
            </a:xfrm>
            <a:prstGeom prst="hexagon">
              <a:avLst/>
            </a:prstGeom>
            <a:no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25" name="Group 124"/>
            <p:cNvGrpSpPr/>
            <p:nvPr/>
          </p:nvGrpSpPr>
          <p:grpSpPr>
            <a:xfrm>
              <a:off x="3525884" y="2977518"/>
              <a:ext cx="2395140" cy="1917635"/>
              <a:chOff x="3498228" y="3365178"/>
              <a:chExt cx="2395140" cy="1917635"/>
            </a:xfrm>
          </p:grpSpPr>
          <p:cxnSp>
            <p:nvCxnSpPr>
              <p:cNvPr id="126" name="Straight Connector 125"/>
              <p:cNvCxnSpPr/>
              <p:nvPr/>
            </p:nvCxnSpPr>
            <p:spPr>
              <a:xfrm>
                <a:off x="4294998" y="3575766"/>
                <a:ext cx="663730" cy="213275"/>
              </a:xfrm>
              <a:prstGeom prst="line">
                <a:avLst/>
              </a:prstGeom>
              <a:noFill/>
              <a:ln w="12700" cap="flat" cmpd="sng" algn="ctr">
                <a:solidFill>
                  <a:srgbClr val="4178BE"/>
                </a:solidFill>
                <a:prstDash val="solid"/>
              </a:ln>
              <a:effectLst/>
            </p:spPr>
          </p:cxnSp>
          <p:cxnSp>
            <p:nvCxnSpPr>
              <p:cNvPr id="127" name="Straight Connector 126"/>
              <p:cNvCxnSpPr/>
              <p:nvPr/>
            </p:nvCxnSpPr>
            <p:spPr>
              <a:xfrm flipH="1">
                <a:off x="3714128" y="3575766"/>
                <a:ext cx="580870" cy="478124"/>
              </a:xfrm>
              <a:prstGeom prst="line">
                <a:avLst/>
              </a:prstGeom>
              <a:noFill/>
              <a:ln w="12700" cap="flat" cmpd="sng" algn="ctr">
                <a:solidFill>
                  <a:srgbClr val="4178BE"/>
                </a:solidFill>
                <a:prstDash val="solid"/>
              </a:ln>
              <a:effectLst/>
            </p:spPr>
          </p:cxnSp>
          <p:cxnSp>
            <p:nvCxnSpPr>
              <p:cNvPr id="128" name="Straight Connector 127"/>
              <p:cNvCxnSpPr/>
              <p:nvPr/>
            </p:nvCxnSpPr>
            <p:spPr>
              <a:xfrm flipH="1">
                <a:off x="4742828" y="3789041"/>
                <a:ext cx="215900" cy="626799"/>
              </a:xfrm>
              <a:prstGeom prst="line">
                <a:avLst/>
              </a:prstGeom>
              <a:noFill/>
              <a:ln w="12700" cap="flat" cmpd="sng" algn="ctr">
                <a:solidFill>
                  <a:srgbClr val="4178BE"/>
                </a:solidFill>
                <a:prstDash val="solid"/>
              </a:ln>
              <a:effectLst/>
            </p:spPr>
          </p:cxnSp>
          <p:cxnSp>
            <p:nvCxnSpPr>
              <p:cNvPr id="129" name="Straight Connector 128"/>
              <p:cNvCxnSpPr/>
              <p:nvPr/>
            </p:nvCxnSpPr>
            <p:spPr>
              <a:xfrm>
                <a:off x="3714128" y="4053890"/>
                <a:ext cx="197462" cy="711421"/>
              </a:xfrm>
              <a:prstGeom prst="line">
                <a:avLst/>
              </a:prstGeom>
              <a:noFill/>
              <a:ln w="12700" cap="flat" cmpd="sng" algn="ctr">
                <a:solidFill>
                  <a:srgbClr val="4178BE"/>
                </a:solidFill>
                <a:prstDash val="solid"/>
              </a:ln>
              <a:effectLst/>
            </p:spPr>
          </p:cxnSp>
          <p:cxnSp>
            <p:nvCxnSpPr>
              <p:cNvPr id="130" name="Straight Connector 129"/>
              <p:cNvCxnSpPr/>
              <p:nvPr/>
            </p:nvCxnSpPr>
            <p:spPr>
              <a:xfrm>
                <a:off x="3714128" y="4053890"/>
                <a:ext cx="1028700" cy="361950"/>
              </a:xfrm>
              <a:prstGeom prst="line">
                <a:avLst/>
              </a:prstGeom>
              <a:noFill/>
              <a:ln w="12700" cap="flat" cmpd="sng" algn="ctr">
                <a:solidFill>
                  <a:schemeClr val="tx2"/>
                </a:solidFill>
                <a:prstDash val="solid"/>
              </a:ln>
              <a:effectLst/>
            </p:spPr>
          </p:cxnSp>
          <p:cxnSp>
            <p:nvCxnSpPr>
              <p:cNvPr id="131" name="Straight Connector 130"/>
              <p:cNvCxnSpPr/>
              <p:nvPr/>
            </p:nvCxnSpPr>
            <p:spPr>
              <a:xfrm flipV="1">
                <a:off x="3930028" y="4415841"/>
                <a:ext cx="812800" cy="349470"/>
              </a:xfrm>
              <a:prstGeom prst="line">
                <a:avLst/>
              </a:prstGeom>
              <a:noFill/>
              <a:ln w="12700" cap="flat" cmpd="sng" algn="ctr">
                <a:solidFill>
                  <a:srgbClr val="4178BE"/>
                </a:solidFill>
                <a:prstDash val="solid"/>
              </a:ln>
              <a:effectLst/>
            </p:spPr>
          </p:cxnSp>
          <p:cxnSp>
            <p:nvCxnSpPr>
              <p:cNvPr id="132" name="Straight Connector 131"/>
              <p:cNvCxnSpPr/>
              <p:nvPr/>
            </p:nvCxnSpPr>
            <p:spPr>
              <a:xfrm>
                <a:off x="3910655" y="4765311"/>
                <a:ext cx="718739" cy="295252"/>
              </a:xfrm>
              <a:prstGeom prst="line">
                <a:avLst/>
              </a:prstGeom>
              <a:noFill/>
              <a:ln w="12700" cap="flat" cmpd="sng" algn="ctr">
                <a:solidFill>
                  <a:srgbClr val="4178BE"/>
                </a:solidFill>
                <a:prstDash val="solid"/>
              </a:ln>
              <a:effectLst/>
            </p:spPr>
          </p:cxnSp>
          <p:cxnSp>
            <p:nvCxnSpPr>
              <p:cNvPr id="133" name="Straight Connector 132"/>
              <p:cNvCxnSpPr/>
              <p:nvPr/>
            </p:nvCxnSpPr>
            <p:spPr>
              <a:xfrm flipV="1">
                <a:off x="4629394" y="4838313"/>
                <a:ext cx="753576" cy="222251"/>
              </a:xfrm>
              <a:prstGeom prst="line">
                <a:avLst/>
              </a:prstGeom>
              <a:noFill/>
              <a:ln w="12700" cap="flat" cmpd="sng" algn="ctr">
                <a:solidFill>
                  <a:srgbClr val="4178BE"/>
                </a:solidFill>
                <a:prstDash val="solid"/>
              </a:ln>
              <a:effectLst/>
            </p:spPr>
          </p:cxnSp>
          <p:cxnSp>
            <p:nvCxnSpPr>
              <p:cNvPr id="134" name="Straight Connector 133"/>
              <p:cNvCxnSpPr/>
              <p:nvPr/>
            </p:nvCxnSpPr>
            <p:spPr>
              <a:xfrm>
                <a:off x="4742828" y="4415840"/>
                <a:ext cx="646355" cy="422473"/>
              </a:xfrm>
              <a:prstGeom prst="line">
                <a:avLst/>
              </a:prstGeom>
              <a:noFill/>
              <a:ln w="12700" cap="flat" cmpd="sng" algn="ctr">
                <a:solidFill>
                  <a:srgbClr val="4178BE"/>
                </a:solidFill>
                <a:prstDash val="solid"/>
              </a:ln>
              <a:effectLst/>
            </p:spPr>
          </p:cxnSp>
          <p:cxnSp>
            <p:nvCxnSpPr>
              <p:cNvPr id="135" name="Straight Connector 134"/>
              <p:cNvCxnSpPr/>
              <p:nvPr/>
            </p:nvCxnSpPr>
            <p:spPr>
              <a:xfrm flipV="1">
                <a:off x="5382970" y="4011292"/>
                <a:ext cx="294498" cy="827021"/>
              </a:xfrm>
              <a:prstGeom prst="line">
                <a:avLst/>
              </a:prstGeom>
              <a:noFill/>
              <a:ln w="12700" cap="flat" cmpd="sng" algn="ctr">
                <a:solidFill>
                  <a:srgbClr val="4178BE"/>
                </a:solidFill>
                <a:prstDash val="solid"/>
              </a:ln>
              <a:effectLst/>
            </p:spPr>
          </p:cxnSp>
          <p:cxnSp>
            <p:nvCxnSpPr>
              <p:cNvPr id="136" name="Straight Connector 135"/>
              <p:cNvCxnSpPr/>
              <p:nvPr/>
            </p:nvCxnSpPr>
            <p:spPr>
              <a:xfrm>
                <a:off x="4970235" y="3789041"/>
                <a:ext cx="707233" cy="222250"/>
              </a:xfrm>
              <a:prstGeom prst="line">
                <a:avLst/>
              </a:prstGeom>
              <a:noFill/>
              <a:ln w="12700" cap="flat" cmpd="sng" algn="ctr">
                <a:solidFill>
                  <a:srgbClr val="4178BE"/>
                </a:solidFill>
                <a:prstDash val="solid"/>
              </a:ln>
              <a:effectLst/>
            </p:spPr>
          </p:cxnSp>
          <p:sp>
            <p:nvSpPr>
              <p:cNvPr id="137" name="Oval 136"/>
              <p:cNvSpPr/>
              <p:nvPr/>
            </p:nvSpPr>
            <p:spPr>
              <a:xfrm>
                <a:off x="3498228" y="38461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8" name="Oval 137"/>
              <p:cNvSpPr/>
              <p:nvPr/>
            </p:nvSpPr>
            <p:spPr>
              <a:xfrm>
                <a:off x="4076416" y="336517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9" name="Oval 138"/>
              <p:cNvSpPr/>
              <p:nvPr/>
            </p:nvSpPr>
            <p:spPr>
              <a:xfrm>
                <a:off x="4542033" y="41890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0" name="Oval 139"/>
              <p:cNvSpPr/>
              <p:nvPr/>
            </p:nvSpPr>
            <p:spPr>
              <a:xfrm>
                <a:off x="3714128" y="451294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1" name="Oval 140"/>
              <p:cNvSpPr/>
              <p:nvPr/>
            </p:nvSpPr>
            <p:spPr>
              <a:xfrm>
                <a:off x="4742828" y="35667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2" name="Oval 141"/>
              <p:cNvSpPr/>
              <p:nvPr/>
            </p:nvSpPr>
            <p:spPr>
              <a:xfrm>
                <a:off x="4408695" y="4838313"/>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3" name="Oval 142"/>
              <p:cNvSpPr/>
              <p:nvPr/>
            </p:nvSpPr>
            <p:spPr>
              <a:xfrm>
                <a:off x="5461568" y="3813150"/>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4" name="Oval 143"/>
              <p:cNvSpPr/>
              <p:nvPr/>
            </p:nvSpPr>
            <p:spPr>
              <a:xfrm>
                <a:off x="5145225" y="458105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grpSp>
      <p:grpSp>
        <p:nvGrpSpPr>
          <p:cNvPr id="145" name="Group 144"/>
          <p:cNvGrpSpPr/>
          <p:nvPr/>
        </p:nvGrpSpPr>
        <p:grpSpPr>
          <a:xfrm>
            <a:off x="3054135" y="2174858"/>
            <a:ext cx="952104" cy="492058"/>
            <a:chOff x="2214332" y="1158373"/>
            <a:chExt cx="1073835" cy="626380"/>
          </a:xfrm>
        </p:grpSpPr>
        <p:sp>
          <p:nvSpPr>
            <p:cNvPr id="146" name="Rectangle 145"/>
            <p:cNvSpPr/>
            <p:nvPr/>
          </p:nvSpPr>
          <p:spPr>
            <a:xfrm>
              <a:off x="2214332" y="1158373"/>
              <a:ext cx="1073835" cy="626380"/>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grpSp>
          <p:nvGrpSpPr>
            <p:cNvPr id="147" name="Group 146"/>
            <p:cNvGrpSpPr/>
            <p:nvPr/>
          </p:nvGrpSpPr>
          <p:grpSpPr>
            <a:xfrm>
              <a:off x="2379290" y="1247214"/>
              <a:ext cx="825837" cy="474996"/>
              <a:chOff x="2162299" y="1145649"/>
              <a:chExt cx="993700" cy="550091"/>
            </a:xfrm>
          </p:grpSpPr>
          <p:grpSp>
            <p:nvGrpSpPr>
              <p:cNvPr id="148" name="Group 147"/>
              <p:cNvGrpSpPr/>
              <p:nvPr/>
            </p:nvGrpSpPr>
            <p:grpSpPr>
              <a:xfrm>
                <a:off x="2536028" y="1340822"/>
                <a:ext cx="619971" cy="354918"/>
                <a:chOff x="2232438" y="1366742"/>
                <a:chExt cx="619971" cy="354918"/>
              </a:xfrm>
            </p:grpSpPr>
            <p:sp>
              <p:nvSpPr>
                <p:cNvPr id="151" name="Double Wave 150"/>
                <p:cNvSpPr/>
                <p:nvPr/>
              </p:nvSpPr>
              <p:spPr>
                <a:xfrm>
                  <a:off x="2232438" y="1371928"/>
                  <a:ext cx="511977" cy="349732"/>
                </a:xfrm>
                <a:prstGeom prst="doubleWave">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sp>
              <p:nvSpPr>
                <p:cNvPr id="152" name="Multidocument 151"/>
                <p:cNvSpPr/>
                <p:nvPr/>
              </p:nvSpPr>
              <p:spPr>
                <a:xfrm>
                  <a:off x="2395025"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3" name="Multidocument 152"/>
                <p:cNvSpPr/>
                <p:nvPr/>
              </p:nvSpPr>
              <p:spPr>
                <a:xfrm>
                  <a:off x="2270866"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4" name="TextBox 153"/>
                <p:cNvSpPr txBox="1"/>
                <p:nvPr/>
              </p:nvSpPr>
              <p:spPr>
                <a:xfrm>
                  <a:off x="2393421" y="1366742"/>
                  <a:ext cx="458988" cy="297385"/>
                </a:xfrm>
                <a:prstGeom prst="rect">
                  <a:avLst/>
                </a:prstGeom>
                <a:noFill/>
                <a:effectLst/>
              </p:spPr>
              <p:txBody>
                <a:bodyPr wrap="square" rtlCol="0">
                  <a:spAutoFit/>
                </a:bodyPr>
                <a:lstStyle/>
                <a:p>
                  <a:pPr defTabSz="1300460" hangingPunct="1">
                    <a:spcBef>
                      <a:spcPts val="0"/>
                    </a:spcBef>
                    <a:defRPr/>
                  </a:pPr>
                  <a:r>
                    <a:rPr lang="en-US" sz="711" dirty="0">
                      <a:solidFill>
                        <a:srgbClr val="003BC9"/>
                      </a:solidFill>
                      <a:latin typeface="IBM Plex Sans" panose="020B0503050203000203" pitchFamily="34" charset="77"/>
                      <a:ea typeface="Arial" charset="0"/>
                      <a:cs typeface="Arial" charset="0"/>
                    </a:rPr>
                    <a:t>…</a:t>
                  </a:r>
                </a:p>
              </p:txBody>
            </p:sp>
          </p:grpSp>
          <p:cxnSp>
            <p:nvCxnSpPr>
              <p:cNvPr id="149" name="Elbow Connector 148"/>
              <p:cNvCxnSpPr/>
              <p:nvPr/>
            </p:nvCxnSpPr>
            <p:spPr>
              <a:xfrm rot="10800000">
                <a:off x="2343692" y="1371928"/>
                <a:ext cx="192336" cy="148946"/>
              </a:xfrm>
              <a:prstGeom prst="bentConnector2">
                <a:avLst/>
              </a:prstGeom>
              <a:noFill/>
              <a:ln w="25400" cap="flat" cmpd="sng" algn="ctr">
                <a:solidFill>
                  <a:schemeClr val="tx2"/>
                </a:solidFill>
                <a:prstDash val="solid"/>
              </a:ln>
              <a:effectLst/>
            </p:spPr>
          </p:cxnSp>
          <p:sp>
            <p:nvSpPr>
              <p:cNvPr id="150" name="Magnetic Disk 149"/>
              <p:cNvSpPr/>
              <p:nvPr/>
            </p:nvSpPr>
            <p:spPr>
              <a:xfrm>
                <a:off x="2162299" y="1145649"/>
                <a:ext cx="362785" cy="226279"/>
              </a:xfrm>
              <a:prstGeom prst="flowChartMagneticDisk">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grpSp>
      </p:grpSp>
      <p:grpSp>
        <p:nvGrpSpPr>
          <p:cNvPr id="155" name="Group 154"/>
          <p:cNvGrpSpPr/>
          <p:nvPr/>
        </p:nvGrpSpPr>
        <p:grpSpPr>
          <a:xfrm>
            <a:off x="3019040" y="4386158"/>
            <a:ext cx="1022295" cy="520994"/>
            <a:chOff x="2269671" y="3461704"/>
            <a:chExt cx="958401" cy="488432"/>
          </a:xfrm>
        </p:grpSpPr>
        <p:sp>
          <p:nvSpPr>
            <p:cNvPr id="156" name="Rectangle 155"/>
            <p:cNvSpPr/>
            <p:nvPr/>
          </p:nvSpPr>
          <p:spPr>
            <a:xfrm>
              <a:off x="2269671" y="3461704"/>
              <a:ext cx="95840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57" name="Group 156"/>
            <p:cNvGrpSpPr/>
            <p:nvPr/>
          </p:nvGrpSpPr>
          <p:grpSpPr>
            <a:xfrm>
              <a:off x="2324192" y="3520712"/>
              <a:ext cx="854115" cy="387445"/>
              <a:chOff x="2160152" y="3418408"/>
              <a:chExt cx="1126953" cy="523979"/>
            </a:xfrm>
          </p:grpSpPr>
          <p:sp>
            <p:nvSpPr>
              <p:cNvPr id="158" name="Folded Corner 157"/>
              <p:cNvSpPr/>
              <p:nvPr/>
            </p:nvSpPr>
            <p:spPr>
              <a:xfrm>
                <a:off x="2160152" y="3420541"/>
                <a:ext cx="393003" cy="217881"/>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E</a:t>
                </a:r>
              </a:p>
            </p:txBody>
          </p:sp>
          <p:sp>
            <p:nvSpPr>
              <p:cNvPr id="159" name="Folded Corner 158"/>
              <p:cNvSpPr/>
              <p:nvPr/>
            </p:nvSpPr>
            <p:spPr>
              <a:xfrm>
                <a:off x="2894102" y="3724506"/>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0" name="Folded Corner 159"/>
              <p:cNvSpPr/>
              <p:nvPr/>
            </p:nvSpPr>
            <p:spPr>
              <a:xfrm>
                <a:off x="2847013" y="3622474"/>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1" name="Folded Corner 160"/>
              <p:cNvSpPr/>
              <p:nvPr/>
            </p:nvSpPr>
            <p:spPr>
              <a:xfrm>
                <a:off x="2799924" y="3520441"/>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2" name="Folded Corner 161"/>
              <p:cNvSpPr/>
              <p:nvPr/>
            </p:nvSpPr>
            <p:spPr>
              <a:xfrm>
                <a:off x="2752836" y="3418408"/>
                <a:ext cx="393003" cy="217880"/>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T</a:t>
                </a:r>
              </a:p>
            </p:txBody>
          </p:sp>
          <p:cxnSp>
            <p:nvCxnSpPr>
              <p:cNvPr id="163" name="Straight Connector 162"/>
              <p:cNvCxnSpPr/>
              <p:nvPr/>
            </p:nvCxnSpPr>
            <p:spPr>
              <a:xfrm flipV="1">
                <a:off x="2553155" y="3527349"/>
                <a:ext cx="199681" cy="2133"/>
              </a:xfrm>
              <a:prstGeom prst="line">
                <a:avLst/>
              </a:prstGeom>
              <a:noFill/>
              <a:ln w="12700" cap="flat" cmpd="sng" algn="ctr">
                <a:solidFill>
                  <a:schemeClr val="tx2"/>
                </a:solidFill>
                <a:prstDash val="solid"/>
                <a:headEnd type="none"/>
                <a:tailEnd type="none"/>
              </a:ln>
              <a:effectLst/>
            </p:spPr>
          </p:cxnSp>
        </p:grpSp>
      </p:grpSp>
      <p:sp>
        <p:nvSpPr>
          <p:cNvPr id="164" name="TextBox 163"/>
          <p:cNvSpPr txBox="1"/>
          <p:nvPr/>
        </p:nvSpPr>
        <p:spPr>
          <a:xfrm>
            <a:off x="4299634" y="3627230"/>
            <a:ext cx="8133666"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Network which reaches consensus to add blocks</a:t>
            </a:r>
          </a:p>
        </p:txBody>
      </p:sp>
      <p:sp>
        <p:nvSpPr>
          <p:cNvPr id="165" name="TextBox 164"/>
          <p:cNvSpPr txBox="1"/>
          <p:nvPr/>
        </p:nvSpPr>
        <p:spPr>
          <a:xfrm>
            <a:off x="4292882" y="4425802"/>
            <a:ext cx="8705165"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Authenticates and manages identities on network</a:t>
            </a:r>
          </a:p>
        </p:txBody>
      </p:sp>
    </p:spTree>
    <p:extLst>
      <p:ext uri="{BB962C8B-B14F-4D97-AF65-F5344CB8AC3E}">
        <p14:creationId xmlns:p14="http://schemas.microsoft.com/office/powerpoint/2010/main" val="975604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Components</a:t>
            </a:r>
            <a:r>
              <a:rPr lang="en-US" dirty="0">
                <a:ea typeface="Arial" charset="0"/>
                <a:cs typeface="Arial" charset="0"/>
              </a:rPr>
              <a:t> in a blockchain solution</a:t>
            </a:r>
          </a:p>
          <a:p>
            <a:endParaRPr lang="en-US" dirty="0">
              <a:solidFill>
                <a:schemeClr val="tx2"/>
              </a:solidFill>
              <a:ea typeface="Arial" charset="0"/>
              <a:cs typeface="Arial" charset="0"/>
            </a:endParaRPr>
          </a:p>
        </p:txBody>
      </p:sp>
      <p:grpSp>
        <p:nvGrpSpPr>
          <p:cNvPr id="99" name="Group 98"/>
          <p:cNvGrpSpPr/>
          <p:nvPr/>
        </p:nvGrpSpPr>
        <p:grpSpPr>
          <a:xfrm>
            <a:off x="898788" y="4355806"/>
            <a:ext cx="1668306" cy="520994"/>
            <a:chOff x="2185847" y="1853009"/>
            <a:chExt cx="1498600" cy="488432"/>
          </a:xfrm>
        </p:grpSpPr>
        <p:sp>
          <p:nvSpPr>
            <p:cNvPr id="100" name="Rounded Rectangle 99"/>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1" name="TextBox 100"/>
            <p:cNvSpPr txBox="1"/>
            <p:nvPr/>
          </p:nvSpPr>
          <p:spPr>
            <a:xfrm>
              <a:off x="2204233" y="1914027"/>
              <a:ext cx="1461828" cy="375103"/>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Membership</a:t>
              </a:r>
            </a:p>
          </p:txBody>
        </p:sp>
      </p:grpSp>
      <p:grpSp>
        <p:nvGrpSpPr>
          <p:cNvPr id="102" name="Group 101"/>
          <p:cNvGrpSpPr/>
          <p:nvPr/>
        </p:nvGrpSpPr>
        <p:grpSpPr>
          <a:xfrm>
            <a:off x="731137" y="2804731"/>
            <a:ext cx="1971265" cy="707885"/>
            <a:chOff x="1819658" y="1766886"/>
            <a:chExt cx="2257897" cy="663643"/>
          </a:xfrm>
        </p:grpSpPr>
        <p:sp>
          <p:nvSpPr>
            <p:cNvPr id="103" name="Rounded Rectangle 102"/>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4" name="TextBox 103"/>
            <p:cNvSpPr txBox="1"/>
            <p:nvPr/>
          </p:nvSpPr>
          <p:spPr>
            <a:xfrm>
              <a:off x="1819658" y="1766886"/>
              <a:ext cx="2257897" cy="663643"/>
            </a:xfrm>
            <a:prstGeom prst="rect">
              <a:avLst/>
            </a:prstGeom>
            <a:noFill/>
          </p:spPr>
          <p:txBody>
            <a:bodyPr wrap="squar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Smart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Contract</a:t>
              </a:r>
            </a:p>
          </p:txBody>
        </p:sp>
      </p:grpSp>
      <p:grpSp>
        <p:nvGrpSpPr>
          <p:cNvPr id="108" name="Group 107"/>
          <p:cNvGrpSpPr/>
          <p:nvPr/>
        </p:nvGrpSpPr>
        <p:grpSpPr>
          <a:xfrm>
            <a:off x="1044093" y="5101410"/>
            <a:ext cx="1308359" cy="520994"/>
            <a:chOff x="2185847" y="1853009"/>
            <a:chExt cx="1498600" cy="488432"/>
          </a:xfrm>
        </p:grpSpPr>
        <p:sp>
          <p:nvSpPr>
            <p:cNvPr id="109" name="Rounded Rectangle 108"/>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0" name="TextBox 109"/>
            <p:cNvSpPr txBox="1"/>
            <p:nvPr/>
          </p:nvSpPr>
          <p:spPr>
            <a:xfrm>
              <a:off x="2310702" y="1891203"/>
              <a:ext cx="1278284" cy="432811"/>
            </a:xfrm>
            <a:prstGeom prst="rect">
              <a:avLst/>
            </a:prstGeom>
            <a:noFill/>
          </p:spPr>
          <p:txBody>
            <a:bodyPr wrap="non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Events</a:t>
              </a:r>
            </a:p>
          </p:txBody>
        </p:sp>
      </p:grpSp>
      <p:grpSp>
        <p:nvGrpSpPr>
          <p:cNvPr id="111" name="Group 110"/>
          <p:cNvGrpSpPr/>
          <p:nvPr/>
        </p:nvGrpSpPr>
        <p:grpSpPr>
          <a:xfrm>
            <a:off x="1044093" y="3543082"/>
            <a:ext cx="1308359" cy="707887"/>
            <a:chOff x="2185847" y="2975081"/>
            <a:chExt cx="1498600" cy="663644"/>
          </a:xfrm>
        </p:grpSpPr>
        <p:sp>
          <p:nvSpPr>
            <p:cNvPr id="112" name="Rounded Rectangle 111"/>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3" name="TextBox 112"/>
            <p:cNvSpPr txBox="1"/>
            <p:nvPr/>
          </p:nvSpPr>
          <p:spPr>
            <a:xfrm>
              <a:off x="2251947" y="2975081"/>
              <a:ext cx="1337038" cy="663644"/>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Peer</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Network</a:t>
              </a:r>
            </a:p>
          </p:txBody>
        </p:sp>
      </p:grpSp>
      <p:grpSp>
        <p:nvGrpSpPr>
          <p:cNvPr id="117" name="Group 116"/>
          <p:cNvGrpSpPr/>
          <p:nvPr/>
        </p:nvGrpSpPr>
        <p:grpSpPr>
          <a:xfrm>
            <a:off x="1044093" y="2160390"/>
            <a:ext cx="1336674" cy="520994"/>
            <a:chOff x="2185847" y="1853009"/>
            <a:chExt cx="1531032" cy="488432"/>
          </a:xfrm>
        </p:grpSpPr>
        <p:sp>
          <p:nvSpPr>
            <p:cNvPr id="118" name="Rounded Rectangle 117"/>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9" name="TextBox 118"/>
            <p:cNvSpPr txBox="1"/>
            <p:nvPr/>
          </p:nvSpPr>
          <p:spPr>
            <a:xfrm>
              <a:off x="2218281" y="1884563"/>
              <a:ext cx="1498598" cy="432811"/>
            </a:xfrm>
            <a:prstGeom prst="rect">
              <a:avLst/>
            </a:prstGeom>
            <a:noFill/>
          </p:spPr>
          <p:txBody>
            <a:bodyPr wrap="squar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Ledger</a:t>
              </a:r>
            </a:p>
          </p:txBody>
        </p:sp>
      </p:grpSp>
      <p:sp>
        <p:nvSpPr>
          <p:cNvPr id="120" name="TextBox 119"/>
          <p:cNvSpPr txBox="1"/>
          <p:nvPr/>
        </p:nvSpPr>
        <p:spPr>
          <a:xfrm>
            <a:off x="4292883" y="2188942"/>
            <a:ext cx="7132762"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List of transactions maintained by peers</a:t>
            </a:r>
          </a:p>
        </p:txBody>
      </p:sp>
      <p:sp>
        <p:nvSpPr>
          <p:cNvPr id="121" name="Folded Corner 120"/>
          <p:cNvSpPr/>
          <p:nvPr/>
        </p:nvSpPr>
        <p:spPr>
          <a:xfrm>
            <a:off x="3019040" y="2845991"/>
            <a:ext cx="1022294" cy="524230"/>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dirty="0">
                <a:solidFill>
                  <a:srgbClr val="003BC9"/>
                </a:solidFill>
                <a:latin typeface="IBM Plex Sans" panose="020B0503050203000203" pitchFamily="34" charset="77"/>
                <a:ea typeface="Arial" charset="0"/>
                <a:cs typeface="Arial" charset="0"/>
              </a:rPr>
              <a:t>f(</a:t>
            </a:r>
            <a:r>
              <a:rPr lang="en-US" dirty="0" err="1">
                <a:solidFill>
                  <a:srgbClr val="003BC9"/>
                </a:solidFill>
                <a:latin typeface="IBM Plex Sans" panose="020B0503050203000203" pitchFamily="34" charset="77"/>
                <a:ea typeface="Arial" charset="0"/>
                <a:cs typeface="Arial" charset="0"/>
              </a:rPr>
              <a:t>abc</a:t>
            </a:r>
            <a:r>
              <a:rPr lang="en-US" dirty="0">
                <a:solidFill>
                  <a:srgbClr val="003BC9"/>
                </a:solidFill>
                <a:latin typeface="IBM Plex Sans" panose="020B0503050203000203" pitchFamily="34" charset="77"/>
                <a:ea typeface="Arial" charset="0"/>
                <a:cs typeface="Arial" charset="0"/>
              </a:rPr>
              <a:t>);</a:t>
            </a:r>
          </a:p>
        </p:txBody>
      </p:sp>
      <p:sp>
        <p:nvSpPr>
          <p:cNvPr id="122" name="TextBox 121"/>
          <p:cNvSpPr txBox="1"/>
          <p:nvPr/>
        </p:nvSpPr>
        <p:spPr>
          <a:xfrm>
            <a:off x="4292884" y="2832804"/>
            <a:ext cx="8356316"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Software running on peer, updates the world state </a:t>
            </a:r>
          </a:p>
        </p:txBody>
      </p:sp>
      <p:grpSp>
        <p:nvGrpSpPr>
          <p:cNvPr id="123" name="Group 122"/>
          <p:cNvGrpSpPr/>
          <p:nvPr/>
        </p:nvGrpSpPr>
        <p:grpSpPr>
          <a:xfrm>
            <a:off x="3103206" y="3552522"/>
            <a:ext cx="853963" cy="675459"/>
            <a:chOff x="3193492" y="2728648"/>
            <a:chExt cx="3052144" cy="2308472"/>
          </a:xfrm>
        </p:grpSpPr>
        <p:sp>
          <p:nvSpPr>
            <p:cNvPr id="124" name="Hexagon 123"/>
            <p:cNvSpPr/>
            <p:nvPr/>
          </p:nvSpPr>
          <p:spPr>
            <a:xfrm>
              <a:off x="3193492" y="2728648"/>
              <a:ext cx="3052144" cy="2308472"/>
            </a:xfrm>
            <a:prstGeom prst="hexagon">
              <a:avLst/>
            </a:prstGeom>
            <a:no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25" name="Group 124"/>
            <p:cNvGrpSpPr/>
            <p:nvPr/>
          </p:nvGrpSpPr>
          <p:grpSpPr>
            <a:xfrm>
              <a:off x="3525884" y="2977518"/>
              <a:ext cx="2395140" cy="1917635"/>
              <a:chOff x="3498228" y="3365178"/>
              <a:chExt cx="2395140" cy="1917635"/>
            </a:xfrm>
          </p:grpSpPr>
          <p:cxnSp>
            <p:nvCxnSpPr>
              <p:cNvPr id="126" name="Straight Connector 125"/>
              <p:cNvCxnSpPr/>
              <p:nvPr/>
            </p:nvCxnSpPr>
            <p:spPr>
              <a:xfrm>
                <a:off x="4294998" y="3575766"/>
                <a:ext cx="663730" cy="213275"/>
              </a:xfrm>
              <a:prstGeom prst="line">
                <a:avLst/>
              </a:prstGeom>
              <a:noFill/>
              <a:ln w="12700" cap="flat" cmpd="sng" algn="ctr">
                <a:solidFill>
                  <a:srgbClr val="4178BE"/>
                </a:solidFill>
                <a:prstDash val="solid"/>
              </a:ln>
              <a:effectLst/>
            </p:spPr>
          </p:cxnSp>
          <p:cxnSp>
            <p:nvCxnSpPr>
              <p:cNvPr id="127" name="Straight Connector 126"/>
              <p:cNvCxnSpPr/>
              <p:nvPr/>
            </p:nvCxnSpPr>
            <p:spPr>
              <a:xfrm flipH="1">
                <a:off x="3714128" y="3575766"/>
                <a:ext cx="580870" cy="478124"/>
              </a:xfrm>
              <a:prstGeom prst="line">
                <a:avLst/>
              </a:prstGeom>
              <a:noFill/>
              <a:ln w="12700" cap="flat" cmpd="sng" algn="ctr">
                <a:solidFill>
                  <a:srgbClr val="4178BE"/>
                </a:solidFill>
                <a:prstDash val="solid"/>
              </a:ln>
              <a:effectLst/>
            </p:spPr>
          </p:cxnSp>
          <p:cxnSp>
            <p:nvCxnSpPr>
              <p:cNvPr id="128" name="Straight Connector 127"/>
              <p:cNvCxnSpPr/>
              <p:nvPr/>
            </p:nvCxnSpPr>
            <p:spPr>
              <a:xfrm flipH="1">
                <a:off x="4742828" y="3789041"/>
                <a:ext cx="215900" cy="626799"/>
              </a:xfrm>
              <a:prstGeom prst="line">
                <a:avLst/>
              </a:prstGeom>
              <a:noFill/>
              <a:ln w="12700" cap="flat" cmpd="sng" algn="ctr">
                <a:solidFill>
                  <a:srgbClr val="4178BE"/>
                </a:solidFill>
                <a:prstDash val="solid"/>
              </a:ln>
              <a:effectLst/>
            </p:spPr>
          </p:cxnSp>
          <p:cxnSp>
            <p:nvCxnSpPr>
              <p:cNvPr id="129" name="Straight Connector 128"/>
              <p:cNvCxnSpPr/>
              <p:nvPr/>
            </p:nvCxnSpPr>
            <p:spPr>
              <a:xfrm>
                <a:off x="3714128" y="4053890"/>
                <a:ext cx="197462" cy="711421"/>
              </a:xfrm>
              <a:prstGeom prst="line">
                <a:avLst/>
              </a:prstGeom>
              <a:noFill/>
              <a:ln w="12700" cap="flat" cmpd="sng" algn="ctr">
                <a:solidFill>
                  <a:srgbClr val="4178BE"/>
                </a:solidFill>
                <a:prstDash val="solid"/>
              </a:ln>
              <a:effectLst/>
            </p:spPr>
          </p:cxnSp>
          <p:cxnSp>
            <p:nvCxnSpPr>
              <p:cNvPr id="130" name="Straight Connector 129"/>
              <p:cNvCxnSpPr/>
              <p:nvPr/>
            </p:nvCxnSpPr>
            <p:spPr>
              <a:xfrm>
                <a:off x="3714128" y="4053890"/>
                <a:ext cx="1028700" cy="361950"/>
              </a:xfrm>
              <a:prstGeom prst="line">
                <a:avLst/>
              </a:prstGeom>
              <a:noFill/>
              <a:ln w="12700" cap="flat" cmpd="sng" algn="ctr">
                <a:solidFill>
                  <a:schemeClr val="tx2"/>
                </a:solidFill>
                <a:prstDash val="solid"/>
              </a:ln>
              <a:effectLst/>
            </p:spPr>
          </p:cxnSp>
          <p:cxnSp>
            <p:nvCxnSpPr>
              <p:cNvPr id="131" name="Straight Connector 130"/>
              <p:cNvCxnSpPr/>
              <p:nvPr/>
            </p:nvCxnSpPr>
            <p:spPr>
              <a:xfrm flipV="1">
                <a:off x="3930028" y="4415841"/>
                <a:ext cx="812800" cy="349470"/>
              </a:xfrm>
              <a:prstGeom prst="line">
                <a:avLst/>
              </a:prstGeom>
              <a:noFill/>
              <a:ln w="12700" cap="flat" cmpd="sng" algn="ctr">
                <a:solidFill>
                  <a:srgbClr val="4178BE"/>
                </a:solidFill>
                <a:prstDash val="solid"/>
              </a:ln>
              <a:effectLst/>
            </p:spPr>
          </p:cxnSp>
          <p:cxnSp>
            <p:nvCxnSpPr>
              <p:cNvPr id="132" name="Straight Connector 131"/>
              <p:cNvCxnSpPr/>
              <p:nvPr/>
            </p:nvCxnSpPr>
            <p:spPr>
              <a:xfrm>
                <a:off x="3910655" y="4765311"/>
                <a:ext cx="718739" cy="295252"/>
              </a:xfrm>
              <a:prstGeom prst="line">
                <a:avLst/>
              </a:prstGeom>
              <a:noFill/>
              <a:ln w="12700" cap="flat" cmpd="sng" algn="ctr">
                <a:solidFill>
                  <a:srgbClr val="4178BE"/>
                </a:solidFill>
                <a:prstDash val="solid"/>
              </a:ln>
              <a:effectLst/>
            </p:spPr>
          </p:cxnSp>
          <p:cxnSp>
            <p:nvCxnSpPr>
              <p:cNvPr id="133" name="Straight Connector 132"/>
              <p:cNvCxnSpPr/>
              <p:nvPr/>
            </p:nvCxnSpPr>
            <p:spPr>
              <a:xfrm flipV="1">
                <a:off x="4629394" y="4838313"/>
                <a:ext cx="753576" cy="222251"/>
              </a:xfrm>
              <a:prstGeom prst="line">
                <a:avLst/>
              </a:prstGeom>
              <a:noFill/>
              <a:ln w="12700" cap="flat" cmpd="sng" algn="ctr">
                <a:solidFill>
                  <a:srgbClr val="4178BE"/>
                </a:solidFill>
                <a:prstDash val="solid"/>
              </a:ln>
              <a:effectLst/>
            </p:spPr>
          </p:cxnSp>
          <p:cxnSp>
            <p:nvCxnSpPr>
              <p:cNvPr id="134" name="Straight Connector 133"/>
              <p:cNvCxnSpPr/>
              <p:nvPr/>
            </p:nvCxnSpPr>
            <p:spPr>
              <a:xfrm>
                <a:off x="4742828" y="4415840"/>
                <a:ext cx="646355" cy="422473"/>
              </a:xfrm>
              <a:prstGeom prst="line">
                <a:avLst/>
              </a:prstGeom>
              <a:noFill/>
              <a:ln w="12700" cap="flat" cmpd="sng" algn="ctr">
                <a:solidFill>
                  <a:srgbClr val="4178BE"/>
                </a:solidFill>
                <a:prstDash val="solid"/>
              </a:ln>
              <a:effectLst/>
            </p:spPr>
          </p:cxnSp>
          <p:cxnSp>
            <p:nvCxnSpPr>
              <p:cNvPr id="135" name="Straight Connector 134"/>
              <p:cNvCxnSpPr/>
              <p:nvPr/>
            </p:nvCxnSpPr>
            <p:spPr>
              <a:xfrm flipV="1">
                <a:off x="5382970" y="4011292"/>
                <a:ext cx="294498" cy="827021"/>
              </a:xfrm>
              <a:prstGeom prst="line">
                <a:avLst/>
              </a:prstGeom>
              <a:noFill/>
              <a:ln w="12700" cap="flat" cmpd="sng" algn="ctr">
                <a:solidFill>
                  <a:srgbClr val="4178BE"/>
                </a:solidFill>
                <a:prstDash val="solid"/>
              </a:ln>
              <a:effectLst/>
            </p:spPr>
          </p:cxnSp>
          <p:cxnSp>
            <p:nvCxnSpPr>
              <p:cNvPr id="136" name="Straight Connector 135"/>
              <p:cNvCxnSpPr/>
              <p:nvPr/>
            </p:nvCxnSpPr>
            <p:spPr>
              <a:xfrm>
                <a:off x="4970235" y="3789041"/>
                <a:ext cx="707233" cy="222250"/>
              </a:xfrm>
              <a:prstGeom prst="line">
                <a:avLst/>
              </a:prstGeom>
              <a:noFill/>
              <a:ln w="12700" cap="flat" cmpd="sng" algn="ctr">
                <a:solidFill>
                  <a:srgbClr val="4178BE"/>
                </a:solidFill>
                <a:prstDash val="solid"/>
              </a:ln>
              <a:effectLst/>
            </p:spPr>
          </p:cxnSp>
          <p:sp>
            <p:nvSpPr>
              <p:cNvPr id="137" name="Oval 136"/>
              <p:cNvSpPr/>
              <p:nvPr/>
            </p:nvSpPr>
            <p:spPr>
              <a:xfrm>
                <a:off x="3498228" y="38461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8" name="Oval 137"/>
              <p:cNvSpPr/>
              <p:nvPr/>
            </p:nvSpPr>
            <p:spPr>
              <a:xfrm>
                <a:off x="4076416" y="336517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9" name="Oval 138"/>
              <p:cNvSpPr/>
              <p:nvPr/>
            </p:nvSpPr>
            <p:spPr>
              <a:xfrm>
                <a:off x="4542033" y="41890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0" name="Oval 139"/>
              <p:cNvSpPr/>
              <p:nvPr/>
            </p:nvSpPr>
            <p:spPr>
              <a:xfrm>
                <a:off x="3714128" y="451294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1" name="Oval 140"/>
              <p:cNvSpPr/>
              <p:nvPr/>
            </p:nvSpPr>
            <p:spPr>
              <a:xfrm>
                <a:off x="4742828" y="35667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2" name="Oval 141"/>
              <p:cNvSpPr/>
              <p:nvPr/>
            </p:nvSpPr>
            <p:spPr>
              <a:xfrm>
                <a:off x="4408695" y="4838313"/>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3" name="Oval 142"/>
              <p:cNvSpPr/>
              <p:nvPr/>
            </p:nvSpPr>
            <p:spPr>
              <a:xfrm>
                <a:off x="5461568" y="3813150"/>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4" name="Oval 143"/>
              <p:cNvSpPr/>
              <p:nvPr/>
            </p:nvSpPr>
            <p:spPr>
              <a:xfrm>
                <a:off x="5145225" y="458105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grpSp>
      <p:grpSp>
        <p:nvGrpSpPr>
          <p:cNvPr id="145" name="Group 144"/>
          <p:cNvGrpSpPr/>
          <p:nvPr/>
        </p:nvGrpSpPr>
        <p:grpSpPr>
          <a:xfrm>
            <a:off x="3054135" y="2174858"/>
            <a:ext cx="952104" cy="492058"/>
            <a:chOff x="2214332" y="1158373"/>
            <a:chExt cx="1073835" cy="626380"/>
          </a:xfrm>
        </p:grpSpPr>
        <p:sp>
          <p:nvSpPr>
            <p:cNvPr id="146" name="Rectangle 145"/>
            <p:cNvSpPr/>
            <p:nvPr/>
          </p:nvSpPr>
          <p:spPr>
            <a:xfrm>
              <a:off x="2214332" y="1158373"/>
              <a:ext cx="1073835" cy="626380"/>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grpSp>
          <p:nvGrpSpPr>
            <p:cNvPr id="147" name="Group 146"/>
            <p:cNvGrpSpPr/>
            <p:nvPr/>
          </p:nvGrpSpPr>
          <p:grpSpPr>
            <a:xfrm>
              <a:off x="2379290" y="1247214"/>
              <a:ext cx="825837" cy="474996"/>
              <a:chOff x="2162299" y="1145649"/>
              <a:chExt cx="993700" cy="550091"/>
            </a:xfrm>
          </p:grpSpPr>
          <p:grpSp>
            <p:nvGrpSpPr>
              <p:cNvPr id="148" name="Group 147"/>
              <p:cNvGrpSpPr/>
              <p:nvPr/>
            </p:nvGrpSpPr>
            <p:grpSpPr>
              <a:xfrm>
                <a:off x="2536028" y="1340822"/>
                <a:ext cx="619971" cy="354918"/>
                <a:chOff x="2232438" y="1366742"/>
                <a:chExt cx="619971" cy="354918"/>
              </a:xfrm>
            </p:grpSpPr>
            <p:sp>
              <p:nvSpPr>
                <p:cNvPr id="151" name="Double Wave 150"/>
                <p:cNvSpPr/>
                <p:nvPr/>
              </p:nvSpPr>
              <p:spPr>
                <a:xfrm>
                  <a:off x="2232438" y="1371928"/>
                  <a:ext cx="511977" cy="349732"/>
                </a:xfrm>
                <a:prstGeom prst="doubleWave">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sp>
              <p:nvSpPr>
                <p:cNvPr id="152" name="Multidocument 151"/>
                <p:cNvSpPr/>
                <p:nvPr/>
              </p:nvSpPr>
              <p:spPr>
                <a:xfrm>
                  <a:off x="2395025"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3" name="Multidocument 152"/>
                <p:cNvSpPr/>
                <p:nvPr/>
              </p:nvSpPr>
              <p:spPr>
                <a:xfrm>
                  <a:off x="2270866"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4" name="TextBox 153"/>
                <p:cNvSpPr txBox="1"/>
                <p:nvPr/>
              </p:nvSpPr>
              <p:spPr>
                <a:xfrm>
                  <a:off x="2393421" y="1366742"/>
                  <a:ext cx="458988" cy="297385"/>
                </a:xfrm>
                <a:prstGeom prst="rect">
                  <a:avLst/>
                </a:prstGeom>
                <a:noFill/>
                <a:effectLst/>
              </p:spPr>
              <p:txBody>
                <a:bodyPr wrap="square" rtlCol="0">
                  <a:spAutoFit/>
                </a:bodyPr>
                <a:lstStyle/>
                <a:p>
                  <a:pPr defTabSz="1300460" hangingPunct="1">
                    <a:spcBef>
                      <a:spcPts val="0"/>
                    </a:spcBef>
                    <a:defRPr/>
                  </a:pPr>
                  <a:r>
                    <a:rPr lang="en-US" sz="711" dirty="0">
                      <a:solidFill>
                        <a:srgbClr val="003BC9"/>
                      </a:solidFill>
                      <a:latin typeface="IBM Plex Sans" panose="020B0503050203000203" pitchFamily="34" charset="77"/>
                      <a:ea typeface="Arial" charset="0"/>
                      <a:cs typeface="Arial" charset="0"/>
                    </a:rPr>
                    <a:t>…</a:t>
                  </a:r>
                </a:p>
              </p:txBody>
            </p:sp>
          </p:grpSp>
          <p:cxnSp>
            <p:nvCxnSpPr>
              <p:cNvPr id="149" name="Elbow Connector 148"/>
              <p:cNvCxnSpPr/>
              <p:nvPr/>
            </p:nvCxnSpPr>
            <p:spPr>
              <a:xfrm rot="10800000">
                <a:off x="2343692" y="1371928"/>
                <a:ext cx="192336" cy="148946"/>
              </a:xfrm>
              <a:prstGeom prst="bentConnector2">
                <a:avLst/>
              </a:prstGeom>
              <a:noFill/>
              <a:ln w="25400" cap="flat" cmpd="sng" algn="ctr">
                <a:solidFill>
                  <a:schemeClr val="tx2"/>
                </a:solidFill>
                <a:prstDash val="solid"/>
              </a:ln>
              <a:effectLst/>
            </p:spPr>
          </p:cxnSp>
          <p:sp>
            <p:nvSpPr>
              <p:cNvPr id="150" name="Magnetic Disk 149"/>
              <p:cNvSpPr/>
              <p:nvPr/>
            </p:nvSpPr>
            <p:spPr>
              <a:xfrm>
                <a:off x="2162299" y="1145649"/>
                <a:ext cx="362785" cy="226279"/>
              </a:xfrm>
              <a:prstGeom prst="flowChartMagneticDisk">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grpSp>
      </p:grpSp>
      <p:grpSp>
        <p:nvGrpSpPr>
          <p:cNvPr id="155" name="Group 154"/>
          <p:cNvGrpSpPr/>
          <p:nvPr/>
        </p:nvGrpSpPr>
        <p:grpSpPr>
          <a:xfrm>
            <a:off x="3019040" y="4386158"/>
            <a:ext cx="1022295" cy="520994"/>
            <a:chOff x="2269671" y="3461704"/>
            <a:chExt cx="958401" cy="488432"/>
          </a:xfrm>
        </p:grpSpPr>
        <p:sp>
          <p:nvSpPr>
            <p:cNvPr id="156" name="Rectangle 155"/>
            <p:cNvSpPr/>
            <p:nvPr/>
          </p:nvSpPr>
          <p:spPr>
            <a:xfrm>
              <a:off x="2269671" y="3461704"/>
              <a:ext cx="95840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57" name="Group 156"/>
            <p:cNvGrpSpPr/>
            <p:nvPr/>
          </p:nvGrpSpPr>
          <p:grpSpPr>
            <a:xfrm>
              <a:off x="2324192" y="3520712"/>
              <a:ext cx="854115" cy="387445"/>
              <a:chOff x="2160152" y="3418408"/>
              <a:chExt cx="1126953" cy="523979"/>
            </a:xfrm>
          </p:grpSpPr>
          <p:sp>
            <p:nvSpPr>
              <p:cNvPr id="158" name="Folded Corner 157"/>
              <p:cNvSpPr/>
              <p:nvPr/>
            </p:nvSpPr>
            <p:spPr>
              <a:xfrm>
                <a:off x="2160152" y="3420541"/>
                <a:ext cx="393003" cy="217881"/>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E</a:t>
                </a:r>
              </a:p>
            </p:txBody>
          </p:sp>
          <p:sp>
            <p:nvSpPr>
              <p:cNvPr id="159" name="Folded Corner 158"/>
              <p:cNvSpPr/>
              <p:nvPr/>
            </p:nvSpPr>
            <p:spPr>
              <a:xfrm>
                <a:off x="2894102" y="3724506"/>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0" name="Folded Corner 159"/>
              <p:cNvSpPr/>
              <p:nvPr/>
            </p:nvSpPr>
            <p:spPr>
              <a:xfrm>
                <a:off x="2847013" y="3622474"/>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1" name="Folded Corner 160"/>
              <p:cNvSpPr/>
              <p:nvPr/>
            </p:nvSpPr>
            <p:spPr>
              <a:xfrm>
                <a:off x="2799924" y="3520441"/>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2" name="Folded Corner 161"/>
              <p:cNvSpPr/>
              <p:nvPr/>
            </p:nvSpPr>
            <p:spPr>
              <a:xfrm>
                <a:off x="2752836" y="3418408"/>
                <a:ext cx="393003" cy="217880"/>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T</a:t>
                </a:r>
              </a:p>
            </p:txBody>
          </p:sp>
          <p:cxnSp>
            <p:nvCxnSpPr>
              <p:cNvPr id="163" name="Straight Connector 162"/>
              <p:cNvCxnSpPr/>
              <p:nvPr/>
            </p:nvCxnSpPr>
            <p:spPr>
              <a:xfrm flipV="1">
                <a:off x="2553155" y="3527349"/>
                <a:ext cx="199681" cy="2133"/>
              </a:xfrm>
              <a:prstGeom prst="line">
                <a:avLst/>
              </a:prstGeom>
              <a:noFill/>
              <a:ln w="12700" cap="flat" cmpd="sng" algn="ctr">
                <a:solidFill>
                  <a:schemeClr val="tx2"/>
                </a:solidFill>
                <a:prstDash val="solid"/>
                <a:headEnd type="none"/>
                <a:tailEnd type="none"/>
              </a:ln>
              <a:effectLst/>
            </p:spPr>
          </p:cxnSp>
        </p:grpSp>
      </p:grpSp>
      <p:sp>
        <p:nvSpPr>
          <p:cNvPr id="164" name="TextBox 163"/>
          <p:cNvSpPr txBox="1"/>
          <p:nvPr/>
        </p:nvSpPr>
        <p:spPr>
          <a:xfrm>
            <a:off x="4299634" y="3627230"/>
            <a:ext cx="8133666"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Network which reaches consensus to add blocks</a:t>
            </a:r>
          </a:p>
        </p:txBody>
      </p:sp>
      <p:sp>
        <p:nvSpPr>
          <p:cNvPr id="165" name="TextBox 164"/>
          <p:cNvSpPr txBox="1"/>
          <p:nvPr/>
        </p:nvSpPr>
        <p:spPr>
          <a:xfrm>
            <a:off x="4292882" y="4425802"/>
            <a:ext cx="8705165"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Authenticates and manages identities on network</a:t>
            </a:r>
          </a:p>
        </p:txBody>
      </p:sp>
      <p:sp>
        <p:nvSpPr>
          <p:cNvPr id="166" name="TextBox 165"/>
          <p:cNvSpPr txBox="1"/>
          <p:nvPr/>
        </p:nvSpPr>
        <p:spPr>
          <a:xfrm>
            <a:off x="4292882" y="5173772"/>
            <a:ext cx="8610318"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Emits notifications of operations on network </a:t>
            </a:r>
          </a:p>
        </p:txBody>
      </p:sp>
      <p:grpSp>
        <p:nvGrpSpPr>
          <p:cNvPr id="191" name="Group 190"/>
          <p:cNvGrpSpPr/>
          <p:nvPr/>
        </p:nvGrpSpPr>
        <p:grpSpPr>
          <a:xfrm>
            <a:off x="3276003" y="5105582"/>
            <a:ext cx="508368" cy="527899"/>
            <a:chOff x="2238126" y="2892268"/>
            <a:chExt cx="357446" cy="371179"/>
          </a:xfrm>
        </p:grpSpPr>
        <p:sp>
          <p:nvSpPr>
            <p:cNvPr id="192" name="Oval 191"/>
            <p:cNvSpPr/>
            <p:nvPr/>
          </p:nvSpPr>
          <p:spPr>
            <a:xfrm>
              <a:off x="2238126" y="2897123"/>
              <a:ext cx="357446" cy="366324"/>
            </a:xfrm>
            <a:prstGeom prst="ellipse">
              <a:avLst/>
            </a:prstGeom>
            <a:solidFill>
              <a:srgbClr val="FFFFFF"/>
            </a:solidFill>
            <a:ln w="12700" cap="flat" cmpd="sng" algn="ctr">
              <a:solidFill>
                <a:schemeClr val="tx2"/>
              </a:solidFill>
              <a:prstDash val="solid"/>
            </a:ln>
            <a:effectLst/>
          </p:spPr>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93" name="TextBox 192"/>
            <p:cNvSpPr txBox="1"/>
            <p:nvPr/>
          </p:nvSpPr>
          <p:spPr>
            <a:xfrm>
              <a:off x="2300326" y="2892268"/>
              <a:ext cx="194089" cy="341921"/>
            </a:xfrm>
            <a:prstGeom prst="rect">
              <a:avLst/>
            </a:prstGeom>
            <a:noFill/>
          </p:spPr>
          <p:txBody>
            <a:bodyPr wrap="none" rtlCol="0">
              <a:spAutoFit/>
            </a:bodyPr>
            <a:lstStyle/>
            <a:p>
              <a:pPr defTabSz="1300460" hangingPunct="1">
                <a:spcBef>
                  <a:spcPts val="0"/>
                </a:spcBef>
                <a:defRPr/>
              </a:pPr>
              <a:r>
                <a:rPr lang="en-US" sz="2560" dirty="0">
                  <a:solidFill>
                    <a:srgbClr val="003BC9"/>
                  </a:solidFill>
                  <a:latin typeface="IBM Plex Sans" panose="020B0503050203000203" pitchFamily="34" charset="77"/>
                  <a:ea typeface="Arial" charset="0"/>
                  <a:cs typeface="Arial" charset="0"/>
                </a:rPr>
                <a:t>!</a:t>
              </a:r>
            </a:p>
          </p:txBody>
        </p:sp>
      </p:grpSp>
    </p:spTree>
    <p:extLst>
      <p:ext uri="{BB962C8B-B14F-4D97-AF65-F5344CB8AC3E}">
        <p14:creationId xmlns:p14="http://schemas.microsoft.com/office/powerpoint/2010/main" val="1956661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Components</a:t>
            </a:r>
            <a:r>
              <a:rPr lang="en-US" dirty="0">
                <a:ea typeface="Arial" charset="0"/>
                <a:cs typeface="Arial" charset="0"/>
              </a:rPr>
              <a:t> in a blockchain solution</a:t>
            </a:r>
          </a:p>
          <a:p>
            <a:endParaRPr lang="en-US" dirty="0">
              <a:solidFill>
                <a:schemeClr val="tx2"/>
              </a:solidFill>
              <a:ea typeface="Arial" charset="0"/>
              <a:cs typeface="Arial" charset="0"/>
            </a:endParaRPr>
          </a:p>
        </p:txBody>
      </p:sp>
      <p:grpSp>
        <p:nvGrpSpPr>
          <p:cNvPr id="99" name="Group 98"/>
          <p:cNvGrpSpPr/>
          <p:nvPr/>
        </p:nvGrpSpPr>
        <p:grpSpPr>
          <a:xfrm>
            <a:off x="898788" y="4355806"/>
            <a:ext cx="1668306" cy="520994"/>
            <a:chOff x="2185847" y="1853009"/>
            <a:chExt cx="1498600" cy="488432"/>
          </a:xfrm>
        </p:grpSpPr>
        <p:sp>
          <p:nvSpPr>
            <p:cNvPr id="100" name="Rounded Rectangle 99"/>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1" name="TextBox 100"/>
            <p:cNvSpPr txBox="1"/>
            <p:nvPr/>
          </p:nvSpPr>
          <p:spPr>
            <a:xfrm>
              <a:off x="2204233" y="1914027"/>
              <a:ext cx="1461828" cy="375103"/>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Membership</a:t>
              </a:r>
            </a:p>
          </p:txBody>
        </p:sp>
      </p:grpSp>
      <p:grpSp>
        <p:nvGrpSpPr>
          <p:cNvPr id="102" name="Group 101"/>
          <p:cNvGrpSpPr/>
          <p:nvPr/>
        </p:nvGrpSpPr>
        <p:grpSpPr>
          <a:xfrm>
            <a:off x="731137" y="2804731"/>
            <a:ext cx="1971265" cy="707885"/>
            <a:chOff x="1819658" y="1766886"/>
            <a:chExt cx="2257897" cy="663643"/>
          </a:xfrm>
        </p:grpSpPr>
        <p:sp>
          <p:nvSpPr>
            <p:cNvPr id="103" name="Rounded Rectangle 102"/>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4" name="TextBox 103"/>
            <p:cNvSpPr txBox="1"/>
            <p:nvPr/>
          </p:nvSpPr>
          <p:spPr>
            <a:xfrm>
              <a:off x="1819658" y="1766886"/>
              <a:ext cx="2257897" cy="663643"/>
            </a:xfrm>
            <a:prstGeom prst="rect">
              <a:avLst/>
            </a:prstGeom>
            <a:noFill/>
          </p:spPr>
          <p:txBody>
            <a:bodyPr wrap="squar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Smart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Contract</a:t>
              </a:r>
            </a:p>
          </p:txBody>
        </p:sp>
      </p:grpSp>
      <p:grpSp>
        <p:nvGrpSpPr>
          <p:cNvPr id="105" name="Group 104"/>
          <p:cNvGrpSpPr/>
          <p:nvPr/>
        </p:nvGrpSpPr>
        <p:grpSpPr>
          <a:xfrm>
            <a:off x="872628" y="5744480"/>
            <a:ext cx="1688283" cy="707886"/>
            <a:chOff x="2178136" y="2963152"/>
            <a:chExt cx="1514021" cy="663643"/>
          </a:xfrm>
        </p:grpSpPr>
        <p:sp>
          <p:nvSpPr>
            <p:cNvPr id="106" name="Rounded Rectangle 105"/>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7" name="TextBox 106"/>
            <p:cNvSpPr txBox="1"/>
            <p:nvPr/>
          </p:nvSpPr>
          <p:spPr>
            <a:xfrm>
              <a:off x="2178136" y="2963152"/>
              <a:ext cx="1514021" cy="663643"/>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Systems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Management</a:t>
              </a:r>
            </a:p>
          </p:txBody>
        </p:sp>
      </p:grpSp>
      <p:grpSp>
        <p:nvGrpSpPr>
          <p:cNvPr id="108" name="Group 107"/>
          <p:cNvGrpSpPr/>
          <p:nvPr/>
        </p:nvGrpSpPr>
        <p:grpSpPr>
          <a:xfrm>
            <a:off x="1044093" y="5101410"/>
            <a:ext cx="1308359" cy="520994"/>
            <a:chOff x="2185847" y="1853009"/>
            <a:chExt cx="1498600" cy="488432"/>
          </a:xfrm>
        </p:grpSpPr>
        <p:sp>
          <p:nvSpPr>
            <p:cNvPr id="109" name="Rounded Rectangle 108"/>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0" name="TextBox 109"/>
            <p:cNvSpPr txBox="1"/>
            <p:nvPr/>
          </p:nvSpPr>
          <p:spPr>
            <a:xfrm>
              <a:off x="2310702" y="1891203"/>
              <a:ext cx="1278284" cy="432811"/>
            </a:xfrm>
            <a:prstGeom prst="rect">
              <a:avLst/>
            </a:prstGeom>
            <a:noFill/>
          </p:spPr>
          <p:txBody>
            <a:bodyPr wrap="non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Events</a:t>
              </a:r>
            </a:p>
          </p:txBody>
        </p:sp>
      </p:grpSp>
      <p:grpSp>
        <p:nvGrpSpPr>
          <p:cNvPr id="111" name="Group 110"/>
          <p:cNvGrpSpPr/>
          <p:nvPr/>
        </p:nvGrpSpPr>
        <p:grpSpPr>
          <a:xfrm>
            <a:off x="1044093" y="3543082"/>
            <a:ext cx="1308359" cy="707887"/>
            <a:chOff x="2185847" y="2975081"/>
            <a:chExt cx="1498600" cy="663644"/>
          </a:xfrm>
        </p:grpSpPr>
        <p:sp>
          <p:nvSpPr>
            <p:cNvPr id="112" name="Rounded Rectangle 111"/>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3" name="TextBox 112"/>
            <p:cNvSpPr txBox="1"/>
            <p:nvPr/>
          </p:nvSpPr>
          <p:spPr>
            <a:xfrm>
              <a:off x="2251947" y="2975081"/>
              <a:ext cx="1337038" cy="663644"/>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Peer</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Network</a:t>
              </a:r>
            </a:p>
          </p:txBody>
        </p:sp>
      </p:grpSp>
      <p:grpSp>
        <p:nvGrpSpPr>
          <p:cNvPr id="117" name="Group 116"/>
          <p:cNvGrpSpPr/>
          <p:nvPr/>
        </p:nvGrpSpPr>
        <p:grpSpPr>
          <a:xfrm>
            <a:off x="1044093" y="2160390"/>
            <a:ext cx="1336674" cy="520994"/>
            <a:chOff x="2185847" y="1853009"/>
            <a:chExt cx="1531032" cy="488432"/>
          </a:xfrm>
        </p:grpSpPr>
        <p:sp>
          <p:nvSpPr>
            <p:cNvPr id="118" name="Rounded Rectangle 117"/>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9" name="TextBox 118"/>
            <p:cNvSpPr txBox="1"/>
            <p:nvPr/>
          </p:nvSpPr>
          <p:spPr>
            <a:xfrm>
              <a:off x="2218281" y="1884563"/>
              <a:ext cx="1498598" cy="432811"/>
            </a:xfrm>
            <a:prstGeom prst="rect">
              <a:avLst/>
            </a:prstGeom>
            <a:noFill/>
          </p:spPr>
          <p:txBody>
            <a:bodyPr wrap="squar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Ledger</a:t>
              </a:r>
            </a:p>
          </p:txBody>
        </p:sp>
      </p:grpSp>
      <p:sp>
        <p:nvSpPr>
          <p:cNvPr id="120" name="TextBox 119"/>
          <p:cNvSpPr txBox="1"/>
          <p:nvPr/>
        </p:nvSpPr>
        <p:spPr>
          <a:xfrm>
            <a:off x="4292883" y="2188942"/>
            <a:ext cx="7132762"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List of transactions maintained by peers</a:t>
            </a:r>
          </a:p>
        </p:txBody>
      </p:sp>
      <p:sp>
        <p:nvSpPr>
          <p:cNvPr id="121" name="Folded Corner 120"/>
          <p:cNvSpPr/>
          <p:nvPr/>
        </p:nvSpPr>
        <p:spPr>
          <a:xfrm>
            <a:off x="3019040" y="2845991"/>
            <a:ext cx="1022294" cy="524230"/>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dirty="0">
                <a:solidFill>
                  <a:srgbClr val="003BC9"/>
                </a:solidFill>
                <a:latin typeface="IBM Plex Sans" panose="020B0503050203000203" pitchFamily="34" charset="77"/>
                <a:ea typeface="Arial" charset="0"/>
                <a:cs typeface="Arial" charset="0"/>
              </a:rPr>
              <a:t>f(</a:t>
            </a:r>
            <a:r>
              <a:rPr lang="en-US" dirty="0" err="1">
                <a:solidFill>
                  <a:srgbClr val="003BC9"/>
                </a:solidFill>
                <a:latin typeface="IBM Plex Sans" panose="020B0503050203000203" pitchFamily="34" charset="77"/>
                <a:ea typeface="Arial" charset="0"/>
                <a:cs typeface="Arial" charset="0"/>
              </a:rPr>
              <a:t>abc</a:t>
            </a:r>
            <a:r>
              <a:rPr lang="en-US" dirty="0">
                <a:solidFill>
                  <a:srgbClr val="003BC9"/>
                </a:solidFill>
                <a:latin typeface="IBM Plex Sans" panose="020B0503050203000203" pitchFamily="34" charset="77"/>
                <a:ea typeface="Arial" charset="0"/>
                <a:cs typeface="Arial" charset="0"/>
              </a:rPr>
              <a:t>);</a:t>
            </a:r>
          </a:p>
        </p:txBody>
      </p:sp>
      <p:sp>
        <p:nvSpPr>
          <p:cNvPr id="122" name="TextBox 121"/>
          <p:cNvSpPr txBox="1"/>
          <p:nvPr/>
        </p:nvSpPr>
        <p:spPr>
          <a:xfrm>
            <a:off x="4292884" y="2832804"/>
            <a:ext cx="8356316"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Software running on peer, updates the world state </a:t>
            </a:r>
          </a:p>
        </p:txBody>
      </p:sp>
      <p:grpSp>
        <p:nvGrpSpPr>
          <p:cNvPr id="123" name="Group 122"/>
          <p:cNvGrpSpPr/>
          <p:nvPr/>
        </p:nvGrpSpPr>
        <p:grpSpPr>
          <a:xfrm>
            <a:off x="3103206" y="3552522"/>
            <a:ext cx="853963" cy="675459"/>
            <a:chOff x="3193492" y="2728648"/>
            <a:chExt cx="3052144" cy="2308472"/>
          </a:xfrm>
        </p:grpSpPr>
        <p:sp>
          <p:nvSpPr>
            <p:cNvPr id="124" name="Hexagon 123"/>
            <p:cNvSpPr/>
            <p:nvPr/>
          </p:nvSpPr>
          <p:spPr>
            <a:xfrm>
              <a:off x="3193492" y="2728648"/>
              <a:ext cx="3052144" cy="2308472"/>
            </a:xfrm>
            <a:prstGeom prst="hexagon">
              <a:avLst/>
            </a:prstGeom>
            <a:no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25" name="Group 124"/>
            <p:cNvGrpSpPr/>
            <p:nvPr/>
          </p:nvGrpSpPr>
          <p:grpSpPr>
            <a:xfrm>
              <a:off x="3525884" y="2977518"/>
              <a:ext cx="2395140" cy="1917635"/>
              <a:chOff x="3498228" y="3365178"/>
              <a:chExt cx="2395140" cy="1917635"/>
            </a:xfrm>
          </p:grpSpPr>
          <p:cxnSp>
            <p:nvCxnSpPr>
              <p:cNvPr id="126" name="Straight Connector 125"/>
              <p:cNvCxnSpPr/>
              <p:nvPr/>
            </p:nvCxnSpPr>
            <p:spPr>
              <a:xfrm>
                <a:off x="4294998" y="3575766"/>
                <a:ext cx="663730" cy="213275"/>
              </a:xfrm>
              <a:prstGeom prst="line">
                <a:avLst/>
              </a:prstGeom>
              <a:noFill/>
              <a:ln w="12700" cap="flat" cmpd="sng" algn="ctr">
                <a:solidFill>
                  <a:srgbClr val="4178BE"/>
                </a:solidFill>
                <a:prstDash val="solid"/>
              </a:ln>
              <a:effectLst/>
            </p:spPr>
          </p:cxnSp>
          <p:cxnSp>
            <p:nvCxnSpPr>
              <p:cNvPr id="127" name="Straight Connector 126"/>
              <p:cNvCxnSpPr/>
              <p:nvPr/>
            </p:nvCxnSpPr>
            <p:spPr>
              <a:xfrm flipH="1">
                <a:off x="3714128" y="3575766"/>
                <a:ext cx="580870" cy="478124"/>
              </a:xfrm>
              <a:prstGeom prst="line">
                <a:avLst/>
              </a:prstGeom>
              <a:noFill/>
              <a:ln w="12700" cap="flat" cmpd="sng" algn="ctr">
                <a:solidFill>
                  <a:srgbClr val="4178BE"/>
                </a:solidFill>
                <a:prstDash val="solid"/>
              </a:ln>
              <a:effectLst/>
            </p:spPr>
          </p:cxnSp>
          <p:cxnSp>
            <p:nvCxnSpPr>
              <p:cNvPr id="128" name="Straight Connector 127"/>
              <p:cNvCxnSpPr/>
              <p:nvPr/>
            </p:nvCxnSpPr>
            <p:spPr>
              <a:xfrm flipH="1">
                <a:off x="4742828" y="3789041"/>
                <a:ext cx="215900" cy="626799"/>
              </a:xfrm>
              <a:prstGeom prst="line">
                <a:avLst/>
              </a:prstGeom>
              <a:noFill/>
              <a:ln w="12700" cap="flat" cmpd="sng" algn="ctr">
                <a:solidFill>
                  <a:srgbClr val="4178BE"/>
                </a:solidFill>
                <a:prstDash val="solid"/>
              </a:ln>
              <a:effectLst/>
            </p:spPr>
          </p:cxnSp>
          <p:cxnSp>
            <p:nvCxnSpPr>
              <p:cNvPr id="129" name="Straight Connector 128"/>
              <p:cNvCxnSpPr/>
              <p:nvPr/>
            </p:nvCxnSpPr>
            <p:spPr>
              <a:xfrm>
                <a:off x="3714128" y="4053890"/>
                <a:ext cx="197462" cy="711421"/>
              </a:xfrm>
              <a:prstGeom prst="line">
                <a:avLst/>
              </a:prstGeom>
              <a:noFill/>
              <a:ln w="12700" cap="flat" cmpd="sng" algn="ctr">
                <a:solidFill>
                  <a:srgbClr val="4178BE"/>
                </a:solidFill>
                <a:prstDash val="solid"/>
              </a:ln>
              <a:effectLst/>
            </p:spPr>
          </p:cxnSp>
          <p:cxnSp>
            <p:nvCxnSpPr>
              <p:cNvPr id="130" name="Straight Connector 129"/>
              <p:cNvCxnSpPr/>
              <p:nvPr/>
            </p:nvCxnSpPr>
            <p:spPr>
              <a:xfrm>
                <a:off x="3714128" y="4053890"/>
                <a:ext cx="1028700" cy="361950"/>
              </a:xfrm>
              <a:prstGeom prst="line">
                <a:avLst/>
              </a:prstGeom>
              <a:noFill/>
              <a:ln w="12700" cap="flat" cmpd="sng" algn="ctr">
                <a:solidFill>
                  <a:schemeClr val="tx2"/>
                </a:solidFill>
                <a:prstDash val="solid"/>
              </a:ln>
              <a:effectLst/>
            </p:spPr>
          </p:cxnSp>
          <p:cxnSp>
            <p:nvCxnSpPr>
              <p:cNvPr id="131" name="Straight Connector 130"/>
              <p:cNvCxnSpPr/>
              <p:nvPr/>
            </p:nvCxnSpPr>
            <p:spPr>
              <a:xfrm flipV="1">
                <a:off x="3930028" y="4415841"/>
                <a:ext cx="812800" cy="349470"/>
              </a:xfrm>
              <a:prstGeom prst="line">
                <a:avLst/>
              </a:prstGeom>
              <a:noFill/>
              <a:ln w="12700" cap="flat" cmpd="sng" algn="ctr">
                <a:solidFill>
                  <a:srgbClr val="4178BE"/>
                </a:solidFill>
                <a:prstDash val="solid"/>
              </a:ln>
              <a:effectLst/>
            </p:spPr>
          </p:cxnSp>
          <p:cxnSp>
            <p:nvCxnSpPr>
              <p:cNvPr id="132" name="Straight Connector 131"/>
              <p:cNvCxnSpPr/>
              <p:nvPr/>
            </p:nvCxnSpPr>
            <p:spPr>
              <a:xfrm>
                <a:off x="3910655" y="4765311"/>
                <a:ext cx="718739" cy="295252"/>
              </a:xfrm>
              <a:prstGeom prst="line">
                <a:avLst/>
              </a:prstGeom>
              <a:noFill/>
              <a:ln w="12700" cap="flat" cmpd="sng" algn="ctr">
                <a:solidFill>
                  <a:srgbClr val="4178BE"/>
                </a:solidFill>
                <a:prstDash val="solid"/>
              </a:ln>
              <a:effectLst/>
            </p:spPr>
          </p:cxnSp>
          <p:cxnSp>
            <p:nvCxnSpPr>
              <p:cNvPr id="133" name="Straight Connector 132"/>
              <p:cNvCxnSpPr/>
              <p:nvPr/>
            </p:nvCxnSpPr>
            <p:spPr>
              <a:xfrm flipV="1">
                <a:off x="4629394" y="4838313"/>
                <a:ext cx="753576" cy="222251"/>
              </a:xfrm>
              <a:prstGeom prst="line">
                <a:avLst/>
              </a:prstGeom>
              <a:noFill/>
              <a:ln w="12700" cap="flat" cmpd="sng" algn="ctr">
                <a:solidFill>
                  <a:srgbClr val="4178BE"/>
                </a:solidFill>
                <a:prstDash val="solid"/>
              </a:ln>
              <a:effectLst/>
            </p:spPr>
          </p:cxnSp>
          <p:cxnSp>
            <p:nvCxnSpPr>
              <p:cNvPr id="134" name="Straight Connector 133"/>
              <p:cNvCxnSpPr/>
              <p:nvPr/>
            </p:nvCxnSpPr>
            <p:spPr>
              <a:xfrm>
                <a:off x="4742828" y="4415840"/>
                <a:ext cx="646355" cy="422473"/>
              </a:xfrm>
              <a:prstGeom prst="line">
                <a:avLst/>
              </a:prstGeom>
              <a:noFill/>
              <a:ln w="12700" cap="flat" cmpd="sng" algn="ctr">
                <a:solidFill>
                  <a:srgbClr val="4178BE"/>
                </a:solidFill>
                <a:prstDash val="solid"/>
              </a:ln>
              <a:effectLst/>
            </p:spPr>
          </p:cxnSp>
          <p:cxnSp>
            <p:nvCxnSpPr>
              <p:cNvPr id="135" name="Straight Connector 134"/>
              <p:cNvCxnSpPr/>
              <p:nvPr/>
            </p:nvCxnSpPr>
            <p:spPr>
              <a:xfrm flipV="1">
                <a:off x="5382970" y="4011292"/>
                <a:ext cx="294498" cy="827021"/>
              </a:xfrm>
              <a:prstGeom prst="line">
                <a:avLst/>
              </a:prstGeom>
              <a:noFill/>
              <a:ln w="12700" cap="flat" cmpd="sng" algn="ctr">
                <a:solidFill>
                  <a:srgbClr val="4178BE"/>
                </a:solidFill>
                <a:prstDash val="solid"/>
              </a:ln>
              <a:effectLst/>
            </p:spPr>
          </p:cxnSp>
          <p:cxnSp>
            <p:nvCxnSpPr>
              <p:cNvPr id="136" name="Straight Connector 135"/>
              <p:cNvCxnSpPr/>
              <p:nvPr/>
            </p:nvCxnSpPr>
            <p:spPr>
              <a:xfrm>
                <a:off x="4970235" y="3789041"/>
                <a:ext cx="707233" cy="222250"/>
              </a:xfrm>
              <a:prstGeom prst="line">
                <a:avLst/>
              </a:prstGeom>
              <a:noFill/>
              <a:ln w="12700" cap="flat" cmpd="sng" algn="ctr">
                <a:solidFill>
                  <a:srgbClr val="4178BE"/>
                </a:solidFill>
                <a:prstDash val="solid"/>
              </a:ln>
              <a:effectLst/>
            </p:spPr>
          </p:cxnSp>
          <p:sp>
            <p:nvSpPr>
              <p:cNvPr id="137" name="Oval 136"/>
              <p:cNvSpPr/>
              <p:nvPr/>
            </p:nvSpPr>
            <p:spPr>
              <a:xfrm>
                <a:off x="3498228" y="38461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8" name="Oval 137"/>
              <p:cNvSpPr/>
              <p:nvPr/>
            </p:nvSpPr>
            <p:spPr>
              <a:xfrm>
                <a:off x="4076416" y="336517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9" name="Oval 138"/>
              <p:cNvSpPr/>
              <p:nvPr/>
            </p:nvSpPr>
            <p:spPr>
              <a:xfrm>
                <a:off x="4542033" y="41890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0" name="Oval 139"/>
              <p:cNvSpPr/>
              <p:nvPr/>
            </p:nvSpPr>
            <p:spPr>
              <a:xfrm>
                <a:off x="3714128" y="451294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1" name="Oval 140"/>
              <p:cNvSpPr/>
              <p:nvPr/>
            </p:nvSpPr>
            <p:spPr>
              <a:xfrm>
                <a:off x="4742828" y="35667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2" name="Oval 141"/>
              <p:cNvSpPr/>
              <p:nvPr/>
            </p:nvSpPr>
            <p:spPr>
              <a:xfrm>
                <a:off x="4408695" y="4838313"/>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3" name="Oval 142"/>
              <p:cNvSpPr/>
              <p:nvPr/>
            </p:nvSpPr>
            <p:spPr>
              <a:xfrm>
                <a:off x="5461568" y="3813150"/>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4" name="Oval 143"/>
              <p:cNvSpPr/>
              <p:nvPr/>
            </p:nvSpPr>
            <p:spPr>
              <a:xfrm>
                <a:off x="5145225" y="458105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grpSp>
      <p:grpSp>
        <p:nvGrpSpPr>
          <p:cNvPr id="145" name="Group 144"/>
          <p:cNvGrpSpPr/>
          <p:nvPr/>
        </p:nvGrpSpPr>
        <p:grpSpPr>
          <a:xfrm>
            <a:off x="3054135" y="2174858"/>
            <a:ext cx="952104" cy="492058"/>
            <a:chOff x="2214332" y="1158373"/>
            <a:chExt cx="1073835" cy="626380"/>
          </a:xfrm>
        </p:grpSpPr>
        <p:sp>
          <p:nvSpPr>
            <p:cNvPr id="146" name="Rectangle 145"/>
            <p:cNvSpPr/>
            <p:nvPr/>
          </p:nvSpPr>
          <p:spPr>
            <a:xfrm>
              <a:off x="2214332" y="1158373"/>
              <a:ext cx="1073835" cy="626380"/>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grpSp>
          <p:nvGrpSpPr>
            <p:cNvPr id="147" name="Group 146"/>
            <p:cNvGrpSpPr/>
            <p:nvPr/>
          </p:nvGrpSpPr>
          <p:grpSpPr>
            <a:xfrm>
              <a:off x="2379290" y="1247214"/>
              <a:ext cx="825837" cy="474996"/>
              <a:chOff x="2162299" y="1145649"/>
              <a:chExt cx="993700" cy="550091"/>
            </a:xfrm>
          </p:grpSpPr>
          <p:grpSp>
            <p:nvGrpSpPr>
              <p:cNvPr id="148" name="Group 147"/>
              <p:cNvGrpSpPr/>
              <p:nvPr/>
            </p:nvGrpSpPr>
            <p:grpSpPr>
              <a:xfrm>
                <a:off x="2536028" y="1340822"/>
                <a:ext cx="619971" cy="354918"/>
                <a:chOff x="2232438" y="1366742"/>
                <a:chExt cx="619971" cy="354918"/>
              </a:xfrm>
            </p:grpSpPr>
            <p:sp>
              <p:nvSpPr>
                <p:cNvPr id="151" name="Double Wave 150"/>
                <p:cNvSpPr/>
                <p:nvPr/>
              </p:nvSpPr>
              <p:spPr>
                <a:xfrm>
                  <a:off x="2232438" y="1371928"/>
                  <a:ext cx="511977" cy="349732"/>
                </a:xfrm>
                <a:prstGeom prst="doubleWave">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sp>
              <p:nvSpPr>
                <p:cNvPr id="152" name="Multidocument 151"/>
                <p:cNvSpPr/>
                <p:nvPr/>
              </p:nvSpPr>
              <p:spPr>
                <a:xfrm>
                  <a:off x="2395025"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3" name="Multidocument 152"/>
                <p:cNvSpPr/>
                <p:nvPr/>
              </p:nvSpPr>
              <p:spPr>
                <a:xfrm>
                  <a:off x="2270866"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4" name="TextBox 153"/>
                <p:cNvSpPr txBox="1"/>
                <p:nvPr/>
              </p:nvSpPr>
              <p:spPr>
                <a:xfrm>
                  <a:off x="2393421" y="1366742"/>
                  <a:ext cx="458988" cy="297385"/>
                </a:xfrm>
                <a:prstGeom prst="rect">
                  <a:avLst/>
                </a:prstGeom>
                <a:noFill/>
                <a:effectLst/>
              </p:spPr>
              <p:txBody>
                <a:bodyPr wrap="square" rtlCol="0">
                  <a:spAutoFit/>
                </a:bodyPr>
                <a:lstStyle/>
                <a:p>
                  <a:pPr defTabSz="1300460" hangingPunct="1">
                    <a:spcBef>
                      <a:spcPts val="0"/>
                    </a:spcBef>
                    <a:defRPr/>
                  </a:pPr>
                  <a:r>
                    <a:rPr lang="en-US" sz="711" dirty="0">
                      <a:solidFill>
                        <a:srgbClr val="003BC9"/>
                      </a:solidFill>
                      <a:latin typeface="IBM Plex Sans" panose="020B0503050203000203" pitchFamily="34" charset="77"/>
                      <a:ea typeface="Arial" charset="0"/>
                      <a:cs typeface="Arial" charset="0"/>
                    </a:rPr>
                    <a:t>…</a:t>
                  </a:r>
                </a:p>
              </p:txBody>
            </p:sp>
          </p:grpSp>
          <p:cxnSp>
            <p:nvCxnSpPr>
              <p:cNvPr id="149" name="Elbow Connector 148"/>
              <p:cNvCxnSpPr/>
              <p:nvPr/>
            </p:nvCxnSpPr>
            <p:spPr>
              <a:xfrm rot="10800000">
                <a:off x="2343692" y="1371928"/>
                <a:ext cx="192336" cy="148946"/>
              </a:xfrm>
              <a:prstGeom prst="bentConnector2">
                <a:avLst/>
              </a:prstGeom>
              <a:noFill/>
              <a:ln w="25400" cap="flat" cmpd="sng" algn="ctr">
                <a:solidFill>
                  <a:schemeClr val="tx2"/>
                </a:solidFill>
                <a:prstDash val="solid"/>
              </a:ln>
              <a:effectLst/>
            </p:spPr>
          </p:cxnSp>
          <p:sp>
            <p:nvSpPr>
              <p:cNvPr id="150" name="Magnetic Disk 149"/>
              <p:cNvSpPr/>
              <p:nvPr/>
            </p:nvSpPr>
            <p:spPr>
              <a:xfrm>
                <a:off x="2162299" y="1145649"/>
                <a:ext cx="362785" cy="226279"/>
              </a:xfrm>
              <a:prstGeom prst="flowChartMagneticDisk">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grpSp>
      </p:grpSp>
      <p:grpSp>
        <p:nvGrpSpPr>
          <p:cNvPr id="155" name="Group 154"/>
          <p:cNvGrpSpPr/>
          <p:nvPr/>
        </p:nvGrpSpPr>
        <p:grpSpPr>
          <a:xfrm>
            <a:off x="3019040" y="4386158"/>
            <a:ext cx="1022295" cy="520994"/>
            <a:chOff x="2269671" y="3461704"/>
            <a:chExt cx="958401" cy="488432"/>
          </a:xfrm>
        </p:grpSpPr>
        <p:sp>
          <p:nvSpPr>
            <p:cNvPr id="156" name="Rectangle 155"/>
            <p:cNvSpPr/>
            <p:nvPr/>
          </p:nvSpPr>
          <p:spPr>
            <a:xfrm>
              <a:off x="2269671" y="3461704"/>
              <a:ext cx="95840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57" name="Group 156"/>
            <p:cNvGrpSpPr/>
            <p:nvPr/>
          </p:nvGrpSpPr>
          <p:grpSpPr>
            <a:xfrm>
              <a:off x="2324192" y="3520712"/>
              <a:ext cx="854115" cy="387445"/>
              <a:chOff x="2160152" y="3418408"/>
              <a:chExt cx="1126953" cy="523979"/>
            </a:xfrm>
          </p:grpSpPr>
          <p:sp>
            <p:nvSpPr>
              <p:cNvPr id="158" name="Folded Corner 157"/>
              <p:cNvSpPr/>
              <p:nvPr/>
            </p:nvSpPr>
            <p:spPr>
              <a:xfrm>
                <a:off x="2160152" y="3420541"/>
                <a:ext cx="393003" cy="217881"/>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E</a:t>
                </a:r>
              </a:p>
            </p:txBody>
          </p:sp>
          <p:sp>
            <p:nvSpPr>
              <p:cNvPr id="159" name="Folded Corner 158"/>
              <p:cNvSpPr/>
              <p:nvPr/>
            </p:nvSpPr>
            <p:spPr>
              <a:xfrm>
                <a:off x="2894102" y="3724506"/>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0" name="Folded Corner 159"/>
              <p:cNvSpPr/>
              <p:nvPr/>
            </p:nvSpPr>
            <p:spPr>
              <a:xfrm>
                <a:off x="2847013" y="3622474"/>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1" name="Folded Corner 160"/>
              <p:cNvSpPr/>
              <p:nvPr/>
            </p:nvSpPr>
            <p:spPr>
              <a:xfrm>
                <a:off x="2799924" y="3520441"/>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2" name="Folded Corner 161"/>
              <p:cNvSpPr/>
              <p:nvPr/>
            </p:nvSpPr>
            <p:spPr>
              <a:xfrm>
                <a:off x="2752836" y="3418408"/>
                <a:ext cx="393003" cy="217880"/>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T</a:t>
                </a:r>
              </a:p>
            </p:txBody>
          </p:sp>
          <p:cxnSp>
            <p:nvCxnSpPr>
              <p:cNvPr id="163" name="Straight Connector 162"/>
              <p:cNvCxnSpPr/>
              <p:nvPr/>
            </p:nvCxnSpPr>
            <p:spPr>
              <a:xfrm flipV="1">
                <a:off x="2553155" y="3527349"/>
                <a:ext cx="199681" cy="2133"/>
              </a:xfrm>
              <a:prstGeom prst="line">
                <a:avLst/>
              </a:prstGeom>
              <a:noFill/>
              <a:ln w="12700" cap="flat" cmpd="sng" algn="ctr">
                <a:solidFill>
                  <a:schemeClr val="tx2"/>
                </a:solidFill>
                <a:prstDash val="solid"/>
                <a:headEnd type="none"/>
                <a:tailEnd type="none"/>
              </a:ln>
              <a:effectLst/>
            </p:spPr>
          </p:cxnSp>
        </p:grpSp>
      </p:grpSp>
      <p:sp>
        <p:nvSpPr>
          <p:cNvPr id="164" name="TextBox 163"/>
          <p:cNvSpPr txBox="1"/>
          <p:nvPr/>
        </p:nvSpPr>
        <p:spPr>
          <a:xfrm>
            <a:off x="4299634" y="3627230"/>
            <a:ext cx="8133666"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Network which reaches consensus to add blocks</a:t>
            </a:r>
          </a:p>
        </p:txBody>
      </p:sp>
      <p:sp>
        <p:nvSpPr>
          <p:cNvPr id="165" name="TextBox 164"/>
          <p:cNvSpPr txBox="1"/>
          <p:nvPr/>
        </p:nvSpPr>
        <p:spPr>
          <a:xfrm>
            <a:off x="4292882" y="4425802"/>
            <a:ext cx="8705165"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Authenticates and manages identities on network</a:t>
            </a:r>
          </a:p>
        </p:txBody>
      </p:sp>
      <p:sp>
        <p:nvSpPr>
          <p:cNvPr id="166" name="TextBox 165"/>
          <p:cNvSpPr txBox="1"/>
          <p:nvPr/>
        </p:nvSpPr>
        <p:spPr>
          <a:xfrm>
            <a:off x="4292882" y="5173772"/>
            <a:ext cx="8610318"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Emits notifications of operations on network </a:t>
            </a:r>
          </a:p>
        </p:txBody>
      </p:sp>
      <p:sp>
        <p:nvSpPr>
          <p:cNvPr id="167" name="TextBox 166"/>
          <p:cNvSpPr txBox="1"/>
          <p:nvPr/>
        </p:nvSpPr>
        <p:spPr>
          <a:xfrm>
            <a:off x="4299633" y="5903152"/>
            <a:ext cx="9469375"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Enables us to create/monitor blockchain components</a:t>
            </a:r>
          </a:p>
        </p:txBody>
      </p:sp>
      <p:sp>
        <p:nvSpPr>
          <p:cNvPr id="176" name="TextBox 175"/>
          <p:cNvSpPr txBox="1"/>
          <p:nvPr/>
        </p:nvSpPr>
        <p:spPr>
          <a:xfrm>
            <a:off x="4221032" y="7575812"/>
            <a:ext cx="184731" cy="387798"/>
          </a:xfrm>
          <a:prstGeom prst="rect">
            <a:avLst/>
          </a:prstGeom>
          <a:noFill/>
        </p:spPr>
        <p:txBody>
          <a:bodyPr wrap="none" rtlCol="0">
            <a:spAutoFit/>
          </a:bodyPr>
          <a:lstStyle/>
          <a:p>
            <a:pPr defTabSz="650230" hangingPunct="1">
              <a:spcBef>
                <a:spcPts val="0"/>
              </a:spcBef>
            </a:pPr>
            <a:endParaRPr lang="en-US" sz="1920" kern="1200" dirty="0">
              <a:solidFill>
                <a:srgbClr val="003BC9"/>
              </a:solidFill>
              <a:latin typeface="IBM Plex Sans" panose="020B0503050203000203" pitchFamily="34" charset="77"/>
              <a:ea typeface="Arial" charset="0"/>
              <a:cs typeface="Arial" charset="0"/>
            </a:endParaRPr>
          </a:p>
        </p:txBody>
      </p:sp>
      <p:grpSp>
        <p:nvGrpSpPr>
          <p:cNvPr id="177" name="Group 176"/>
          <p:cNvGrpSpPr/>
          <p:nvPr/>
        </p:nvGrpSpPr>
        <p:grpSpPr>
          <a:xfrm>
            <a:off x="3094519" y="5836347"/>
            <a:ext cx="885046" cy="520994"/>
            <a:chOff x="2347495" y="4541452"/>
            <a:chExt cx="829731" cy="488432"/>
          </a:xfrm>
        </p:grpSpPr>
        <p:sp>
          <p:nvSpPr>
            <p:cNvPr id="178" name="Rectangle 177"/>
            <p:cNvSpPr/>
            <p:nvPr/>
          </p:nvSpPr>
          <p:spPr>
            <a:xfrm>
              <a:off x="2347495" y="4541452"/>
              <a:ext cx="82973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79" name="Group 178"/>
            <p:cNvGrpSpPr/>
            <p:nvPr/>
          </p:nvGrpSpPr>
          <p:grpSpPr>
            <a:xfrm>
              <a:off x="2427227" y="4614676"/>
              <a:ext cx="678402" cy="349574"/>
              <a:chOff x="2464564" y="4996544"/>
              <a:chExt cx="678402" cy="349574"/>
            </a:xfrm>
          </p:grpSpPr>
          <p:sp>
            <p:nvSpPr>
              <p:cNvPr id="180" name="Rectangle 179"/>
              <p:cNvSpPr/>
              <p:nvPr/>
            </p:nvSpPr>
            <p:spPr>
              <a:xfrm>
                <a:off x="2464564" y="4996544"/>
                <a:ext cx="678402" cy="349574"/>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280" dirty="0">
                  <a:solidFill>
                    <a:srgbClr val="003BC9"/>
                  </a:solidFill>
                  <a:latin typeface="IBM Plex Sans" panose="020B0503050203000203" pitchFamily="34" charset="77"/>
                  <a:ea typeface="Arial" charset="0"/>
                  <a:cs typeface="Arial" charset="0"/>
                </a:endParaRPr>
              </a:p>
            </p:txBody>
          </p:sp>
          <p:sp>
            <p:nvSpPr>
              <p:cNvPr id="181" name="Oval 180"/>
              <p:cNvSpPr/>
              <p:nvPr/>
            </p:nvSpPr>
            <p:spPr>
              <a:xfrm>
                <a:off x="2513181" y="5061485"/>
                <a:ext cx="247501" cy="239902"/>
              </a:xfrm>
              <a:prstGeom prst="ellipse">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82" name="TextBox 181"/>
              <p:cNvSpPr txBox="1"/>
              <p:nvPr/>
            </p:nvSpPr>
            <p:spPr>
              <a:xfrm>
                <a:off x="2495127" y="5001091"/>
                <a:ext cx="265968" cy="301946"/>
              </a:xfrm>
              <a:prstGeom prst="rect">
                <a:avLst/>
              </a:prstGeom>
              <a:noFill/>
              <a:ln>
                <a:noFill/>
              </a:ln>
            </p:spPr>
            <p:txBody>
              <a:bodyPr wrap="square" rtlCol="0">
                <a:spAutoFit/>
              </a:bodyPr>
              <a:lstStyle/>
              <a:p>
                <a:pPr defTabSz="1300460" hangingPunct="1">
                  <a:spcBef>
                    <a:spcPts val="0"/>
                  </a:spcBef>
                  <a:defRPr/>
                </a:pPr>
                <a:r>
                  <a:rPr lang="en-US" sz="1493" dirty="0" err="1">
                    <a:solidFill>
                      <a:srgbClr val="003BC9"/>
                    </a:solidFill>
                    <a:latin typeface="IBM Plex Sans" panose="020B0503050203000203" pitchFamily="34" charset="77"/>
                    <a:ea typeface="Arial" charset="0"/>
                    <a:cs typeface="Arial" charset="0"/>
                  </a:rPr>
                  <a:t>i</a:t>
                </a:r>
                <a:endParaRPr lang="en-US" sz="1493" dirty="0">
                  <a:solidFill>
                    <a:srgbClr val="003BC9"/>
                  </a:solidFill>
                  <a:latin typeface="IBM Plex Sans" panose="020B0503050203000203" pitchFamily="34" charset="77"/>
                  <a:ea typeface="Arial" charset="0"/>
                  <a:cs typeface="Arial" charset="0"/>
                </a:endParaRPr>
              </a:p>
            </p:txBody>
          </p:sp>
          <p:pic>
            <p:nvPicPr>
              <p:cNvPr id="183" name="Picture 182"/>
              <p:cNvPicPr>
                <a:picLocks noChangeAspect="1"/>
              </p:cNvPicPr>
              <p:nvPr/>
            </p:nvPicPr>
            <p:blipFill>
              <a:blip r:embed="rId2">
                <a:duotone>
                  <a:schemeClr val="accent4">
                    <a:shade val="45000"/>
                    <a:satMod val="135000"/>
                  </a:schemeClr>
                  <a:prstClr val="white"/>
                </a:duotone>
              </a:blip>
              <a:stretch>
                <a:fillRect/>
              </a:stretch>
            </p:blipFill>
            <p:spPr>
              <a:xfrm>
                <a:off x="2828431" y="5049111"/>
                <a:ext cx="211434" cy="247012"/>
              </a:xfrm>
              <a:prstGeom prst="rect">
                <a:avLst/>
              </a:prstGeom>
              <a:ln>
                <a:noFill/>
              </a:ln>
            </p:spPr>
          </p:pic>
        </p:grpSp>
      </p:grpSp>
      <p:grpSp>
        <p:nvGrpSpPr>
          <p:cNvPr id="191" name="Group 190"/>
          <p:cNvGrpSpPr/>
          <p:nvPr/>
        </p:nvGrpSpPr>
        <p:grpSpPr>
          <a:xfrm>
            <a:off x="3276003" y="5105582"/>
            <a:ext cx="508368" cy="527899"/>
            <a:chOff x="2238126" y="2892268"/>
            <a:chExt cx="357446" cy="371179"/>
          </a:xfrm>
        </p:grpSpPr>
        <p:sp>
          <p:nvSpPr>
            <p:cNvPr id="192" name="Oval 191"/>
            <p:cNvSpPr/>
            <p:nvPr/>
          </p:nvSpPr>
          <p:spPr>
            <a:xfrm>
              <a:off x="2238126" y="2897123"/>
              <a:ext cx="357446" cy="366324"/>
            </a:xfrm>
            <a:prstGeom prst="ellipse">
              <a:avLst/>
            </a:prstGeom>
            <a:solidFill>
              <a:srgbClr val="FFFFFF"/>
            </a:solidFill>
            <a:ln w="12700" cap="flat" cmpd="sng" algn="ctr">
              <a:solidFill>
                <a:schemeClr val="tx2"/>
              </a:solidFill>
              <a:prstDash val="solid"/>
            </a:ln>
            <a:effectLst/>
          </p:spPr>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93" name="TextBox 192"/>
            <p:cNvSpPr txBox="1"/>
            <p:nvPr/>
          </p:nvSpPr>
          <p:spPr>
            <a:xfrm>
              <a:off x="2300326" y="2892268"/>
              <a:ext cx="194089" cy="341921"/>
            </a:xfrm>
            <a:prstGeom prst="rect">
              <a:avLst/>
            </a:prstGeom>
            <a:noFill/>
          </p:spPr>
          <p:txBody>
            <a:bodyPr wrap="none" rtlCol="0">
              <a:spAutoFit/>
            </a:bodyPr>
            <a:lstStyle/>
            <a:p>
              <a:pPr defTabSz="1300460" hangingPunct="1">
                <a:spcBef>
                  <a:spcPts val="0"/>
                </a:spcBef>
                <a:defRPr/>
              </a:pPr>
              <a:r>
                <a:rPr lang="en-US" sz="2560" dirty="0">
                  <a:solidFill>
                    <a:srgbClr val="003BC9"/>
                  </a:solidFill>
                  <a:latin typeface="IBM Plex Sans" panose="020B0503050203000203" pitchFamily="34" charset="77"/>
                  <a:ea typeface="Arial" charset="0"/>
                  <a:cs typeface="Arial" charset="0"/>
                </a:rPr>
                <a:t>!</a:t>
              </a:r>
            </a:p>
          </p:txBody>
        </p:sp>
      </p:grpSp>
    </p:spTree>
    <p:extLst>
      <p:ext uri="{BB962C8B-B14F-4D97-AF65-F5344CB8AC3E}">
        <p14:creationId xmlns:p14="http://schemas.microsoft.com/office/powerpoint/2010/main" val="1106015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Components</a:t>
            </a:r>
            <a:r>
              <a:rPr lang="en-US" dirty="0">
                <a:ea typeface="Arial" charset="0"/>
                <a:cs typeface="Arial" charset="0"/>
              </a:rPr>
              <a:t> in a blockchain solution</a:t>
            </a:r>
          </a:p>
          <a:p>
            <a:endParaRPr lang="en-US" dirty="0">
              <a:solidFill>
                <a:schemeClr val="tx2"/>
              </a:solidFill>
              <a:ea typeface="Arial" charset="0"/>
              <a:cs typeface="Arial" charset="0"/>
            </a:endParaRPr>
          </a:p>
        </p:txBody>
      </p:sp>
      <p:grpSp>
        <p:nvGrpSpPr>
          <p:cNvPr id="99" name="Group 98"/>
          <p:cNvGrpSpPr/>
          <p:nvPr/>
        </p:nvGrpSpPr>
        <p:grpSpPr>
          <a:xfrm>
            <a:off x="898788" y="4355806"/>
            <a:ext cx="1668306" cy="520994"/>
            <a:chOff x="2185847" y="1853009"/>
            <a:chExt cx="1498600" cy="488432"/>
          </a:xfrm>
        </p:grpSpPr>
        <p:sp>
          <p:nvSpPr>
            <p:cNvPr id="100" name="Rounded Rectangle 99"/>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1" name="TextBox 100"/>
            <p:cNvSpPr txBox="1"/>
            <p:nvPr/>
          </p:nvSpPr>
          <p:spPr>
            <a:xfrm>
              <a:off x="2204233" y="1914027"/>
              <a:ext cx="1461828" cy="375103"/>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Membership</a:t>
              </a:r>
            </a:p>
          </p:txBody>
        </p:sp>
      </p:grpSp>
      <p:grpSp>
        <p:nvGrpSpPr>
          <p:cNvPr id="102" name="Group 101"/>
          <p:cNvGrpSpPr/>
          <p:nvPr/>
        </p:nvGrpSpPr>
        <p:grpSpPr>
          <a:xfrm>
            <a:off x="731137" y="2804731"/>
            <a:ext cx="1971265" cy="707885"/>
            <a:chOff x="1819658" y="1766886"/>
            <a:chExt cx="2257897" cy="663643"/>
          </a:xfrm>
        </p:grpSpPr>
        <p:sp>
          <p:nvSpPr>
            <p:cNvPr id="103" name="Rounded Rectangle 102"/>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4" name="TextBox 103"/>
            <p:cNvSpPr txBox="1"/>
            <p:nvPr/>
          </p:nvSpPr>
          <p:spPr>
            <a:xfrm>
              <a:off x="1819658" y="1766886"/>
              <a:ext cx="2257897" cy="663643"/>
            </a:xfrm>
            <a:prstGeom prst="rect">
              <a:avLst/>
            </a:prstGeom>
            <a:noFill/>
          </p:spPr>
          <p:txBody>
            <a:bodyPr wrap="squar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Smart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Contract</a:t>
              </a:r>
            </a:p>
          </p:txBody>
        </p:sp>
      </p:grpSp>
      <p:grpSp>
        <p:nvGrpSpPr>
          <p:cNvPr id="105" name="Group 104"/>
          <p:cNvGrpSpPr/>
          <p:nvPr/>
        </p:nvGrpSpPr>
        <p:grpSpPr>
          <a:xfrm>
            <a:off x="872628" y="5744480"/>
            <a:ext cx="1688283" cy="707886"/>
            <a:chOff x="2178136" y="2963152"/>
            <a:chExt cx="1514021" cy="663643"/>
          </a:xfrm>
        </p:grpSpPr>
        <p:sp>
          <p:nvSpPr>
            <p:cNvPr id="106" name="Rounded Rectangle 105"/>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7" name="TextBox 106"/>
            <p:cNvSpPr txBox="1"/>
            <p:nvPr/>
          </p:nvSpPr>
          <p:spPr>
            <a:xfrm>
              <a:off x="2178136" y="2963152"/>
              <a:ext cx="1514021" cy="663643"/>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Systems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Management</a:t>
              </a:r>
            </a:p>
          </p:txBody>
        </p:sp>
      </p:grpSp>
      <p:grpSp>
        <p:nvGrpSpPr>
          <p:cNvPr id="108" name="Group 107"/>
          <p:cNvGrpSpPr/>
          <p:nvPr/>
        </p:nvGrpSpPr>
        <p:grpSpPr>
          <a:xfrm>
            <a:off x="1044093" y="5101410"/>
            <a:ext cx="1308359" cy="520994"/>
            <a:chOff x="2185847" y="1853009"/>
            <a:chExt cx="1498600" cy="488432"/>
          </a:xfrm>
        </p:grpSpPr>
        <p:sp>
          <p:nvSpPr>
            <p:cNvPr id="109" name="Rounded Rectangle 108"/>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0" name="TextBox 109"/>
            <p:cNvSpPr txBox="1"/>
            <p:nvPr/>
          </p:nvSpPr>
          <p:spPr>
            <a:xfrm>
              <a:off x="2310702" y="1891203"/>
              <a:ext cx="1278284" cy="432811"/>
            </a:xfrm>
            <a:prstGeom prst="rect">
              <a:avLst/>
            </a:prstGeom>
            <a:noFill/>
          </p:spPr>
          <p:txBody>
            <a:bodyPr wrap="non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Events</a:t>
              </a:r>
            </a:p>
          </p:txBody>
        </p:sp>
      </p:grpSp>
      <p:grpSp>
        <p:nvGrpSpPr>
          <p:cNvPr id="111" name="Group 110"/>
          <p:cNvGrpSpPr/>
          <p:nvPr/>
        </p:nvGrpSpPr>
        <p:grpSpPr>
          <a:xfrm>
            <a:off x="1044093" y="3543082"/>
            <a:ext cx="1308359" cy="707887"/>
            <a:chOff x="2185847" y="2975081"/>
            <a:chExt cx="1498600" cy="663644"/>
          </a:xfrm>
        </p:grpSpPr>
        <p:sp>
          <p:nvSpPr>
            <p:cNvPr id="112" name="Rounded Rectangle 111"/>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3" name="TextBox 112"/>
            <p:cNvSpPr txBox="1"/>
            <p:nvPr/>
          </p:nvSpPr>
          <p:spPr>
            <a:xfrm>
              <a:off x="2251947" y="2975081"/>
              <a:ext cx="1337038" cy="663644"/>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Peer</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Network</a:t>
              </a:r>
            </a:p>
          </p:txBody>
        </p:sp>
      </p:grpSp>
      <p:grpSp>
        <p:nvGrpSpPr>
          <p:cNvPr id="114" name="Group 113"/>
          <p:cNvGrpSpPr/>
          <p:nvPr/>
        </p:nvGrpSpPr>
        <p:grpSpPr>
          <a:xfrm>
            <a:off x="1044093" y="6571285"/>
            <a:ext cx="1308359" cy="520994"/>
            <a:chOff x="2185847" y="1853009"/>
            <a:chExt cx="1498600" cy="488432"/>
          </a:xfrm>
        </p:grpSpPr>
        <p:sp>
          <p:nvSpPr>
            <p:cNvPr id="115" name="Rounded Rectangle 114"/>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6" name="TextBox 115"/>
            <p:cNvSpPr txBox="1"/>
            <p:nvPr/>
          </p:nvSpPr>
          <p:spPr>
            <a:xfrm>
              <a:off x="2324464" y="1898421"/>
              <a:ext cx="1221365" cy="432811"/>
            </a:xfrm>
            <a:prstGeom prst="rect">
              <a:avLst/>
            </a:prstGeom>
            <a:noFill/>
          </p:spPr>
          <p:txBody>
            <a:bodyPr wrap="non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Wallet</a:t>
              </a:r>
            </a:p>
          </p:txBody>
        </p:sp>
      </p:grpSp>
      <p:grpSp>
        <p:nvGrpSpPr>
          <p:cNvPr id="117" name="Group 116"/>
          <p:cNvGrpSpPr/>
          <p:nvPr/>
        </p:nvGrpSpPr>
        <p:grpSpPr>
          <a:xfrm>
            <a:off x="1044093" y="2160390"/>
            <a:ext cx="1336674" cy="520994"/>
            <a:chOff x="2185847" y="1853009"/>
            <a:chExt cx="1531032" cy="488432"/>
          </a:xfrm>
        </p:grpSpPr>
        <p:sp>
          <p:nvSpPr>
            <p:cNvPr id="118" name="Rounded Rectangle 117"/>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9" name="TextBox 118"/>
            <p:cNvSpPr txBox="1"/>
            <p:nvPr/>
          </p:nvSpPr>
          <p:spPr>
            <a:xfrm>
              <a:off x="2218281" y="1884563"/>
              <a:ext cx="1498598" cy="432811"/>
            </a:xfrm>
            <a:prstGeom prst="rect">
              <a:avLst/>
            </a:prstGeom>
            <a:noFill/>
          </p:spPr>
          <p:txBody>
            <a:bodyPr wrap="squar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Ledger</a:t>
              </a:r>
            </a:p>
          </p:txBody>
        </p:sp>
      </p:grpSp>
      <p:sp>
        <p:nvSpPr>
          <p:cNvPr id="120" name="TextBox 119"/>
          <p:cNvSpPr txBox="1"/>
          <p:nvPr/>
        </p:nvSpPr>
        <p:spPr>
          <a:xfrm>
            <a:off x="4292883" y="2188942"/>
            <a:ext cx="7132762"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List of transactions maintained by peers</a:t>
            </a:r>
          </a:p>
        </p:txBody>
      </p:sp>
      <p:sp>
        <p:nvSpPr>
          <p:cNvPr id="121" name="Folded Corner 120"/>
          <p:cNvSpPr/>
          <p:nvPr/>
        </p:nvSpPr>
        <p:spPr>
          <a:xfrm>
            <a:off x="3019040" y="2845991"/>
            <a:ext cx="1022294" cy="524230"/>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dirty="0">
                <a:solidFill>
                  <a:srgbClr val="003BC9"/>
                </a:solidFill>
                <a:latin typeface="IBM Plex Sans" panose="020B0503050203000203" pitchFamily="34" charset="77"/>
                <a:ea typeface="Arial" charset="0"/>
                <a:cs typeface="Arial" charset="0"/>
              </a:rPr>
              <a:t>f(</a:t>
            </a:r>
            <a:r>
              <a:rPr lang="en-US" dirty="0" err="1">
                <a:solidFill>
                  <a:srgbClr val="003BC9"/>
                </a:solidFill>
                <a:latin typeface="IBM Plex Sans" panose="020B0503050203000203" pitchFamily="34" charset="77"/>
                <a:ea typeface="Arial" charset="0"/>
                <a:cs typeface="Arial" charset="0"/>
              </a:rPr>
              <a:t>abc</a:t>
            </a:r>
            <a:r>
              <a:rPr lang="en-US" dirty="0">
                <a:solidFill>
                  <a:srgbClr val="003BC9"/>
                </a:solidFill>
                <a:latin typeface="IBM Plex Sans" panose="020B0503050203000203" pitchFamily="34" charset="77"/>
                <a:ea typeface="Arial" charset="0"/>
                <a:cs typeface="Arial" charset="0"/>
              </a:rPr>
              <a:t>);</a:t>
            </a:r>
          </a:p>
        </p:txBody>
      </p:sp>
      <p:sp>
        <p:nvSpPr>
          <p:cNvPr id="122" name="TextBox 121"/>
          <p:cNvSpPr txBox="1"/>
          <p:nvPr/>
        </p:nvSpPr>
        <p:spPr>
          <a:xfrm>
            <a:off x="4292884" y="2832804"/>
            <a:ext cx="8356316"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Software running on peer, updates the world state </a:t>
            </a:r>
          </a:p>
        </p:txBody>
      </p:sp>
      <p:grpSp>
        <p:nvGrpSpPr>
          <p:cNvPr id="123" name="Group 122"/>
          <p:cNvGrpSpPr/>
          <p:nvPr/>
        </p:nvGrpSpPr>
        <p:grpSpPr>
          <a:xfrm>
            <a:off x="3103206" y="3552522"/>
            <a:ext cx="853963" cy="675459"/>
            <a:chOff x="3193492" y="2728648"/>
            <a:chExt cx="3052144" cy="2308472"/>
          </a:xfrm>
        </p:grpSpPr>
        <p:sp>
          <p:nvSpPr>
            <p:cNvPr id="124" name="Hexagon 123"/>
            <p:cNvSpPr/>
            <p:nvPr/>
          </p:nvSpPr>
          <p:spPr>
            <a:xfrm>
              <a:off x="3193492" y="2728648"/>
              <a:ext cx="3052144" cy="2308472"/>
            </a:xfrm>
            <a:prstGeom prst="hexagon">
              <a:avLst/>
            </a:prstGeom>
            <a:no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25" name="Group 124"/>
            <p:cNvGrpSpPr/>
            <p:nvPr/>
          </p:nvGrpSpPr>
          <p:grpSpPr>
            <a:xfrm>
              <a:off x="3525884" y="2977518"/>
              <a:ext cx="2395140" cy="1917635"/>
              <a:chOff x="3498228" y="3365178"/>
              <a:chExt cx="2395140" cy="1917635"/>
            </a:xfrm>
          </p:grpSpPr>
          <p:cxnSp>
            <p:nvCxnSpPr>
              <p:cNvPr id="126" name="Straight Connector 125"/>
              <p:cNvCxnSpPr/>
              <p:nvPr/>
            </p:nvCxnSpPr>
            <p:spPr>
              <a:xfrm>
                <a:off x="4294998" y="3575766"/>
                <a:ext cx="663730" cy="213275"/>
              </a:xfrm>
              <a:prstGeom prst="line">
                <a:avLst/>
              </a:prstGeom>
              <a:noFill/>
              <a:ln w="12700" cap="flat" cmpd="sng" algn="ctr">
                <a:solidFill>
                  <a:srgbClr val="4178BE"/>
                </a:solidFill>
                <a:prstDash val="solid"/>
              </a:ln>
              <a:effectLst/>
            </p:spPr>
          </p:cxnSp>
          <p:cxnSp>
            <p:nvCxnSpPr>
              <p:cNvPr id="127" name="Straight Connector 126"/>
              <p:cNvCxnSpPr/>
              <p:nvPr/>
            </p:nvCxnSpPr>
            <p:spPr>
              <a:xfrm flipH="1">
                <a:off x="3714128" y="3575766"/>
                <a:ext cx="580870" cy="478124"/>
              </a:xfrm>
              <a:prstGeom prst="line">
                <a:avLst/>
              </a:prstGeom>
              <a:noFill/>
              <a:ln w="12700" cap="flat" cmpd="sng" algn="ctr">
                <a:solidFill>
                  <a:srgbClr val="4178BE"/>
                </a:solidFill>
                <a:prstDash val="solid"/>
              </a:ln>
              <a:effectLst/>
            </p:spPr>
          </p:cxnSp>
          <p:cxnSp>
            <p:nvCxnSpPr>
              <p:cNvPr id="128" name="Straight Connector 127"/>
              <p:cNvCxnSpPr/>
              <p:nvPr/>
            </p:nvCxnSpPr>
            <p:spPr>
              <a:xfrm flipH="1">
                <a:off x="4742828" y="3789041"/>
                <a:ext cx="215900" cy="626799"/>
              </a:xfrm>
              <a:prstGeom prst="line">
                <a:avLst/>
              </a:prstGeom>
              <a:noFill/>
              <a:ln w="12700" cap="flat" cmpd="sng" algn="ctr">
                <a:solidFill>
                  <a:srgbClr val="4178BE"/>
                </a:solidFill>
                <a:prstDash val="solid"/>
              </a:ln>
              <a:effectLst/>
            </p:spPr>
          </p:cxnSp>
          <p:cxnSp>
            <p:nvCxnSpPr>
              <p:cNvPr id="129" name="Straight Connector 128"/>
              <p:cNvCxnSpPr/>
              <p:nvPr/>
            </p:nvCxnSpPr>
            <p:spPr>
              <a:xfrm>
                <a:off x="3714128" y="4053890"/>
                <a:ext cx="197462" cy="711421"/>
              </a:xfrm>
              <a:prstGeom prst="line">
                <a:avLst/>
              </a:prstGeom>
              <a:noFill/>
              <a:ln w="12700" cap="flat" cmpd="sng" algn="ctr">
                <a:solidFill>
                  <a:srgbClr val="4178BE"/>
                </a:solidFill>
                <a:prstDash val="solid"/>
              </a:ln>
              <a:effectLst/>
            </p:spPr>
          </p:cxnSp>
          <p:cxnSp>
            <p:nvCxnSpPr>
              <p:cNvPr id="130" name="Straight Connector 129"/>
              <p:cNvCxnSpPr/>
              <p:nvPr/>
            </p:nvCxnSpPr>
            <p:spPr>
              <a:xfrm>
                <a:off x="3714128" y="4053890"/>
                <a:ext cx="1028700" cy="361950"/>
              </a:xfrm>
              <a:prstGeom prst="line">
                <a:avLst/>
              </a:prstGeom>
              <a:noFill/>
              <a:ln w="12700" cap="flat" cmpd="sng" algn="ctr">
                <a:solidFill>
                  <a:schemeClr val="tx2"/>
                </a:solidFill>
                <a:prstDash val="solid"/>
              </a:ln>
              <a:effectLst/>
            </p:spPr>
          </p:cxnSp>
          <p:cxnSp>
            <p:nvCxnSpPr>
              <p:cNvPr id="131" name="Straight Connector 130"/>
              <p:cNvCxnSpPr/>
              <p:nvPr/>
            </p:nvCxnSpPr>
            <p:spPr>
              <a:xfrm flipV="1">
                <a:off x="3930028" y="4415841"/>
                <a:ext cx="812800" cy="349470"/>
              </a:xfrm>
              <a:prstGeom prst="line">
                <a:avLst/>
              </a:prstGeom>
              <a:noFill/>
              <a:ln w="12700" cap="flat" cmpd="sng" algn="ctr">
                <a:solidFill>
                  <a:srgbClr val="4178BE"/>
                </a:solidFill>
                <a:prstDash val="solid"/>
              </a:ln>
              <a:effectLst/>
            </p:spPr>
          </p:cxnSp>
          <p:cxnSp>
            <p:nvCxnSpPr>
              <p:cNvPr id="132" name="Straight Connector 131"/>
              <p:cNvCxnSpPr/>
              <p:nvPr/>
            </p:nvCxnSpPr>
            <p:spPr>
              <a:xfrm>
                <a:off x="3910655" y="4765311"/>
                <a:ext cx="718739" cy="295252"/>
              </a:xfrm>
              <a:prstGeom prst="line">
                <a:avLst/>
              </a:prstGeom>
              <a:noFill/>
              <a:ln w="12700" cap="flat" cmpd="sng" algn="ctr">
                <a:solidFill>
                  <a:srgbClr val="4178BE"/>
                </a:solidFill>
                <a:prstDash val="solid"/>
              </a:ln>
              <a:effectLst/>
            </p:spPr>
          </p:cxnSp>
          <p:cxnSp>
            <p:nvCxnSpPr>
              <p:cNvPr id="133" name="Straight Connector 132"/>
              <p:cNvCxnSpPr/>
              <p:nvPr/>
            </p:nvCxnSpPr>
            <p:spPr>
              <a:xfrm flipV="1">
                <a:off x="4629394" y="4838313"/>
                <a:ext cx="753576" cy="222251"/>
              </a:xfrm>
              <a:prstGeom prst="line">
                <a:avLst/>
              </a:prstGeom>
              <a:noFill/>
              <a:ln w="12700" cap="flat" cmpd="sng" algn="ctr">
                <a:solidFill>
                  <a:srgbClr val="4178BE"/>
                </a:solidFill>
                <a:prstDash val="solid"/>
              </a:ln>
              <a:effectLst/>
            </p:spPr>
          </p:cxnSp>
          <p:cxnSp>
            <p:nvCxnSpPr>
              <p:cNvPr id="134" name="Straight Connector 133"/>
              <p:cNvCxnSpPr/>
              <p:nvPr/>
            </p:nvCxnSpPr>
            <p:spPr>
              <a:xfrm>
                <a:off x="4742828" y="4415840"/>
                <a:ext cx="646355" cy="422473"/>
              </a:xfrm>
              <a:prstGeom prst="line">
                <a:avLst/>
              </a:prstGeom>
              <a:noFill/>
              <a:ln w="12700" cap="flat" cmpd="sng" algn="ctr">
                <a:solidFill>
                  <a:srgbClr val="4178BE"/>
                </a:solidFill>
                <a:prstDash val="solid"/>
              </a:ln>
              <a:effectLst/>
            </p:spPr>
          </p:cxnSp>
          <p:cxnSp>
            <p:nvCxnSpPr>
              <p:cNvPr id="135" name="Straight Connector 134"/>
              <p:cNvCxnSpPr/>
              <p:nvPr/>
            </p:nvCxnSpPr>
            <p:spPr>
              <a:xfrm flipV="1">
                <a:off x="5382970" y="4011292"/>
                <a:ext cx="294498" cy="827021"/>
              </a:xfrm>
              <a:prstGeom prst="line">
                <a:avLst/>
              </a:prstGeom>
              <a:noFill/>
              <a:ln w="12700" cap="flat" cmpd="sng" algn="ctr">
                <a:solidFill>
                  <a:srgbClr val="4178BE"/>
                </a:solidFill>
                <a:prstDash val="solid"/>
              </a:ln>
              <a:effectLst/>
            </p:spPr>
          </p:cxnSp>
          <p:cxnSp>
            <p:nvCxnSpPr>
              <p:cNvPr id="136" name="Straight Connector 135"/>
              <p:cNvCxnSpPr/>
              <p:nvPr/>
            </p:nvCxnSpPr>
            <p:spPr>
              <a:xfrm>
                <a:off x="4970235" y="3789041"/>
                <a:ext cx="707233" cy="222250"/>
              </a:xfrm>
              <a:prstGeom prst="line">
                <a:avLst/>
              </a:prstGeom>
              <a:noFill/>
              <a:ln w="12700" cap="flat" cmpd="sng" algn="ctr">
                <a:solidFill>
                  <a:srgbClr val="4178BE"/>
                </a:solidFill>
                <a:prstDash val="solid"/>
              </a:ln>
              <a:effectLst/>
            </p:spPr>
          </p:cxnSp>
          <p:sp>
            <p:nvSpPr>
              <p:cNvPr id="137" name="Oval 136"/>
              <p:cNvSpPr/>
              <p:nvPr/>
            </p:nvSpPr>
            <p:spPr>
              <a:xfrm>
                <a:off x="3498228" y="38461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8" name="Oval 137"/>
              <p:cNvSpPr/>
              <p:nvPr/>
            </p:nvSpPr>
            <p:spPr>
              <a:xfrm>
                <a:off x="4076416" y="336517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9" name="Oval 138"/>
              <p:cNvSpPr/>
              <p:nvPr/>
            </p:nvSpPr>
            <p:spPr>
              <a:xfrm>
                <a:off x="4542033" y="41890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0" name="Oval 139"/>
              <p:cNvSpPr/>
              <p:nvPr/>
            </p:nvSpPr>
            <p:spPr>
              <a:xfrm>
                <a:off x="3714128" y="451294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1" name="Oval 140"/>
              <p:cNvSpPr/>
              <p:nvPr/>
            </p:nvSpPr>
            <p:spPr>
              <a:xfrm>
                <a:off x="4742828" y="35667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2" name="Oval 141"/>
              <p:cNvSpPr/>
              <p:nvPr/>
            </p:nvSpPr>
            <p:spPr>
              <a:xfrm>
                <a:off x="4408695" y="4838313"/>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3" name="Oval 142"/>
              <p:cNvSpPr/>
              <p:nvPr/>
            </p:nvSpPr>
            <p:spPr>
              <a:xfrm>
                <a:off x="5461568" y="3813150"/>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4" name="Oval 143"/>
              <p:cNvSpPr/>
              <p:nvPr/>
            </p:nvSpPr>
            <p:spPr>
              <a:xfrm>
                <a:off x="5145225" y="458105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grpSp>
      <p:grpSp>
        <p:nvGrpSpPr>
          <p:cNvPr id="145" name="Group 144"/>
          <p:cNvGrpSpPr/>
          <p:nvPr/>
        </p:nvGrpSpPr>
        <p:grpSpPr>
          <a:xfrm>
            <a:off x="3054135" y="2174858"/>
            <a:ext cx="952104" cy="492058"/>
            <a:chOff x="2214332" y="1158373"/>
            <a:chExt cx="1073835" cy="626380"/>
          </a:xfrm>
        </p:grpSpPr>
        <p:sp>
          <p:nvSpPr>
            <p:cNvPr id="146" name="Rectangle 145"/>
            <p:cNvSpPr/>
            <p:nvPr/>
          </p:nvSpPr>
          <p:spPr>
            <a:xfrm>
              <a:off x="2214332" y="1158373"/>
              <a:ext cx="1073835" cy="626380"/>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grpSp>
          <p:nvGrpSpPr>
            <p:cNvPr id="147" name="Group 146"/>
            <p:cNvGrpSpPr/>
            <p:nvPr/>
          </p:nvGrpSpPr>
          <p:grpSpPr>
            <a:xfrm>
              <a:off x="2379290" y="1247214"/>
              <a:ext cx="825837" cy="474996"/>
              <a:chOff x="2162299" y="1145649"/>
              <a:chExt cx="993700" cy="550091"/>
            </a:xfrm>
          </p:grpSpPr>
          <p:grpSp>
            <p:nvGrpSpPr>
              <p:cNvPr id="148" name="Group 147"/>
              <p:cNvGrpSpPr/>
              <p:nvPr/>
            </p:nvGrpSpPr>
            <p:grpSpPr>
              <a:xfrm>
                <a:off x="2536028" y="1340822"/>
                <a:ext cx="619971" cy="354918"/>
                <a:chOff x="2232438" y="1366742"/>
                <a:chExt cx="619971" cy="354918"/>
              </a:xfrm>
            </p:grpSpPr>
            <p:sp>
              <p:nvSpPr>
                <p:cNvPr id="151" name="Double Wave 150"/>
                <p:cNvSpPr/>
                <p:nvPr/>
              </p:nvSpPr>
              <p:spPr>
                <a:xfrm>
                  <a:off x="2232438" y="1371928"/>
                  <a:ext cx="511977" cy="349732"/>
                </a:xfrm>
                <a:prstGeom prst="doubleWave">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sp>
              <p:nvSpPr>
                <p:cNvPr id="152" name="Multidocument 151"/>
                <p:cNvSpPr/>
                <p:nvPr/>
              </p:nvSpPr>
              <p:spPr>
                <a:xfrm>
                  <a:off x="2395025"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3" name="Multidocument 152"/>
                <p:cNvSpPr/>
                <p:nvPr/>
              </p:nvSpPr>
              <p:spPr>
                <a:xfrm>
                  <a:off x="2270866"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4" name="TextBox 153"/>
                <p:cNvSpPr txBox="1"/>
                <p:nvPr/>
              </p:nvSpPr>
              <p:spPr>
                <a:xfrm>
                  <a:off x="2393421" y="1366742"/>
                  <a:ext cx="458988" cy="297385"/>
                </a:xfrm>
                <a:prstGeom prst="rect">
                  <a:avLst/>
                </a:prstGeom>
                <a:noFill/>
                <a:effectLst/>
              </p:spPr>
              <p:txBody>
                <a:bodyPr wrap="square" rtlCol="0">
                  <a:spAutoFit/>
                </a:bodyPr>
                <a:lstStyle/>
                <a:p>
                  <a:pPr defTabSz="1300460" hangingPunct="1">
                    <a:spcBef>
                      <a:spcPts val="0"/>
                    </a:spcBef>
                    <a:defRPr/>
                  </a:pPr>
                  <a:r>
                    <a:rPr lang="en-US" sz="711" dirty="0">
                      <a:solidFill>
                        <a:srgbClr val="003BC9"/>
                      </a:solidFill>
                      <a:latin typeface="IBM Plex Sans" panose="020B0503050203000203" pitchFamily="34" charset="77"/>
                      <a:ea typeface="Arial" charset="0"/>
                      <a:cs typeface="Arial" charset="0"/>
                    </a:rPr>
                    <a:t>…</a:t>
                  </a:r>
                </a:p>
              </p:txBody>
            </p:sp>
          </p:grpSp>
          <p:cxnSp>
            <p:nvCxnSpPr>
              <p:cNvPr id="149" name="Elbow Connector 148"/>
              <p:cNvCxnSpPr/>
              <p:nvPr/>
            </p:nvCxnSpPr>
            <p:spPr>
              <a:xfrm rot="10800000">
                <a:off x="2343692" y="1371928"/>
                <a:ext cx="192336" cy="148946"/>
              </a:xfrm>
              <a:prstGeom prst="bentConnector2">
                <a:avLst/>
              </a:prstGeom>
              <a:noFill/>
              <a:ln w="25400" cap="flat" cmpd="sng" algn="ctr">
                <a:solidFill>
                  <a:schemeClr val="tx2"/>
                </a:solidFill>
                <a:prstDash val="solid"/>
              </a:ln>
              <a:effectLst/>
            </p:spPr>
          </p:cxnSp>
          <p:sp>
            <p:nvSpPr>
              <p:cNvPr id="150" name="Magnetic Disk 149"/>
              <p:cNvSpPr/>
              <p:nvPr/>
            </p:nvSpPr>
            <p:spPr>
              <a:xfrm>
                <a:off x="2162299" y="1145649"/>
                <a:ext cx="362785" cy="226279"/>
              </a:xfrm>
              <a:prstGeom prst="flowChartMagneticDisk">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grpSp>
      </p:grpSp>
      <p:grpSp>
        <p:nvGrpSpPr>
          <p:cNvPr id="155" name="Group 154"/>
          <p:cNvGrpSpPr/>
          <p:nvPr/>
        </p:nvGrpSpPr>
        <p:grpSpPr>
          <a:xfrm>
            <a:off x="3019040" y="4386158"/>
            <a:ext cx="1022295" cy="520994"/>
            <a:chOff x="2269671" y="3461704"/>
            <a:chExt cx="958401" cy="488432"/>
          </a:xfrm>
        </p:grpSpPr>
        <p:sp>
          <p:nvSpPr>
            <p:cNvPr id="156" name="Rectangle 155"/>
            <p:cNvSpPr/>
            <p:nvPr/>
          </p:nvSpPr>
          <p:spPr>
            <a:xfrm>
              <a:off x="2269671" y="3461704"/>
              <a:ext cx="95840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57" name="Group 156"/>
            <p:cNvGrpSpPr/>
            <p:nvPr/>
          </p:nvGrpSpPr>
          <p:grpSpPr>
            <a:xfrm>
              <a:off x="2324192" y="3520712"/>
              <a:ext cx="854115" cy="387445"/>
              <a:chOff x="2160152" y="3418408"/>
              <a:chExt cx="1126953" cy="523979"/>
            </a:xfrm>
          </p:grpSpPr>
          <p:sp>
            <p:nvSpPr>
              <p:cNvPr id="158" name="Folded Corner 157"/>
              <p:cNvSpPr/>
              <p:nvPr/>
            </p:nvSpPr>
            <p:spPr>
              <a:xfrm>
                <a:off x="2160152" y="3420541"/>
                <a:ext cx="393003" cy="217881"/>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E</a:t>
                </a:r>
              </a:p>
            </p:txBody>
          </p:sp>
          <p:sp>
            <p:nvSpPr>
              <p:cNvPr id="159" name="Folded Corner 158"/>
              <p:cNvSpPr/>
              <p:nvPr/>
            </p:nvSpPr>
            <p:spPr>
              <a:xfrm>
                <a:off x="2894102" y="3724506"/>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0" name="Folded Corner 159"/>
              <p:cNvSpPr/>
              <p:nvPr/>
            </p:nvSpPr>
            <p:spPr>
              <a:xfrm>
                <a:off x="2847013" y="3622474"/>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1" name="Folded Corner 160"/>
              <p:cNvSpPr/>
              <p:nvPr/>
            </p:nvSpPr>
            <p:spPr>
              <a:xfrm>
                <a:off x="2799924" y="3520441"/>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2" name="Folded Corner 161"/>
              <p:cNvSpPr/>
              <p:nvPr/>
            </p:nvSpPr>
            <p:spPr>
              <a:xfrm>
                <a:off x="2752836" y="3418408"/>
                <a:ext cx="393003" cy="217880"/>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T</a:t>
                </a:r>
              </a:p>
            </p:txBody>
          </p:sp>
          <p:cxnSp>
            <p:nvCxnSpPr>
              <p:cNvPr id="163" name="Straight Connector 162"/>
              <p:cNvCxnSpPr/>
              <p:nvPr/>
            </p:nvCxnSpPr>
            <p:spPr>
              <a:xfrm flipV="1">
                <a:off x="2553155" y="3527349"/>
                <a:ext cx="199681" cy="2133"/>
              </a:xfrm>
              <a:prstGeom prst="line">
                <a:avLst/>
              </a:prstGeom>
              <a:noFill/>
              <a:ln w="12700" cap="flat" cmpd="sng" algn="ctr">
                <a:solidFill>
                  <a:schemeClr val="tx2"/>
                </a:solidFill>
                <a:prstDash val="solid"/>
                <a:headEnd type="none"/>
                <a:tailEnd type="none"/>
              </a:ln>
              <a:effectLst/>
            </p:spPr>
          </p:cxnSp>
        </p:grpSp>
      </p:grpSp>
      <p:sp>
        <p:nvSpPr>
          <p:cNvPr id="164" name="TextBox 163"/>
          <p:cNvSpPr txBox="1"/>
          <p:nvPr/>
        </p:nvSpPr>
        <p:spPr>
          <a:xfrm>
            <a:off x="4299634" y="3627230"/>
            <a:ext cx="8133666"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Network which reaches consensus to add blocks</a:t>
            </a:r>
          </a:p>
        </p:txBody>
      </p:sp>
      <p:sp>
        <p:nvSpPr>
          <p:cNvPr id="165" name="TextBox 164"/>
          <p:cNvSpPr txBox="1"/>
          <p:nvPr/>
        </p:nvSpPr>
        <p:spPr>
          <a:xfrm>
            <a:off x="4292882" y="4425802"/>
            <a:ext cx="8705165"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Authenticates and manages identities on network</a:t>
            </a:r>
          </a:p>
        </p:txBody>
      </p:sp>
      <p:sp>
        <p:nvSpPr>
          <p:cNvPr id="166" name="TextBox 165"/>
          <p:cNvSpPr txBox="1"/>
          <p:nvPr/>
        </p:nvSpPr>
        <p:spPr>
          <a:xfrm>
            <a:off x="4292882" y="5173772"/>
            <a:ext cx="8610318"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Emits notifications of operations on network </a:t>
            </a:r>
          </a:p>
        </p:txBody>
      </p:sp>
      <p:sp>
        <p:nvSpPr>
          <p:cNvPr id="167" name="TextBox 166"/>
          <p:cNvSpPr txBox="1"/>
          <p:nvPr/>
        </p:nvSpPr>
        <p:spPr>
          <a:xfrm>
            <a:off x="4299633" y="5903152"/>
            <a:ext cx="9469375"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Enables us to create/monitor blockchain components</a:t>
            </a:r>
          </a:p>
        </p:txBody>
      </p:sp>
      <p:sp>
        <p:nvSpPr>
          <p:cNvPr id="168" name="TextBox 167"/>
          <p:cNvSpPr txBox="1"/>
          <p:nvPr/>
        </p:nvSpPr>
        <p:spPr>
          <a:xfrm>
            <a:off x="4292882" y="6662473"/>
            <a:ext cx="6772683"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Securely manages a user’s credentials</a:t>
            </a:r>
          </a:p>
        </p:txBody>
      </p:sp>
      <p:grpSp>
        <p:nvGrpSpPr>
          <p:cNvPr id="169" name="Group 168"/>
          <p:cNvGrpSpPr/>
          <p:nvPr/>
        </p:nvGrpSpPr>
        <p:grpSpPr>
          <a:xfrm>
            <a:off x="3103205" y="6571285"/>
            <a:ext cx="885046" cy="520994"/>
            <a:chOff x="2355638" y="5230456"/>
            <a:chExt cx="829731" cy="488432"/>
          </a:xfrm>
        </p:grpSpPr>
        <p:sp>
          <p:nvSpPr>
            <p:cNvPr id="170" name="Rectangle 169"/>
            <p:cNvSpPr/>
            <p:nvPr/>
          </p:nvSpPr>
          <p:spPr>
            <a:xfrm>
              <a:off x="2355638" y="5230456"/>
              <a:ext cx="82973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71" name="Group 170"/>
            <p:cNvGrpSpPr/>
            <p:nvPr/>
          </p:nvGrpSpPr>
          <p:grpSpPr>
            <a:xfrm>
              <a:off x="2527529" y="5292997"/>
              <a:ext cx="456809" cy="320175"/>
              <a:chOff x="3053916" y="6186281"/>
              <a:chExt cx="456809" cy="320175"/>
            </a:xfrm>
          </p:grpSpPr>
          <p:sp>
            <p:nvSpPr>
              <p:cNvPr id="172" name="Rectangle 171"/>
              <p:cNvSpPr/>
              <p:nvPr/>
            </p:nvSpPr>
            <p:spPr>
              <a:xfrm>
                <a:off x="3053916" y="6272185"/>
                <a:ext cx="456809" cy="234271"/>
              </a:xfrm>
              <a:prstGeom prst="rect">
                <a:avLst/>
              </a:prstGeom>
              <a:no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73" name="Oval 172"/>
              <p:cNvSpPr/>
              <p:nvPr/>
            </p:nvSpPr>
            <p:spPr>
              <a:xfrm>
                <a:off x="3384550" y="6362700"/>
                <a:ext cx="45719" cy="45719"/>
              </a:xfrm>
              <a:prstGeom prst="ellipse">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cxnSp>
            <p:nvCxnSpPr>
              <p:cNvPr id="174" name="Straight Connector 173"/>
              <p:cNvCxnSpPr/>
              <p:nvPr/>
            </p:nvCxnSpPr>
            <p:spPr>
              <a:xfrm flipV="1">
                <a:off x="3053916" y="6189456"/>
                <a:ext cx="423374" cy="82730"/>
              </a:xfrm>
              <a:prstGeom prst="line">
                <a:avLst/>
              </a:prstGeom>
              <a:noFill/>
              <a:ln w="12700" cap="flat" cmpd="sng" algn="ctr">
                <a:solidFill>
                  <a:schemeClr val="tx2"/>
                </a:solidFill>
                <a:prstDash val="solid"/>
              </a:ln>
              <a:effectLst/>
            </p:spPr>
          </p:cxnSp>
          <p:cxnSp>
            <p:nvCxnSpPr>
              <p:cNvPr id="175" name="Straight Connector 174"/>
              <p:cNvCxnSpPr/>
              <p:nvPr/>
            </p:nvCxnSpPr>
            <p:spPr>
              <a:xfrm>
                <a:off x="3474115" y="6186281"/>
                <a:ext cx="0" cy="82729"/>
              </a:xfrm>
              <a:prstGeom prst="line">
                <a:avLst/>
              </a:prstGeom>
              <a:noFill/>
              <a:ln w="19050" cap="flat" cmpd="sng" algn="ctr">
                <a:solidFill>
                  <a:schemeClr val="tx2"/>
                </a:solidFill>
                <a:prstDash val="solid"/>
              </a:ln>
              <a:effectLst/>
            </p:spPr>
          </p:cxnSp>
        </p:grpSp>
      </p:grpSp>
      <p:sp>
        <p:nvSpPr>
          <p:cNvPr id="176" name="TextBox 175"/>
          <p:cNvSpPr txBox="1"/>
          <p:nvPr/>
        </p:nvSpPr>
        <p:spPr>
          <a:xfrm>
            <a:off x="4221032" y="7575812"/>
            <a:ext cx="184731" cy="387798"/>
          </a:xfrm>
          <a:prstGeom prst="rect">
            <a:avLst/>
          </a:prstGeom>
          <a:noFill/>
        </p:spPr>
        <p:txBody>
          <a:bodyPr wrap="none" rtlCol="0">
            <a:spAutoFit/>
          </a:bodyPr>
          <a:lstStyle/>
          <a:p>
            <a:pPr defTabSz="650230" hangingPunct="1">
              <a:spcBef>
                <a:spcPts val="0"/>
              </a:spcBef>
            </a:pPr>
            <a:endParaRPr lang="en-US" sz="1920" kern="1200" dirty="0">
              <a:solidFill>
                <a:srgbClr val="003BC9"/>
              </a:solidFill>
              <a:latin typeface="IBM Plex Sans" panose="020B0503050203000203" pitchFamily="34" charset="77"/>
              <a:ea typeface="Arial" charset="0"/>
              <a:cs typeface="Arial" charset="0"/>
            </a:endParaRPr>
          </a:p>
        </p:txBody>
      </p:sp>
      <p:grpSp>
        <p:nvGrpSpPr>
          <p:cNvPr id="177" name="Group 176"/>
          <p:cNvGrpSpPr/>
          <p:nvPr/>
        </p:nvGrpSpPr>
        <p:grpSpPr>
          <a:xfrm>
            <a:off x="3094519" y="5836347"/>
            <a:ext cx="885046" cy="520994"/>
            <a:chOff x="2347495" y="4541452"/>
            <a:chExt cx="829731" cy="488432"/>
          </a:xfrm>
        </p:grpSpPr>
        <p:sp>
          <p:nvSpPr>
            <p:cNvPr id="178" name="Rectangle 177"/>
            <p:cNvSpPr/>
            <p:nvPr/>
          </p:nvSpPr>
          <p:spPr>
            <a:xfrm>
              <a:off x="2347495" y="4541452"/>
              <a:ext cx="82973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79" name="Group 178"/>
            <p:cNvGrpSpPr/>
            <p:nvPr/>
          </p:nvGrpSpPr>
          <p:grpSpPr>
            <a:xfrm>
              <a:off x="2427227" y="4614676"/>
              <a:ext cx="678402" cy="349574"/>
              <a:chOff x="2464564" y="4996544"/>
              <a:chExt cx="678402" cy="349574"/>
            </a:xfrm>
          </p:grpSpPr>
          <p:sp>
            <p:nvSpPr>
              <p:cNvPr id="180" name="Rectangle 179"/>
              <p:cNvSpPr/>
              <p:nvPr/>
            </p:nvSpPr>
            <p:spPr>
              <a:xfrm>
                <a:off x="2464564" y="4996544"/>
                <a:ext cx="678402" cy="349574"/>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280" dirty="0">
                  <a:solidFill>
                    <a:srgbClr val="003BC9"/>
                  </a:solidFill>
                  <a:latin typeface="IBM Plex Sans" panose="020B0503050203000203" pitchFamily="34" charset="77"/>
                  <a:ea typeface="Arial" charset="0"/>
                  <a:cs typeface="Arial" charset="0"/>
                </a:endParaRPr>
              </a:p>
            </p:txBody>
          </p:sp>
          <p:sp>
            <p:nvSpPr>
              <p:cNvPr id="181" name="Oval 180"/>
              <p:cNvSpPr/>
              <p:nvPr/>
            </p:nvSpPr>
            <p:spPr>
              <a:xfrm>
                <a:off x="2513181" y="5061485"/>
                <a:ext cx="247501" cy="239902"/>
              </a:xfrm>
              <a:prstGeom prst="ellipse">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82" name="TextBox 181"/>
              <p:cNvSpPr txBox="1"/>
              <p:nvPr/>
            </p:nvSpPr>
            <p:spPr>
              <a:xfrm>
                <a:off x="2495127" y="5001091"/>
                <a:ext cx="265968" cy="301946"/>
              </a:xfrm>
              <a:prstGeom prst="rect">
                <a:avLst/>
              </a:prstGeom>
              <a:noFill/>
              <a:ln>
                <a:noFill/>
              </a:ln>
            </p:spPr>
            <p:txBody>
              <a:bodyPr wrap="square" rtlCol="0">
                <a:spAutoFit/>
              </a:bodyPr>
              <a:lstStyle/>
              <a:p>
                <a:pPr defTabSz="1300460" hangingPunct="1">
                  <a:spcBef>
                    <a:spcPts val="0"/>
                  </a:spcBef>
                  <a:defRPr/>
                </a:pPr>
                <a:r>
                  <a:rPr lang="en-US" sz="1493" dirty="0" err="1">
                    <a:solidFill>
                      <a:srgbClr val="003BC9"/>
                    </a:solidFill>
                    <a:latin typeface="IBM Plex Sans" panose="020B0503050203000203" pitchFamily="34" charset="77"/>
                    <a:ea typeface="Arial" charset="0"/>
                    <a:cs typeface="Arial" charset="0"/>
                  </a:rPr>
                  <a:t>i</a:t>
                </a:r>
                <a:endParaRPr lang="en-US" sz="1493" dirty="0">
                  <a:solidFill>
                    <a:srgbClr val="003BC9"/>
                  </a:solidFill>
                  <a:latin typeface="IBM Plex Sans" panose="020B0503050203000203" pitchFamily="34" charset="77"/>
                  <a:ea typeface="Arial" charset="0"/>
                  <a:cs typeface="Arial" charset="0"/>
                </a:endParaRPr>
              </a:p>
            </p:txBody>
          </p:sp>
          <p:pic>
            <p:nvPicPr>
              <p:cNvPr id="183" name="Picture 182"/>
              <p:cNvPicPr>
                <a:picLocks noChangeAspect="1"/>
              </p:cNvPicPr>
              <p:nvPr/>
            </p:nvPicPr>
            <p:blipFill>
              <a:blip r:embed="rId2">
                <a:duotone>
                  <a:schemeClr val="accent4">
                    <a:shade val="45000"/>
                    <a:satMod val="135000"/>
                  </a:schemeClr>
                  <a:prstClr val="white"/>
                </a:duotone>
              </a:blip>
              <a:stretch>
                <a:fillRect/>
              </a:stretch>
            </p:blipFill>
            <p:spPr>
              <a:xfrm>
                <a:off x="2828431" y="5049111"/>
                <a:ext cx="211434" cy="247012"/>
              </a:xfrm>
              <a:prstGeom prst="rect">
                <a:avLst/>
              </a:prstGeom>
              <a:ln>
                <a:noFill/>
              </a:ln>
            </p:spPr>
          </p:pic>
        </p:grpSp>
      </p:grpSp>
      <p:grpSp>
        <p:nvGrpSpPr>
          <p:cNvPr id="191" name="Group 190"/>
          <p:cNvGrpSpPr/>
          <p:nvPr/>
        </p:nvGrpSpPr>
        <p:grpSpPr>
          <a:xfrm>
            <a:off x="3276003" y="5105582"/>
            <a:ext cx="508368" cy="527899"/>
            <a:chOff x="2238126" y="2892268"/>
            <a:chExt cx="357446" cy="371179"/>
          </a:xfrm>
        </p:grpSpPr>
        <p:sp>
          <p:nvSpPr>
            <p:cNvPr id="192" name="Oval 191"/>
            <p:cNvSpPr/>
            <p:nvPr/>
          </p:nvSpPr>
          <p:spPr>
            <a:xfrm>
              <a:off x="2238126" y="2897123"/>
              <a:ext cx="357446" cy="366324"/>
            </a:xfrm>
            <a:prstGeom prst="ellipse">
              <a:avLst/>
            </a:prstGeom>
            <a:solidFill>
              <a:srgbClr val="FFFFFF"/>
            </a:solidFill>
            <a:ln w="12700" cap="flat" cmpd="sng" algn="ctr">
              <a:solidFill>
                <a:schemeClr val="tx2"/>
              </a:solidFill>
              <a:prstDash val="solid"/>
            </a:ln>
            <a:effectLst/>
          </p:spPr>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93" name="TextBox 192"/>
            <p:cNvSpPr txBox="1"/>
            <p:nvPr/>
          </p:nvSpPr>
          <p:spPr>
            <a:xfrm>
              <a:off x="2300326" y="2892268"/>
              <a:ext cx="194089" cy="341921"/>
            </a:xfrm>
            <a:prstGeom prst="rect">
              <a:avLst/>
            </a:prstGeom>
            <a:noFill/>
          </p:spPr>
          <p:txBody>
            <a:bodyPr wrap="none" rtlCol="0">
              <a:spAutoFit/>
            </a:bodyPr>
            <a:lstStyle/>
            <a:p>
              <a:pPr defTabSz="1300460" hangingPunct="1">
                <a:spcBef>
                  <a:spcPts val="0"/>
                </a:spcBef>
                <a:defRPr/>
              </a:pPr>
              <a:r>
                <a:rPr lang="en-US" sz="2560" dirty="0">
                  <a:solidFill>
                    <a:srgbClr val="003BC9"/>
                  </a:solidFill>
                  <a:latin typeface="IBM Plex Sans" panose="020B0503050203000203" pitchFamily="34" charset="77"/>
                  <a:ea typeface="Arial" charset="0"/>
                  <a:cs typeface="Arial" charset="0"/>
                </a:rPr>
                <a:t>!</a:t>
              </a:r>
            </a:p>
          </p:txBody>
        </p:sp>
      </p:grpSp>
    </p:spTree>
    <p:extLst>
      <p:ext uri="{BB962C8B-B14F-4D97-AF65-F5344CB8AC3E}">
        <p14:creationId xmlns:p14="http://schemas.microsoft.com/office/powerpoint/2010/main" val="41387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you </a:t>
            </a:r>
            <a:r>
              <a:rPr lang="en-US" dirty="0">
                <a:solidFill>
                  <a:schemeClr val="accent4"/>
                </a:solidFill>
              </a:rPr>
              <a:t>will</a:t>
            </a:r>
            <a:r>
              <a:rPr lang="en-US" dirty="0"/>
              <a:t> learn</a:t>
            </a:r>
          </a:p>
          <a:p>
            <a:endParaRPr lang="en-US" dirty="0">
              <a:solidFill>
                <a:schemeClr val="tx2"/>
              </a:solidFill>
              <a:ea typeface="Arial" charset="0"/>
              <a:cs typeface="Arial" charset="0"/>
            </a:endParaRPr>
          </a:p>
        </p:txBody>
      </p:sp>
      <p:sp>
        <p:nvSpPr>
          <p:cNvPr id="4" name="TextBox 3">
            <a:extLst>
              <a:ext uri="{FF2B5EF4-FFF2-40B4-BE49-F238E27FC236}">
                <a16:creationId xmlns:a16="http://schemas.microsoft.com/office/drawing/2014/main" id="{67D4C68F-3944-9D47-AB89-3AF4F4B98B43}"/>
              </a:ext>
            </a:extLst>
          </p:cNvPr>
          <p:cNvSpPr txBox="1"/>
          <p:nvPr/>
        </p:nvSpPr>
        <p:spPr>
          <a:xfrm>
            <a:off x="178816" y="1739900"/>
            <a:ext cx="11226800" cy="1723549"/>
          </a:xfrm>
          <a:prstGeom prst="rect">
            <a:avLst/>
          </a:prstGeom>
          <a:noFill/>
        </p:spPr>
        <p:txBody>
          <a:bodyPr wrap="square" rtlCol="0">
            <a:spAutoFit/>
          </a:bodyPr>
          <a:lstStyle/>
          <a:p>
            <a:pPr marL="457200" indent="-457200">
              <a:lnSpc>
                <a:spcPct val="150000"/>
              </a:lnSpc>
              <a:buAutoNum type="arabicPeriod"/>
            </a:pPr>
            <a:r>
              <a:rPr lang="en-US" sz="3600" dirty="0">
                <a:solidFill>
                  <a:schemeClr val="tx1"/>
                </a:solidFill>
                <a:latin typeface="IBM Plex Sans" panose="020B0503050203000203" pitchFamily="34" charset="77"/>
              </a:rPr>
              <a:t>Blockchain vocabulary</a:t>
            </a:r>
          </a:p>
          <a:p>
            <a:pPr marL="457200" indent="-457200">
              <a:buAutoNum type="arabicPeriod"/>
            </a:pPr>
            <a:endParaRPr lang="en-US" sz="3200" dirty="0">
              <a:latin typeface="IBM Plex Sans" panose="020B0503050203000203" pitchFamily="34" charset="77"/>
            </a:endParaRPr>
          </a:p>
        </p:txBody>
      </p:sp>
      <p:sp>
        <p:nvSpPr>
          <p:cNvPr id="5" name="Rectangle 4">
            <a:extLst>
              <a:ext uri="{FF2B5EF4-FFF2-40B4-BE49-F238E27FC236}">
                <a16:creationId xmlns:a16="http://schemas.microsoft.com/office/drawing/2014/main" id="{910C60E4-ADEF-C54D-80DE-5112DF85A4D3}"/>
              </a:ext>
            </a:extLst>
          </p:cNvPr>
          <p:cNvSpPr/>
          <p:nvPr/>
        </p:nvSpPr>
        <p:spPr>
          <a:xfrm>
            <a:off x="5703146" y="1761648"/>
            <a:ext cx="1199559" cy="1200329"/>
          </a:xfrm>
          <a:prstGeom prst="rect">
            <a:avLst/>
          </a:prstGeom>
        </p:spPr>
        <p:txBody>
          <a:bodyPr wrap="square">
            <a:spAutoFit/>
          </a:bodyPr>
          <a:lstStyle/>
          <a:p>
            <a:r>
              <a:rPr lang="en-US" sz="7200" dirty="0">
                <a:latin typeface="Apple Color Emoji" pitchFamily="2" charset="0"/>
              </a:rPr>
              <a:t>📖</a:t>
            </a:r>
          </a:p>
        </p:txBody>
      </p:sp>
    </p:spTree>
    <p:extLst>
      <p:ext uri="{BB962C8B-B14F-4D97-AF65-F5344CB8AC3E}">
        <p14:creationId xmlns:p14="http://schemas.microsoft.com/office/powerpoint/2010/main" val="3729445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Components</a:t>
            </a:r>
            <a:r>
              <a:rPr lang="en-US" dirty="0">
                <a:ea typeface="Arial" charset="0"/>
                <a:cs typeface="Arial" charset="0"/>
              </a:rPr>
              <a:t> in a blockchain solution</a:t>
            </a:r>
          </a:p>
          <a:p>
            <a:endParaRPr lang="en-US" dirty="0">
              <a:solidFill>
                <a:schemeClr val="tx2"/>
              </a:solidFill>
              <a:ea typeface="Arial" charset="0"/>
              <a:cs typeface="Arial" charset="0"/>
            </a:endParaRPr>
          </a:p>
        </p:txBody>
      </p:sp>
      <p:grpSp>
        <p:nvGrpSpPr>
          <p:cNvPr id="99" name="Group 98"/>
          <p:cNvGrpSpPr/>
          <p:nvPr/>
        </p:nvGrpSpPr>
        <p:grpSpPr>
          <a:xfrm>
            <a:off x="898788" y="4355806"/>
            <a:ext cx="1668306" cy="520994"/>
            <a:chOff x="2185847" y="1853009"/>
            <a:chExt cx="1498600" cy="488432"/>
          </a:xfrm>
        </p:grpSpPr>
        <p:sp>
          <p:nvSpPr>
            <p:cNvPr id="100" name="Rounded Rectangle 99"/>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1" name="TextBox 100"/>
            <p:cNvSpPr txBox="1"/>
            <p:nvPr/>
          </p:nvSpPr>
          <p:spPr>
            <a:xfrm>
              <a:off x="2204233" y="1914027"/>
              <a:ext cx="1461828" cy="375103"/>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Membership</a:t>
              </a:r>
            </a:p>
          </p:txBody>
        </p:sp>
      </p:grpSp>
      <p:grpSp>
        <p:nvGrpSpPr>
          <p:cNvPr id="102" name="Group 101"/>
          <p:cNvGrpSpPr/>
          <p:nvPr/>
        </p:nvGrpSpPr>
        <p:grpSpPr>
          <a:xfrm>
            <a:off x="731137" y="2804731"/>
            <a:ext cx="1971265" cy="707885"/>
            <a:chOff x="1819658" y="1766886"/>
            <a:chExt cx="2257897" cy="663643"/>
          </a:xfrm>
        </p:grpSpPr>
        <p:sp>
          <p:nvSpPr>
            <p:cNvPr id="103" name="Rounded Rectangle 102"/>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4" name="TextBox 103"/>
            <p:cNvSpPr txBox="1"/>
            <p:nvPr/>
          </p:nvSpPr>
          <p:spPr>
            <a:xfrm>
              <a:off x="1819658" y="1766886"/>
              <a:ext cx="2257897" cy="663643"/>
            </a:xfrm>
            <a:prstGeom prst="rect">
              <a:avLst/>
            </a:prstGeom>
            <a:noFill/>
          </p:spPr>
          <p:txBody>
            <a:bodyPr wrap="squar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Smart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Contract</a:t>
              </a:r>
            </a:p>
          </p:txBody>
        </p:sp>
      </p:grpSp>
      <p:grpSp>
        <p:nvGrpSpPr>
          <p:cNvPr id="105" name="Group 104"/>
          <p:cNvGrpSpPr/>
          <p:nvPr/>
        </p:nvGrpSpPr>
        <p:grpSpPr>
          <a:xfrm>
            <a:off x="872628" y="5744480"/>
            <a:ext cx="1688283" cy="707886"/>
            <a:chOff x="2178136" y="2963152"/>
            <a:chExt cx="1514021" cy="663643"/>
          </a:xfrm>
        </p:grpSpPr>
        <p:sp>
          <p:nvSpPr>
            <p:cNvPr id="106" name="Rounded Rectangle 105"/>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7" name="TextBox 106"/>
            <p:cNvSpPr txBox="1"/>
            <p:nvPr/>
          </p:nvSpPr>
          <p:spPr>
            <a:xfrm>
              <a:off x="2178136" y="2963152"/>
              <a:ext cx="1514021" cy="663643"/>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Systems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Management</a:t>
              </a:r>
            </a:p>
          </p:txBody>
        </p:sp>
      </p:grpSp>
      <p:grpSp>
        <p:nvGrpSpPr>
          <p:cNvPr id="108" name="Group 107"/>
          <p:cNvGrpSpPr/>
          <p:nvPr/>
        </p:nvGrpSpPr>
        <p:grpSpPr>
          <a:xfrm>
            <a:off x="1044093" y="5101410"/>
            <a:ext cx="1308359" cy="520994"/>
            <a:chOff x="2185847" y="1853009"/>
            <a:chExt cx="1498600" cy="488432"/>
          </a:xfrm>
        </p:grpSpPr>
        <p:sp>
          <p:nvSpPr>
            <p:cNvPr id="109" name="Rounded Rectangle 108"/>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0" name="TextBox 109"/>
            <p:cNvSpPr txBox="1"/>
            <p:nvPr/>
          </p:nvSpPr>
          <p:spPr>
            <a:xfrm>
              <a:off x="2310702" y="1891203"/>
              <a:ext cx="1278284" cy="432811"/>
            </a:xfrm>
            <a:prstGeom prst="rect">
              <a:avLst/>
            </a:prstGeom>
            <a:noFill/>
          </p:spPr>
          <p:txBody>
            <a:bodyPr wrap="non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Events</a:t>
              </a:r>
            </a:p>
          </p:txBody>
        </p:sp>
      </p:grpSp>
      <p:grpSp>
        <p:nvGrpSpPr>
          <p:cNvPr id="111" name="Group 110"/>
          <p:cNvGrpSpPr/>
          <p:nvPr/>
        </p:nvGrpSpPr>
        <p:grpSpPr>
          <a:xfrm>
            <a:off x="1044093" y="3543082"/>
            <a:ext cx="1308359" cy="707887"/>
            <a:chOff x="2185847" y="2975081"/>
            <a:chExt cx="1498600" cy="663644"/>
          </a:xfrm>
        </p:grpSpPr>
        <p:sp>
          <p:nvSpPr>
            <p:cNvPr id="112" name="Rounded Rectangle 111"/>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3" name="TextBox 112"/>
            <p:cNvSpPr txBox="1"/>
            <p:nvPr/>
          </p:nvSpPr>
          <p:spPr>
            <a:xfrm>
              <a:off x="2251947" y="2975081"/>
              <a:ext cx="1337038" cy="663644"/>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Peer</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Network</a:t>
              </a:r>
            </a:p>
          </p:txBody>
        </p:sp>
      </p:grpSp>
      <p:grpSp>
        <p:nvGrpSpPr>
          <p:cNvPr id="114" name="Group 113"/>
          <p:cNvGrpSpPr/>
          <p:nvPr/>
        </p:nvGrpSpPr>
        <p:grpSpPr>
          <a:xfrm>
            <a:off x="1044093" y="6571285"/>
            <a:ext cx="1308359" cy="520994"/>
            <a:chOff x="2185847" y="1853009"/>
            <a:chExt cx="1498600" cy="488432"/>
          </a:xfrm>
        </p:grpSpPr>
        <p:sp>
          <p:nvSpPr>
            <p:cNvPr id="115" name="Rounded Rectangle 114"/>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6" name="TextBox 115"/>
            <p:cNvSpPr txBox="1"/>
            <p:nvPr/>
          </p:nvSpPr>
          <p:spPr>
            <a:xfrm>
              <a:off x="2324464" y="1898421"/>
              <a:ext cx="1221365" cy="432811"/>
            </a:xfrm>
            <a:prstGeom prst="rect">
              <a:avLst/>
            </a:prstGeom>
            <a:noFill/>
          </p:spPr>
          <p:txBody>
            <a:bodyPr wrap="non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Wallet</a:t>
              </a:r>
            </a:p>
          </p:txBody>
        </p:sp>
      </p:grpSp>
      <p:grpSp>
        <p:nvGrpSpPr>
          <p:cNvPr id="117" name="Group 116"/>
          <p:cNvGrpSpPr/>
          <p:nvPr/>
        </p:nvGrpSpPr>
        <p:grpSpPr>
          <a:xfrm>
            <a:off x="1044093" y="2160390"/>
            <a:ext cx="1336674" cy="520994"/>
            <a:chOff x="2185847" y="1853009"/>
            <a:chExt cx="1531032" cy="488432"/>
          </a:xfrm>
        </p:grpSpPr>
        <p:sp>
          <p:nvSpPr>
            <p:cNvPr id="118" name="Rounded Rectangle 117"/>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9" name="TextBox 118"/>
            <p:cNvSpPr txBox="1"/>
            <p:nvPr/>
          </p:nvSpPr>
          <p:spPr>
            <a:xfrm>
              <a:off x="2218281" y="1884563"/>
              <a:ext cx="1498598" cy="432811"/>
            </a:xfrm>
            <a:prstGeom prst="rect">
              <a:avLst/>
            </a:prstGeom>
            <a:noFill/>
          </p:spPr>
          <p:txBody>
            <a:bodyPr wrap="squar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Ledger</a:t>
              </a:r>
            </a:p>
          </p:txBody>
        </p:sp>
      </p:grpSp>
      <p:sp>
        <p:nvSpPr>
          <p:cNvPr id="120" name="TextBox 119"/>
          <p:cNvSpPr txBox="1"/>
          <p:nvPr/>
        </p:nvSpPr>
        <p:spPr>
          <a:xfrm>
            <a:off x="4292883" y="2188942"/>
            <a:ext cx="7132762"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List of transactions maintained by peers</a:t>
            </a:r>
          </a:p>
        </p:txBody>
      </p:sp>
      <p:sp>
        <p:nvSpPr>
          <p:cNvPr id="121" name="Folded Corner 120"/>
          <p:cNvSpPr/>
          <p:nvPr/>
        </p:nvSpPr>
        <p:spPr>
          <a:xfrm>
            <a:off x="3019040" y="2845991"/>
            <a:ext cx="1022294" cy="524230"/>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dirty="0">
                <a:solidFill>
                  <a:srgbClr val="003BC9"/>
                </a:solidFill>
                <a:latin typeface="IBM Plex Sans" panose="020B0503050203000203" pitchFamily="34" charset="77"/>
                <a:ea typeface="Arial" charset="0"/>
                <a:cs typeface="Arial" charset="0"/>
              </a:rPr>
              <a:t>f(</a:t>
            </a:r>
            <a:r>
              <a:rPr lang="en-US" dirty="0" err="1">
                <a:solidFill>
                  <a:srgbClr val="003BC9"/>
                </a:solidFill>
                <a:latin typeface="IBM Plex Sans" panose="020B0503050203000203" pitchFamily="34" charset="77"/>
                <a:ea typeface="Arial" charset="0"/>
                <a:cs typeface="Arial" charset="0"/>
              </a:rPr>
              <a:t>abc</a:t>
            </a:r>
            <a:r>
              <a:rPr lang="en-US" dirty="0">
                <a:solidFill>
                  <a:srgbClr val="003BC9"/>
                </a:solidFill>
                <a:latin typeface="IBM Plex Sans" panose="020B0503050203000203" pitchFamily="34" charset="77"/>
                <a:ea typeface="Arial" charset="0"/>
                <a:cs typeface="Arial" charset="0"/>
              </a:rPr>
              <a:t>);</a:t>
            </a:r>
          </a:p>
        </p:txBody>
      </p:sp>
      <p:sp>
        <p:nvSpPr>
          <p:cNvPr id="122" name="TextBox 121"/>
          <p:cNvSpPr txBox="1"/>
          <p:nvPr/>
        </p:nvSpPr>
        <p:spPr>
          <a:xfrm>
            <a:off x="4292884" y="2832804"/>
            <a:ext cx="8356316"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Software running on peer, updates the world state </a:t>
            </a:r>
          </a:p>
        </p:txBody>
      </p:sp>
      <p:grpSp>
        <p:nvGrpSpPr>
          <p:cNvPr id="123" name="Group 122"/>
          <p:cNvGrpSpPr/>
          <p:nvPr/>
        </p:nvGrpSpPr>
        <p:grpSpPr>
          <a:xfrm>
            <a:off x="3103206" y="3552522"/>
            <a:ext cx="853963" cy="675459"/>
            <a:chOff x="3193492" y="2728648"/>
            <a:chExt cx="3052144" cy="2308472"/>
          </a:xfrm>
        </p:grpSpPr>
        <p:sp>
          <p:nvSpPr>
            <p:cNvPr id="124" name="Hexagon 123"/>
            <p:cNvSpPr/>
            <p:nvPr/>
          </p:nvSpPr>
          <p:spPr>
            <a:xfrm>
              <a:off x="3193492" y="2728648"/>
              <a:ext cx="3052144" cy="2308472"/>
            </a:xfrm>
            <a:prstGeom prst="hexagon">
              <a:avLst/>
            </a:prstGeom>
            <a:no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25" name="Group 124"/>
            <p:cNvGrpSpPr/>
            <p:nvPr/>
          </p:nvGrpSpPr>
          <p:grpSpPr>
            <a:xfrm>
              <a:off x="3525884" y="2977518"/>
              <a:ext cx="2395140" cy="1917635"/>
              <a:chOff x="3498228" y="3365178"/>
              <a:chExt cx="2395140" cy="1917635"/>
            </a:xfrm>
          </p:grpSpPr>
          <p:cxnSp>
            <p:nvCxnSpPr>
              <p:cNvPr id="126" name="Straight Connector 125"/>
              <p:cNvCxnSpPr/>
              <p:nvPr/>
            </p:nvCxnSpPr>
            <p:spPr>
              <a:xfrm>
                <a:off x="4294998" y="3575766"/>
                <a:ext cx="663730" cy="213275"/>
              </a:xfrm>
              <a:prstGeom prst="line">
                <a:avLst/>
              </a:prstGeom>
              <a:noFill/>
              <a:ln w="12700" cap="flat" cmpd="sng" algn="ctr">
                <a:solidFill>
                  <a:srgbClr val="4178BE"/>
                </a:solidFill>
                <a:prstDash val="solid"/>
              </a:ln>
              <a:effectLst/>
            </p:spPr>
          </p:cxnSp>
          <p:cxnSp>
            <p:nvCxnSpPr>
              <p:cNvPr id="127" name="Straight Connector 126"/>
              <p:cNvCxnSpPr/>
              <p:nvPr/>
            </p:nvCxnSpPr>
            <p:spPr>
              <a:xfrm flipH="1">
                <a:off x="3714128" y="3575766"/>
                <a:ext cx="580870" cy="478124"/>
              </a:xfrm>
              <a:prstGeom prst="line">
                <a:avLst/>
              </a:prstGeom>
              <a:noFill/>
              <a:ln w="12700" cap="flat" cmpd="sng" algn="ctr">
                <a:solidFill>
                  <a:srgbClr val="4178BE"/>
                </a:solidFill>
                <a:prstDash val="solid"/>
              </a:ln>
              <a:effectLst/>
            </p:spPr>
          </p:cxnSp>
          <p:cxnSp>
            <p:nvCxnSpPr>
              <p:cNvPr id="128" name="Straight Connector 127"/>
              <p:cNvCxnSpPr/>
              <p:nvPr/>
            </p:nvCxnSpPr>
            <p:spPr>
              <a:xfrm flipH="1">
                <a:off x="4742828" y="3789041"/>
                <a:ext cx="215900" cy="626799"/>
              </a:xfrm>
              <a:prstGeom prst="line">
                <a:avLst/>
              </a:prstGeom>
              <a:noFill/>
              <a:ln w="12700" cap="flat" cmpd="sng" algn="ctr">
                <a:solidFill>
                  <a:srgbClr val="4178BE"/>
                </a:solidFill>
                <a:prstDash val="solid"/>
              </a:ln>
              <a:effectLst/>
            </p:spPr>
          </p:cxnSp>
          <p:cxnSp>
            <p:nvCxnSpPr>
              <p:cNvPr id="129" name="Straight Connector 128"/>
              <p:cNvCxnSpPr/>
              <p:nvPr/>
            </p:nvCxnSpPr>
            <p:spPr>
              <a:xfrm>
                <a:off x="3714128" y="4053890"/>
                <a:ext cx="197462" cy="711421"/>
              </a:xfrm>
              <a:prstGeom prst="line">
                <a:avLst/>
              </a:prstGeom>
              <a:noFill/>
              <a:ln w="12700" cap="flat" cmpd="sng" algn="ctr">
                <a:solidFill>
                  <a:srgbClr val="4178BE"/>
                </a:solidFill>
                <a:prstDash val="solid"/>
              </a:ln>
              <a:effectLst/>
            </p:spPr>
          </p:cxnSp>
          <p:cxnSp>
            <p:nvCxnSpPr>
              <p:cNvPr id="130" name="Straight Connector 129"/>
              <p:cNvCxnSpPr/>
              <p:nvPr/>
            </p:nvCxnSpPr>
            <p:spPr>
              <a:xfrm>
                <a:off x="3714128" y="4053890"/>
                <a:ext cx="1028700" cy="361950"/>
              </a:xfrm>
              <a:prstGeom prst="line">
                <a:avLst/>
              </a:prstGeom>
              <a:noFill/>
              <a:ln w="12700" cap="flat" cmpd="sng" algn="ctr">
                <a:solidFill>
                  <a:schemeClr val="tx2"/>
                </a:solidFill>
                <a:prstDash val="solid"/>
              </a:ln>
              <a:effectLst/>
            </p:spPr>
          </p:cxnSp>
          <p:cxnSp>
            <p:nvCxnSpPr>
              <p:cNvPr id="131" name="Straight Connector 130"/>
              <p:cNvCxnSpPr/>
              <p:nvPr/>
            </p:nvCxnSpPr>
            <p:spPr>
              <a:xfrm flipV="1">
                <a:off x="3930028" y="4415841"/>
                <a:ext cx="812800" cy="349470"/>
              </a:xfrm>
              <a:prstGeom prst="line">
                <a:avLst/>
              </a:prstGeom>
              <a:noFill/>
              <a:ln w="12700" cap="flat" cmpd="sng" algn="ctr">
                <a:solidFill>
                  <a:srgbClr val="4178BE"/>
                </a:solidFill>
                <a:prstDash val="solid"/>
              </a:ln>
              <a:effectLst/>
            </p:spPr>
          </p:cxnSp>
          <p:cxnSp>
            <p:nvCxnSpPr>
              <p:cNvPr id="132" name="Straight Connector 131"/>
              <p:cNvCxnSpPr/>
              <p:nvPr/>
            </p:nvCxnSpPr>
            <p:spPr>
              <a:xfrm>
                <a:off x="3910655" y="4765311"/>
                <a:ext cx="718739" cy="295252"/>
              </a:xfrm>
              <a:prstGeom prst="line">
                <a:avLst/>
              </a:prstGeom>
              <a:noFill/>
              <a:ln w="12700" cap="flat" cmpd="sng" algn="ctr">
                <a:solidFill>
                  <a:srgbClr val="4178BE"/>
                </a:solidFill>
                <a:prstDash val="solid"/>
              </a:ln>
              <a:effectLst/>
            </p:spPr>
          </p:cxnSp>
          <p:cxnSp>
            <p:nvCxnSpPr>
              <p:cNvPr id="133" name="Straight Connector 132"/>
              <p:cNvCxnSpPr/>
              <p:nvPr/>
            </p:nvCxnSpPr>
            <p:spPr>
              <a:xfrm flipV="1">
                <a:off x="4629394" y="4838313"/>
                <a:ext cx="753576" cy="222251"/>
              </a:xfrm>
              <a:prstGeom prst="line">
                <a:avLst/>
              </a:prstGeom>
              <a:noFill/>
              <a:ln w="12700" cap="flat" cmpd="sng" algn="ctr">
                <a:solidFill>
                  <a:srgbClr val="4178BE"/>
                </a:solidFill>
                <a:prstDash val="solid"/>
              </a:ln>
              <a:effectLst/>
            </p:spPr>
          </p:cxnSp>
          <p:cxnSp>
            <p:nvCxnSpPr>
              <p:cNvPr id="134" name="Straight Connector 133"/>
              <p:cNvCxnSpPr/>
              <p:nvPr/>
            </p:nvCxnSpPr>
            <p:spPr>
              <a:xfrm>
                <a:off x="4742828" y="4415840"/>
                <a:ext cx="646355" cy="422473"/>
              </a:xfrm>
              <a:prstGeom prst="line">
                <a:avLst/>
              </a:prstGeom>
              <a:noFill/>
              <a:ln w="12700" cap="flat" cmpd="sng" algn="ctr">
                <a:solidFill>
                  <a:srgbClr val="4178BE"/>
                </a:solidFill>
                <a:prstDash val="solid"/>
              </a:ln>
              <a:effectLst/>
            </p:spPr>
          </p:cxnSp>
          <p:cxnSp>
            <p:nvCxnSpPr>
              <p:cNvPr id="135" name="Straight Connector 134"/>
              <p:cNvCxnSpPr/>
              <p:nvPr/>
            </p:nvCxnSpPr>
            <p:spPr>
              <a:xfrm flipV="1">
                <a:off x="5382970" y="4011292"/>
                <a:ext cx="294498" cy="827021"/>
              </a:xfrm>
              <a:prstGeom prst="line">
                <a:avLst/>
              </a:prstGeom>
              <a:noFill/>
              <a:ln w="12700" cap="flat" cmpd="sng" algn="ctr">
                <a:solidFill>
                  <a:srgbClr val="4178BE"/>
                </a:solidFill>
                <a:prstDash val="solid"/>
              </a:ln>
              <a:effectLst/>
            </p:spPr>
          </p:cxnSp>
          <p:cxnSp>
            <p:nvCxnSpPr>
              <p:cNvPr id="136" name="Straight Connector 135"/>
              <p:cNvCxnSpPr/>
              <p:nvPr/>
            </p:nvCxnSpPr>
            <p:spPr>
              <a:xfrm>
                <a:off x="4970235" y="3789041"/>
                <a:ext cx="707233" cy="222250"/>
              </a:xfrm>
              <a:prstGeom prst="line">
                <a:avLst/>
              </a:prstGeom>
              <a:noFill/>
              <a:ln w="12700" cap="flat" cmpd="sng" algn="ctr">
                <a:solidFill>
                  <a:srgbClr val="4178BE"/>
                </a:solidFill>
                <a:prstDash val="solid"/>
              </a:ln>
              <a:effectLst/>
            </p:spPr>
          </p:cxnSp>
          <p:sp>
            <p:nvSpPr>
              <p:cNvPr id="137" name="Oval 136"/>
              <p:cNvSpPr/>
              <p:nvPr/>
            </p:nvSpPr>
            <p:spPr>
              <a:xfrm>
                <a:off x="3498228" y="38461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8" name="Oval 137"/>
              <p:cNvSpPr/>
              <p:nvPr/>
            </p:nvSpPr>
            <p:spPr>
              <a:xfrm>
                <a:off x="4076416" y="336517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9" name="Oval 138"/>
              <p:cNvSpPr/>
              <p:nvPr/>
            </p:nvSpPr>
            <p:spPr>
              <a:xfrm>
                <a:off x="4542033" y="41890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0" name="Oval 139"/>
              <p:cNvSpPr/>
              <p:nvPr/>
            </p:nvSpPr>
            <p:spPr>
              <a:xfrm>
                <a:off x="3714128" y="451294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1" name="Oval 140"/>
              <p:cNvSpPr/>
              <p:nvPr/>
            </p:nvSpPr>
            <p:spPr>
              <a:xfrm>
                <a:off x="4742828" y="35667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2" name="Oval 141"/>
              <p:cNvSpPr/>
              <p:nvPr/>
            </p:nvSpPr>
            <p:spPr>
              <a:xfrm>
                <a:off x="4408695" y="4838313"/>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3" name="Oval 142"/>
              <p:cNvSpPr/>
              <p:nvPr/>
            </p:nvSpPr>
            <p:spPr>
              <a:xfrm>
                <a:off x="5461568" y="3813150"/>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4" name="Oval 143"/>
              <p:cNvSpPr/>
              <p:nvPr/>
            </p:nvSpPr>
            <p:spPr>
              <a:xfrm>
                <a:off x="5145225" y="458105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grpSp>
      <p:grpSp>
        <p:nvGrpSpPr>
          <p:cNvPr id="145" name="Group 144"/>
          <p:cNvGrpSpPr/>
          <p:nvPr/>
        </p:nvGrpSpPr>
        <p:grpSpPr>
          <a:xfrm>
            <a:off x="3054135" y="2174858"/>
            <a:ext cx="952104" cy="492058"/>
            <a:chOff x="2214332" y="1158373"/>
            <a:chExt cx="1073835" cy="626380"/>
          </a:xfrm>
        </p:grpSpPr>
        <p:sp>
          <p:nvSpPr>
            <p:cNvPr id="146" name="Rectangle 145"/>
            <p:cNvSpPr/>
            <p:nvPr/>
          </p:nvSpPr>
          <p:spPr>
            <a:xfrm>
              <a:off x="2214332" y="1158373"/>
              <a:ext cx="1073835" cy="626380"/>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grpSp>
          <p:nvGrpSpPr>
            <p:cNvPr id="147" name="Group 146"/>
            <p:cNvGrpSpPr/>
            <p:nvPr/>
          </p:nvGrpSpPr>
          <p:grpSpPr>
            <a:xfrm>
              <a:off x="2379290" y="1247214"/>
              <a:ext cx="825837" cy="474996"/>
              <a:chOff x="2162299" y="1145649"/>
              <a:chExt cx="993700" cy="550091"/>
            </a:xfrm>
          </p:grpSpPr>
          <p:grpSp>
            <p:nvGrpSpPr>
              <p:cNvPr id="148" name="Group 147"/>
              <p:cNvGrpSpPr/>
              <p:nvPr/>
            </p:nvGrpSpPr>
            <p:grpSpPr>
              <a:xfrm>
                <a:off x="2536028" y="1340822"/>
                <a:ext cx="619971" cy="354918"/>
                <a:chOff x="2232438" y="1366742"/>
                <a:chExt cx="619971" cy="354918"/>
              </a:xfrm>
            </p:grpSpPr>
            <p:sp>
              <p:nvSpPr>
                <p:cNvPr id="151" name="Double Wave 150"/>
                <p:cNvSpPr/>
                <p:nvPr/>
              </p:nvSpPr>
              <p:spPr>
                <a:xfrm>
                  <a:off x="2232438" y="1371928"/>
                  <a:ext cx="511977" cy="349732"/>
                </a:xfrm>
                <a:prstGeom prst="doubleWave">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sp>
              <p:nvSpPr>
                <p:cNvPr id="152" name="Multidocument 151"/>
                <p:cNvSpPr/>
                <p:nvPr/>
              </p:nvSpPr>
              <p:spPr>
                <a:xfrm>
                  <a:off x="2395025"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3" name="Multidocument 152"/>
                <p:cNvSpPr/>
                <p:nvPr/>
              </p:nvSpPr>
              <p:spPr>
                <a:xfrm>
                  <a:off x="2270866"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4" name="TextBox 153"/>
                <p:cNvSpPr txBox="1"/>
                <p:nvPr/>
              </p:nvSpPr>
              <p:spPr>
                <a:xfrm>
                  <a:off x="2393421" y="1366742"/>
                  <a:ext cx="458988" cy="297385"/>
                </a:xfrm>
                <a:prstGeom prst="rect">
                  <a:avLst/>
                </a:prstGeom>
                <a:noFill/>
                <a:effectLst/>
              </p:spPr>
              <p:txBody>
                <a:bodyPr wrap="square" rtlCol="0">
                  <a:spAutoFit/>
                </a:bodyPr>
                <a:lstStyle/>
                <a:p>
                  <a:pPr defTabSz="1300460" hangingPunct="1">
                    <a:spcBef>
                      <a:spcPts val="0"/>
                    </a:spcBef>
                    <a:defRPr/>
                  </a:pPr>
                  <a:r>
                    <a:rPr lang="en-US" sz="711" dirty="0">
                      <a:solidFill>
                        <a:srgbClr val="003BC9"/>
                      </a:solidFill>
                      <a:latin typeface="IBM Plex Sans" panose="020B0503050203000203" pitchFamily="34" charset="77"/>
                      <a:ea typeface="Arial" charset="0"/>
                      <a:cs typeface="Arial" charset="0"/>
                    </a:rPr>
                    <a:t>…</a:t>
                  </a:r>
                </a:p>
              </p:txBody>
            </p:sp>
          </p:grpSp>
          <p:cxnSp>
            <p:nvCxnSpPr>
              <p:cNvPr id="149" name="Elbow Connector 148"/>
              <p:cNvCxnSpPr/>
              <p:nvPr/>
            </p:nvCxnSpPr>
            <p:spPr>
              <a:xfrm rot="10800000">
                <a:off x="2343692" y="1371928"/>
                <a:ext cx="192336" cy="148946"/>
              </a:xfrm>
              <a:prstGeom prst="bentConnector2">
                <a:avLst/>
              </a:prstGeom>
              <a:noFill/>
              <a:ln w="25400" cap="flat" cmpd="sng" algn="ctr">
                <a:solidFill>
                  <a:schemeClr val="tx2"/>
                </a:solidFill>
                <a:prstDash val="solid"/>
              </a:ln>
              <a:effectLst/>
            </p:spPr>
          </p:cxnSp>
          <p:sp>
            <p:nvSpPr>
              <p:cNvPr id="150" name="Magnetic Disk 149"/>
              <p:cNvSpPr/>
              <p:nvPr/>
            </p:nvSpPr>
            <p:spPr>
              <a:xfrm>
                <a:off x="2162299" y="1145649"/>
                <a:ext cx="362785" cy="226279"/>
              </a:xfrm>
              <a:prstGeom prst="flowChartMagneticDisk">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grpSp>
      </p:grpSp>
      <p:grpSp>
        <p:nvGrpSpPr>
          <p:cNvPr id="155" name="Group 154"/>
          <p:cNvGrpSpPr/>
          <p:nvPr/>
        </p:nvGrpSpPr>
        <p:grpSpPr>
          <a:xfrm>
            <a:off x="3019040" y="4386158"/>
            <a:ext cx="1022295" cy="520994"/>
            <a:chOff x="2269671" y="3461704"/>
            <a:chExt cx="958401" cy="488432"/>
          </a:xfrm>
        </p:grpSpPr>
        <p:sp>
          <p:nvSpPr>
            <p:cNvPr id="156" name="Rectangle 155"/>
            <p:cNvSpPr/>
            <p:nvPr/>
          </p:nvSpPr>
          <p:spPr>
            <a:xfrm>
              <a:off x="2269671" y="3461704"/>
              <a:ext cx="95840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57" name="Group 156"/>
            <p:cNvGrpSpPr/>
            <p:nvPr/>
          </p:nvGrpSpPr>
          <p:grpSpPr>
            <a:xfrm>
              <a:off x="2324192" y="3520712"/>
              <a:ext cx="854115" cy="387445"/>
              <a:chOff x="2160152" y="3418408"/>
              <a:chExt cx="1126953" cy="523979"/>
            </a:xfrm>
          </p:grpSpPr>
          <p:sp>
            <p:nvSpPr>
              <p:cNvPr id="158" name="Folded Corner 157"/>
              <p:cNvSpPr/>
              <p:nvPr/>
            </p:nvSpPr>
            <p:spPr>
              <a:xfrm>
                <a:off x="2160152" y="3420541"/>
                <a:ext cx="393003" cy="217881"/>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E</a:t>
                </a:r>
              </a:p>
            </p:txBody>
          </p:sp>
          <p:sp>
            <p:nvSpPr>
              <p:cNvPr id="159" name="Folded Corner 158"/>
              <p:cNvSpPr/>
              <p:nvPr/>
            </p:nvSpPr>
            <p:spPr>
              <a:xfrm>
                <a:off x="2894102" y="3724506"/>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0" name="Folded Corner 159"/>
              <p:cNvSpPr/>
              <p:nvPr/>
            </p:nvSpPr>
            <p:spPr>
              <a:xfrm>
                <a:off x="2847013" y="3622474"/>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1" name="Folded Corner 160"/>
              <p:cNvSpPr/>
              <p:nvPr/>
            </p:nvSpPr>
            <p:spPr>
              <a:xfrm>
                <a:off x="2799924" y="3520441"/>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2" name="Folded Corner 161"/>
              <p:cNvSpPr/>
              <p:nvPr/>
            </p:nvSpPr>
            <p:spPr>
              <a:xfrm>
                <a:off x="2752836" y="3418408"/>
                <a:ext cx="393003" cy="217880"/>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T</a:t>
                </a:r>
              </a:p>
            </p:txBody>
          </p:sp>
          <p:cxnSp>
            <p:nvCxnSpPr>
              <p:cNvPr id="163" name="Straight Connector 162"/>
              <p:cNvCxnSpPr/>
              <p:nvPr/>
            </p:nvCxnSpPr>
            <p:spPr>
              <a:xfrm flipV="1">
                <a:off x="2553155" y="3527349"/>
                <a:ext cx="199681" cy="2133"/>
              </a:xfrm>
              <a:prstGeom prst="line">
                <a:avLst/>
              </a:prstGeom>
              <a:noFill/>
              <a:ln w="12700" cap="flat" cmpd="sng" algn="ctr">
                <a:solidFill>
                  <a:schemeClr val="tx2"/>
                </a:solidFill>
                <a:prstDash val="solid"/>
                <a:headEnd type="none"/>
                <a:tailEnd type="none"/>
              </a:ln>
              <a:effectLst/>
            </p:spPr>
          </p:cxnSp>
        </p:grpSp>
      </p:grpSp>
      <p:sp>
        <p:nvSpPr>
          <p:cNvPr id="164" name="TextBox 163"/>
          <p:cNvSpPr txBox="1"/>
          <p:nvPr/>
        </p:nvSpPr>
        <p:spPr>
          <a:xfrm>
            <a:off x="4299634" y="3627230"/>
            <a:ext cx="8133666"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Network which reaches consensus to add blocks</a:t>
            </a:r>
          </a:p>
        </p:txBody>
      </p:sp>
      <p:sp>
        <p:nvSpPr>
          <p:cNvPr id="165" name="TextBox 164"/>
          <p:cNvSpPr txBox="1"/>
          <p:nvPr/>
        </p:nvSpPr>
        <p:spPr>
          <a:xfrm>
            <a:off x="4292882" y="4425802"/>
            <a:ext cx="8705165"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Authenticates and manages identities on network</a:t>
            </a:r>
          </a:p>
        </p:txBody>
      </p:sp>
      <p:sp>
        <p:nvSpPr>
          <p:cNvPr id="166" name="TextBox 165"/>
          <p:cNvSpPr txBox="1"/>
          <p:nvPr/>
        </p:nvSpPr>
        <p:spPr>
          <a:xfrm>
            <a:off x="4292882" y="5173772"/>
            <a:ext cx="8610318"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Emits notifications of operations on network </a:t>
            </a:r>
          </a:p>
        </p:txBody>
      </p:sp>
      <p:sp>
        <p:nvSpPr>
          <p:cNvPr id="167" name="TextBox 166"/>
          <p:cNvSpPr txBox="1"/>
          <p:nvPr/>
        </p:nvSpPr>
        <p:spPr>
          <a:xfrm>
            <a:off x="4299633" y="5903152"/>
            <a:ext cx="9469375"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Enables us to create/monitor blockchain components</a:t>
            </a:r>
          </a:p>
        </p:txBody>
      </p:sp>
      <p:sp>
        <p:nvSpPr>
          <p:cNvPr id="168" name="TextBox 167"/>
          <p:cNvSpPr txBox="1"/>
          <p:nvPr/>
        </p:nvSpPr>
        <p:spPr>
          <a:xfrm>
            <a:off x="4292882" y="6662473"/>
            <a:ext cx="6772683"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Securely manages a user’s credentials</a:t>
            </a:r>
          </a:p>
        </p:txBody>
      </p:sp>
      <p:grpSp>
        <p:nvGrpSpPr>
          <p:cNvPr id="169" name="Group 168"/>
          <p:cNvGrpSpPr/>
          <p:nvPr/>
        </p:nvGrpSpPr>
        <p:grpSpPr>
          <a:xfrm>
            <a:off x="3103205" y="6571285"/>
            <a:ext cx="885046" cy="520994"/>
            <a:chOff x="2355638" y="5230456"/>
            <a:chExt cx="829731" cy="488432"/>
          </a:xfrm>
        </p:grpSpPr>
        <p:sp>
          <p:nvSpPr>
            <p:cNvPr id="170" name="Rectangle 169"/>
            <p:cNvSpPr/>
            <p:nvPr/>
          </p:nvSpPr>
          <p:spPr>
            <a:xfrm>
              <a:off x="2355638" y="5230456"/>
              <a:ext cx="82973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71" name="Group 170"/>
            <p:cNvGrpSpPr/>
            <p:nvPr/>
          </p:nvGrpSpPr>
          <p:grpSpPr>
            <a:xfrm>
              <a:off x="2527529" y="5292997"/>
              <a:ext cx="456809" cy="320175"/>
              <a:chOff x="3053916" y="6186281"/>
              <a:chExt cx="456809" cy="320175"/>
            </a:xfrm>
          </p:grpSpPr>
          <p:sp>
            <p:nvSpPr>
              <p:cNvPr id="172" name="Rectangle 171"/>
              <p:cNvSpPr/>
              <p:nvPr/>
            </p:nvSpPr>
            <p:spPr>
              <a:xfrm>
                <a:off x="3053916" y="6272185"/>
                <a:ext cx="456809" cy="234271"/>
              </a:xfrm>
              <a:prstGeom prst="rect">
                <a:avLst/>
              </a:prstGeom>
              <a:no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73" name="Oval 172"/>
              <p:cNvSpPr/>
              <p:nvPr/>
            </p:nvSpPr>
            <p:spPr>
              <a:xfrm>
                <a:off x="3384550" y="6362700"/>
                <a:ext cx="45719" cy="45719"/>
              </a:xfrm>
              <a:prstGeom prst="ellipse">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cxnSp>
            <p:nvCxnSpPr>
              <p:cNvPr id="174" name="Straight Connector 173"/>
              <p:cNvCxnSpPr/>
              <p:nvPr/>
            </p:nvCxnSpPr>
            <p:spPr>
              <a:xfrm flipV="1">
                <a:off x="3053916" y="6189456"/>
                <a:ext cx="423374" cy="82730"/>
              </a:xfrm>
              <a:prstGeom prst="line">
                <a:avLst/>
              </a:prstGeom>
              <a:noFill/>
              <a:ln w="12700" cap="flat" cmpd="sng" algn="ctr">
                <a:solidFill>
                  <a:schemeClr val="tx2"/>
                </a:solidFill>
                <a:prstDash val="solid"/>
              </a:ln>
              <a:effectLst/>
            </p:spPr>
          </p:cxnSp>
          <p:cxnSp>
            <p:nvCxnSpPr>
              <p:cNvPr id="175" name="Straight Connector 174"/>
              <p:cNvCxnSpPr/>
              <p:nvPr/>
            </p:nvCxnSpPr>
            <p:spPr>
              <a:xfrm>
                <a:off x="3474115" y="6186281"/>
                <a:ext cx="0" cy="82729"/>
              </a:xfrm>
              <a:prstGeom prst="line">
                <a:avLst/>
              </a:prstGeom>
              <a:noFill/>
              <a:ln w="19050" cap="flat" cmpd="sng" algn="ctr">
                <a:solidFill>
                  <a:schemeClr val="tx2"/>
                </a:solidFill>
                <a:prstDash val="solid"/>
              </a:ln>
              <a:effectLst/>
            </p:spPr>
          </p:cxnSp>
        </p:grpSp>
      </p:grpSp>
      <p:sp>
        <p:nvSpPr>
          <p:cNvPr id="176" name="TextBox 175"/>
          <p:cNvSpPr txBox="1"/>
          <p:nvPr/>
        </p:nvSpPr>
        <p:spPr>
          <a:xfrm>
            <a:off x="4221032" y="7575812"/>
            <a:ext cx="184731" cy="387798"/>
          </a:xfrm>
          <a:prstGeom prst="rect">
            <a:avLst/>
          </a:prstGeom>
          <a:noFill/>
        </p:spPr>
        <p:txBody>
          <a:bodyPr wrap="none" rtlCol="0">
            <a:spAutoFit/>
          </a:bodyPr>
          <a:lstStyle/>
          <a:p>
            <a:pPr defTabSz="650230" hangingPunct="1">
              <a:spcBef>
                <a:spcPts val="0"/>
              </a:spcBef>
            </a:pPr>
            <a:endParaRPr lang="en-US" sz="1920" kern="1200" dirty="0">
              <a:solidFill>
                <a:srgbClr val="003BC9"/>
              </a:solidFill>
              <a:latin typeface="IBM Plex Sans" panose="020B0503050203000203" pitchFamily="34" charset="77"/>
              <a:ea typeface="Arial" charset="0"/>
              <a:cs typeface="Arial" charset="0"/>
            </a:endParaRPr>
          </a:p>
        </p:txBody>
      </p:sp>
      <p:grpSp>
        <p:nvGrpSpPr>
          <p:cNvPr id="177" name="Group 176"/>
          <p:cNvGrpSpPr/>
          <p:nvPr/>
        </p:nvGrpSpPr>
        <p:grpSpPr>
          <a:xfrm>
            <a:off x="3094519" y="5836347"/>
            <a:ext cx="885046" cy="520994"/>
            <a:chOff x="2347495" y="4541452"/>
            <a:chExt cx="829731" cy="488432"/>
          </a:xfrm>
        </p:grpSpPr>
        <p:sp>
          <p:nvSpPr>
            <p:cNvPr id="178" name="Rectangle 177"/>
            <p:cNvSpPr/>
            <p:nvPr/>
          </p:nvSpPr>
          <p:spPr>
            <a:xfrm>
              <a:off x="2347495" y="4541452"/>
              <a:ext cx="82973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79" name="Group 178"/>
            <p:cNvGrpSpPr/>
            <p:nvPr/>
          </p:nvGrpSpPr>
          <p:grpSpPr>
            <a:xfrm>
              <a:off x="2427227" y="4614676"/>
              <a:ext cx="678402" cy="349574"/>
              <a:chOff x="2464564" y="4996544"/>
              <a:chExt cx="678402" cy="349574"/>
            </a:xfrm>
          </p:grpSpPr>
          <p:sp>
            <p:nvSpPr>
              <p:cNvPr id="180" name="Rectangle 179"/>
              <p:cNvSpPr/>
              <p:nvPr/>
            </p:nvSpPr>
            <p:spPr>
              <a:xfrm>
                <a:off x="2464564" y="4996544"/>
                <a:ext cx="678402" cy="349574"/>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280" dirty="0">
                  <a:solidFill>
                    <a:srgbClr val="003BC9"/>
                  </a:solidFill>
                  <a:latin typeface="IBM Plex Sans" panose="020B0503050203000203" pitchFamily="34" charset="77"/>
                  <a:ea typeface="Arial" charset="0"/>
                  <a:cs typeface="Arial" charset="0"/>
                </a:endParaRPr>
              </a:p>
            </p:txBody>
          </p:sp>
          <p:sp>
            <p:nvSpPr>
              <p:cNvPr id="181" name="Oval 180"/>
              <p:cNvSpPr/>
              <p:nvPr/>
            </p:nvSpPr>
            <p:spPr>
              <a:xfrm>
                <a:off x="2513181" y="5061485"/>
                <a:ext cx="247501" cy="239902"/>
              </a:xfrm>
              <a:prstGeom prst="ellipse">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82" name="TextBox 181"/>
              <p:cNvSpPr txBox="1"/>
              <p:nvPr/>
            </p:nvSpPr>
            <p:spPr>
              <a:xfrm>
                <a:off x="2495127" y="5001091"/>
                <a:ext cx="265968" cy="301946"/>
              </a:xfrm>
              <a:prstGeom prst="rect">
                <a:avLst/>
              </a:prstGeom>
              <a:noFill/>
              <a:ln>
                <a:noFill/>
              </a:ln>
            </p:spPr>
            <p:txBody>
              <a:bodyPr wrap="square" rtlCol="0">
                <a:spAutoFit/>
              </a:bodyPr>
              <a:lstStyle/>
              <a:p>
                <a:pPr defTabSz="1300460" hangingPunct="1">
                  <a:spcBef>
                    <a:spcPts val="0"/>
                  </a:spcBef>
                  <a:defRPr/>
                </a:pPr>
                <a:r>
                  <a:rPr lang="en-US" sz="1493" dirty="0" err="1">
                    <a:solidFill>
                      <a:srgbClr val="003BC9"/>
                    </a:solidFill>
                    <a:latin typeface="IBM Plex Sans" panose="020B0503050203000203" pitchFamily="34" charset="77"/>
                    <a:ea typeface="Arial" charset="0"/>
                    <a:cs typeface="Arial" charset="0"/>
                  </a:rPr>
                  <a:t>i</a:t>
                </a:r>
                <a:endParaRPr lang="en-US" sz="1493" dirty="0">
                  <a:solidFill>
                    <a:srgbClr val="003BC9"/>
                  </a:solidFill>
                  <a:latin typeface="IBM Plex Sans" panose="020B0503050203000203" pitchFamily="34" charset="77"/>
                  <a:ea typeface="Arial" charset="0"/>
                  <a:cs typeface="Arial" charset="0"/>
                </a:endParaRPr>
              </a:p>
            </p:txBody>
          </p:sp>
          <p:pic>
            <p:nvPicPr>
              <p:cNvPr id="183" name="Picture 182"/>
              <p:cNvPicPr>
                <a:picLocks noChangeAspect="1"/>
              </p:cNvPicPr>
              <p:nvPr/>
            </p:nvPicPr>
            <p:blipFill>
              <a:blip r:embed="rId2">
                <a:duotone>
                  <a:schemeClr val="accent4">
                    <a:shade val="45000"/>
                    <a:satMod val="135000"/>
                  </a:schemeClr>
                  <a:prstClr val="white"/>
                </a:duotone>
              </a:blip>
              <a:stretch>
                <a:fillRect/>
              </a:stretch>
            </p:blipFill>
            <p:spPr>
              <a:xfrm>
                <a:off x="2828431" y="5049111"/>
                <a:ext cx="211434" cy="247012"/>
              </a:xfrm>
              <a:prstGeom prst="rect">
                <a:avLst/>
              </a:prstGeom>
              <a:ln>
                <a:noFill/>
              </a:ln>
            </p:spPr>
          </p:pic>
        </p:grpSp>
      </p:grpSp>
      <p:grpSp>
        <p:nvGrpSpPr>
          <p:cNvPr id="184" name="Group 183"/>
          <p:cNvGrpSpPr/>
          <p:nvPr/>
        </p:nvGrpSpPr>
        <p:grpSpPr>
          <a:xfrm>
            <a:off x="856485" y="7223483"/>
            <a:ext cx="1803343" cy="707885"/>
            <a:chOff x="442562" y="5845579"/>
            <a:chExt cx="1226586" cy="663643"/>
          </a:xfrm>
        </p:grpSpPr>
        <p:sp>
          <p:nvSpPr>
            <p:cNvPr id="185" name="Rounded Rectangle 184"/>
            <p:cNvSpPr/>
            <p:nvPr/>
          </p:nvSpPr>
          <p:spPr>
            <a:xfrm>
              <a:off x="442562" y="5919460"/>
              <a:ext cx="1226586"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86" name="TextBox 185"/>
            <p:cNvSpPr txBox="1"/>
            <p:nvPr/>
          </p:nvSpPr>
          <p:spPr>
            <a:xfrm>
              <a:off x="537099" y="5845579"/>
              <a:ext cx="1003211" cy="663643"/>
            </a:xfrm>
            <a:prstGeom prst="rect">
              <a:avLst/>
            </a:prstGeom>
            <a:noFill/>
          </p:spPr>
          <p:txBody>
            <a:bodyPr wrap="squar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Systems Integration</a:t>
              </a:r>
            </a:p>
          </p:txBody>
        </p:sp>
      </p:grpSp>
      <p:sp>
        <p:nvSpPr>
          <p:cNvPr id="187" name="TextBox 186"/>
          <p:cNvSpPr txBox="1"/>
          <p:nvPr/>
        </p:nvSpPr>
        <p:spPr>
          <a:xfrm>
            <a:off x="4292884" y="7336251"/>
            <a:ext cx="7132760"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Integrate blockchain with eternal systems</a:t>
            </a:r>
          </a:p>
        </p:txBody>
      </p:sp>
      <p:grpSp>
        <p:nvGrpSpPr>
          <p:cNvPr id="188" name="Group 187"/>
          <p:cNvGrpSpPr/>
          <p:nvPr/>
        </p:nvGrpSpPr>
        <p:grpSpPr>
          <a:xfrm>
            <a:off x="3104459" y="7329422"/>
            <a:ext cx="885046" cy="520994"/>
            <a:chOff x="2356814" y="5941209"/>
            <a:chExt cx="829731" cy="488432"/>
          </a:xfrm>
        </p:grpSpPr>
        <p:sp>
          <p:nvSpPr>
            <p:cNvPr id="189" name="Rectangle 188"/>
            <p:cNvSpPr/>
            <p:nvPr/>
          </p:nvSpPr>
          <p:spPr>
            <a:xfrm>
              <a:off x="2356814" y="5941209"/>
              <a:ext cx="82973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90" name="Left-Right Arrow 189"/>
            <p:cNvSpPr/>
            <p:nvPr/>
          </p:nvSpPr>
          <p:spPr>
            <a:xfrm>
              <a:off x="2519522" y="6062748"/>
              <a:ext cx="527297" cy="245510"/>
            </a:xfrm>
            <a:prstGeom prst="leftRightArrow">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grpSp>
        <p:nvGrpSpPr>
          <p:cNvPr id="191" name="Group 190"/>
          <p:cNvGrpSpPr/>
          <p:nvPr/>
        </p:nvGrpSpPr>
        <p:grpSpPr>
          <a:xfrm>
            <a:off x="3276003" y="5105582"/>
            <a:ext cx="508368" cy="527899"/>
            <a:chOff x="2238126" y="2892268"/>
            <a:chExt cx="357446" cy="371179"/>
          </a:xfrm>
        </p:grpSpPr>
        <p:sp>
          <p:nvSpPr>
            <p:cNvPr id="192" name="Oval 191"/>
            <p:cNvSpPr/>
            <p:nvPr/>
          </p:nvSpPr>
          <p:spPr>
            <a:xfrm>
              <a:off x="2238126" y="2897123"/>
              <a:ext cx="357446" cy="366324"/>
            </a:xfrm>
            <a:prstGeom prst="ellipse">
              <a:avLst/>
            </a:prstGeom>
            <a:solidFill>
              <a:srgbClr val="FFFFFF"/>
            </a:solidFill>
            <a:ln w="12700" cap="flat" cmpd="sng" algn="ctr">
              <a:solidFill>
                <a:schemeClr val="tx2"/>
              </a:solidFill>
              <a:prstDash val="solid"/>
            </a:ln>
            <a:effectLst/>
          </p:spPr>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93" name="TextBox 192"/>
            <p:cNvSpPr txBox="1"/>
            <p:nvPr/>
          </p:nvSpPr>
          <p:spPr>
            <a:xfrm>
              <a:off x="2300326" y="2892268"/>
              <a:ext cx="194089" cy="341921"/>
            </a:xfrm>
            <a:prstGeom prst="rect">
              <a:avLst/>
            </a:prstGeom>
            <a:noFill/>
          </p:spPr>
          <p:txBody>
            <a:bodyPr wrap="none" rtlCol="0">
              <a:spAutoFit/>
            </a:bodyPr>
            <a:lstStyle/>
            <a:p>
              <a:pPr defTabSz="1300460" hangingPunct="1">
                <a:spcBef>
                  <a:spcPts val="0"/>
                </a:spcBef>
                <a:defRPr/>
              </a:pPr>
              <a:r>
                <a:rPr lang="en-US" sz="2560" dirty="0">
                  <a:solidFill>
                    <a:srgbClr val="003BC9"/>
                  </a:solidFill>
                  <a:latin typeface="IBM Plex Sans" panose="020B0503050203000203" pitchFamily="34" charset="77"/>
                  <a:ea typeface="Arial" charset="0"/>
                  <a:cs typeface="Arial" charset="0"/>
                </a:rPr>
                <a:t>!</a:t>
              </a:r>
            </a:p>
          </p:txBody>
        </p:sp>
      </p:grpSp>
    </p:spTree>
    <p:extLst>
      <p:ext uri="{BB962C8B-B14F-4D97-AF65-F5344CB8AC3E}">
        <p14:creationId xmlns:p14="http://schemas.microsoft.com/office/powerpoint/2010/main" val="2913223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normAutofit/>
          </a:bodyPr>
          <a:lstStyle/>
          <a:p>
            <a:r>
              <a:rPr lang="en-US" dirty="0"/>
              <a:t>Smart Contracts</a:t>
            </a:r>
          </a:p>
        </p:txBody>
      </p:sp>
      <p:sp>
        <p:nvSpPr>
          <p:cNvPr id="10" name="Text Placeholder 9"/>
          <p:cNvSpPr>
            <a:spLocks noGrp="1"/>
          </p:cNvSpPr>
          <p:nvPr>
            <p:ph type="body" sz="quarter" idx="22"/>
          </p:nvPr>
        </p:nvSpPr>
        <p:spPr>
          <a:xfrm>
            <a:off x="238674" y="1624828"/>
            <a:ext cx="12641589" cy="5132760"/>
          </a:xfrm>
        </p:spPr>
        <p:txBody>
          <a:bodyPr>
            <a:normAutofit/>
          </a:bodyPr>
          <a:lstStyle/>
          <a:p>
            <a:pPr marL="0" indent="0">
              <a:buNone/>
            </a:pPr>
            <a:r>
              <a:rPr lang="en-US" sz="3300" dirty="0"/>
              <a:t>Smart Contracts contain the business logic deployed to peers</a:t>
            </a:r>
          </a:p>
          <a:p>
            <a:pPr marL="0" indent="0">
              <a:buNone/>
            </a:pPr>
            <a:endParaRPr lang="en-US" sz="1991" dirty="0"/>
          </a:p>
        </p:txBody>
      </p:sp>
    </p:spTree>
    <p:extLst>
      <p:ext uri="{BB962C8B-B14F-4D97-AF65-F5344CB8AC3E}">
        <p14:creationId xmlns:p14="http://schemas.microsoft.com/office/powerpoint/2010/main" val="3685452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normAutofit/>
          </a:bodyPr>
          <a:lstStyle/>
          <a:p>
            <a:r>
              <a:rPr lang="en-US" dirty="0"/>
              <a:t>Smart Contracts</a:t>
            </a:r>
          </a:p>
        </p:txBody>
      </p:sp>
      <p:sp>
        <p:nvSpPr>
          <p:cNvPr id="10" name="Text Placeholder 9"/>
          <p:cNvSpPr>
            <a:spLocks noGrp="1"/>
          </p:cNvSpPr>
          <p:nvPr>
            <p:ph type="body" sz="quarter" idx="22"/>
          </p:nvPr>
        </p:nvSpPr>
        <p:spPr>
          <a:xfrm>
            <a:off x="238674" y="1624828"/>
            <a:ext cx="12641589" cy="5132760"/>
          </a:xfrm>
        </p:spPr>
        <p:txBody>
          <a:bodyPr>
            <a:normAutofit/>
          </a:bodyPr>
          <a:lstStyle/>
          <a:p>
            <a:pPr marL="0" indent="0">
              <a:buNone/>
            </a:pPr>
            <a:r>
              <a:rPr lang="en-US" sz="3300" dirty="0"/>
              <a:t>Smart Contracts contain the business logic deployed to peers</a:t>
            </a:r>
          </a:p>
          <a:p>
            <a:pPr marL="0" indent="0">
              <a:buNone/>
            </a:pPr>
            <a:endParaRPr lang="en-US" sz="1991" dirty="0"/>
          </a:p>
          <a:p>
            <a:pPr>
              <a:lnSpc>
                <a:spcPct val="150000"/>
              </a:lnSpc>
            </a:pPr>
            <a:r>
              <a:rPr lang="en-US" sz="3200" dirty="0"/>
              <a:t>Interact with the world state through the Fabric shim interface</a:t>
            </a:r>
          </a:p>
        </p:txBody>
      </p:sp>
    </p:spTree>
    <p:extLst>
      <p:ext uri="{BB962C8B-B14F-4D97-AF65-F5344CB8AC3E}">
        <p14:creationId xmlns:p14="http://schemas.microsoft.com/office/powerpoint/2010/main" val="1940217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normAutofit/>
          </a:bodyPr>
          <a:lstStyle/>
          <a:p>
            <a:r>
              <a:rPr lang="en-US" dirty="0"/>
              <a:t>Smart Contracts</a:t>
            </a:r>
          </a:p>
        </p:txBody>
      </p:sp>
      <p:sp>
        <p:nvSpPr>
          <p:cNvPr id="10" name="Text Placeholder 9"/>
          <p:cNvSpPr>
            <a:spLocks noGrp="1"/>
          </p:cNvSpPr>
          <p:nvPr>
            <p:ph type="body" sz="quarter" idx="22"/>
          </p:nvPr>
        </p:nvSpPr>
        <p:spPr>
          <a:xfrm>
            <a:off x="238674" y="1624828"/>
            <a:ext cx="12641589" cy="5132760"/>
          </a:xfrm>
        </p:spPr>
        <p:txBody>
          <a:bodyPr>
            <a:normAutofit fontScale="92500"/>
          </a:bodyPr>
          <a:lstStyle/>
          <a:p>
            <a:pPr marL="0" indent="0">
              <a:buNone/>
            </a:pPr>
            <a:r>
              <a:rPr lang="en-US" sz="3600" dirty="0"/>
              <a:t>Smart Contracts contain the business logic deployed to peers</a:t>
            </a:r>
          </a:p>
          <a:p>
            <a:pPr marL="0" indent="0">
              <a:buNone/>
            </a:pPr>
            <a:endParaRPr lang="en-US" sz="1991" dirty="0"/>
          </a:p>
          <a:p>
            <a:pPr>
              <a:lnSpc>
                <a:spcPct val="150000"/>
              </a:lnSpc>
            </a:pPr>
            <a:r>
              <a:rPr lang="en-US" sz="3500" dirty="0"/>
              <a:t>Interact with the world state through the Fabric shim interface</a:t>
            </a:r>
          </a:p>
          <a:p>
            <a:pPr>
              <a:lnSpc>
                <a:spcPct val="150000"/>
              </a:lnSpc>
            </a:pPr>
            <a:r>
              <a:rPr lang="en-US" sz="3500" dirty="0"/>
              <a:t>Language support for:</a:t>
            </a:r>
          </a:p>
          <a:p>
            <a:pPr lvl="1">
              <a:lnSpc>
                <a:spcPct val="150000"/>
              </a:lnSpc>
            </a:pPr>
            <a:r>
              <a:rPr lang="en-US" sz="3500" dirty="0"/>
              <a:t>Golang</a:t>
            </a:r>
          </a:p>
          <a:p>
            <a:pPr lvl="1">
              <a:lnSpc>
                <a:spcPct val="150000"/>
              </a:lnSpc>
            </a:pPr>
            <a:r>
              <a:rPr lang="en-US" sz="3500" dirty="0"/>
              <a:t>Node.js </a:t>
            </a:r>
          </a:p>
          <a:p>
            <a:pPr lvl="1">
              <a:lnSpc>
                <a:spcPct val="150000"/>
              </a:lnSpc>
            </a:pPr>
            <a:r>
              <a:rPr lang="en-US" sz="3500" dirty="0"/>
              <a:t>Java</a:t>
            </a:r>
          </a:p>
        </p:txBody>
      </p:sp>
    </p:spTree>
    <p:extLst>
      <p:ext uri="{BB962C8B-B14F-4D97-AF65-F5344CB8AC3E}">
        <p14:creationId xmlns:p14="http://schemas.microsoft.com/office/powerpoint/2010/main" val="1579123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normAutofit/>
          </a:bodyPr>
          <a:lstStyle/>
          <a:p>
            <a:r>
              <a:rPr lang="en-US" dirty="0"/>
              <a:t>Smart Contracts</a:t>
            </a:r>
          </a:p>
        </p:txBody>
      </p:sp>
      <p:sp>
        <p:nvSpPr>
          <p:cNvPr id="10" name="Text Placeholder 9"/>
          <p:cNvSpPr>
            <a:spLocks noGrp="1"/>
          </p:cNvSpPr>
          <p:nvPr>
            <p:ph type="body" sz="quarter" idx="22"/>
          </p:nvPr>
        </p:nvSpPr>
        <p:spPr>
          <a:xfrm>
            <a:off x="238674" y="1624828"/>
            <a:ext cx="12641589" cy="5132760"/>
          </a:xfrm>
        </p:spPr>
        <p:txBody>
          <a:bodyPr>
            <a:normAutofit fontScale="92500"/>
          </a:bodyPr>
          <a:lstStyle/>
          <a:p>
            <a:pPr marL="0" indent="0">
              <a:buNone/>
            </a:pPr>
            <a:r>
              <a:rPr lang="en-US" sz="3600" dirty="0"/>
              <a:t>Smart Contracts contain the business logic deployed to peers</a:t>
            </a:r>
          </a:p>
          <a:p>
            <a:pPr marL="0" indent="0">
              <a:buNone/>
            </a:pPr>
            <a:endParaRPr lang="en-US" sz="1991" dirty="0"/>
          </a:p>
          <a:p>
            <a:pPr>
              <a:lnSpc>
                <a:spcPct val="150000"/>
              </a:lnSpc>
            </a:pPr>
            <a:r>
              <a:rPr lang="en-US" sz="3500" dirty="0"/>
              <a:t>Interact with the world state through the Fabric shim interface</a:t>
            </a:r>
          </a:p>
          <a:p>
            <a:pPr>
              <a:lnSpc>
                <a:spcPct val="150000"/>
              </a:lnSpc>
            </a:pPr>
            <a:r>
              <a:rPr lang="en-US" sz="3500" dirty="0"/>
              <a:t>Language support for:</a:t>
            </a:r>
          </a:p>
          <a:p>
            <a:pPr lvl="1">
              <a:lnSpc>
                <a:spcPct val="150000"/>
              </a:lnSpc>
            </a:pPr>
            <a:r>
              <a:rPr lang="en-US" sz="3500" dirty="0"/>
              <a:t>Golang</a:t>
            </a:r>
          </a:p>
          <a:p>
            <a:pPr lvl="1">
              <a:lnSpc>
                <a:spcPct val="150000"/>
              </a:lnSpc>
            </a:pPr>
            <a:r>
              <a:rPr lang="en-US" sz="3500" dirty="0"/>
              <a:t>Node.js </a:t>
            </a:r>
          </a:p>
          <a:p>
            <a:pPr lvl="1">
              <a:lnSpc>
                <a:spcPct val="150000"/>
              </a:lnSpc>
            </a:pPr>
            <a:r>
              <a:rPr lang="en-US" sz="3500" dirty="0"/>
              <a:t>Java</a:t>
            </a:r>
          </a:p>
        </p:txBody>
      </p:sp>
      <p:sp>
        <p:nvSpPr>
          <p:cNvPr id="6" name="Rounded Rectangle 5">
            <a:extLst>
              <a:ext uri="{FF2B5EF4-FFF2-40B4-BE49-F238E27FC236}">
                <a16:creationId xmlns:a16="http://schemas.microsoft.com/office/drawing/2014/main" id="{99944056-779A-224F-B653-383FB294ABC4}"/>
              </a:ext>
            </a:extLst>
          </p:cNvPr>
          <p:cNvSpPr/>
          <p:nvPr/>
        </p:nvSpPr>
        <p:spPr>
          <a:xfrm>
            <a:off x="11615184" y="7093190"/>
            <a:ext cx="1131953" cy="1461007"/>
          </a:xfrm>
          <a:prstGeom prst="roundRect">
            <a:avLst/>
          </a:prstGeom>
          <a:solidFill>
            <a:srgbClr val="FFC000"/>
          </a:solid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lIns="0" tIns="66560" rIns="0" rtlCol="0" anchor="ctr"/>
          <a:lstStyle/>
          <a:p>
            <a:pPr algn="ctr" defTabSz="650230" hangingPunct="1">
              <a:spcBef>
                <a:spcPts val="0"/>
              </a:spcBef>
            </a:pPr>
            <a:r>
              <a:rPr lang="en-US" kern="1200" dirty="0">
                <a:solidFill>
                  <a:srgbClr val="000000"/>
                </a:solidFill>
                <a:latin typeface="IBM Plex Sans" panose="020B0503050203000203" pitchFamily="34" charset="77"/>
              </a:rPr>
              <a:t>Smart Contract</a:t>
            </a:r>
          </a:p>
          <a:p>
            <a:pPr algn="ctr" defTabSz="650230" hangingPunct="1">
              <a:spcBef>
                <a:spcPts val="0"/>
              </a:spcBef>
            </a:pPr>
            <a:endParaRPr lang="en-US" sz="1138" kern="1200" dirty="0">
              <a:solidFill>
                <a:srgbClr val="000000"/>
              </a:solidFill>
              <a:latin typeface="IBM Plex Sans" panose="020B0503050203000203" pitchFamily="34" charset="77"/>
            </a:endParaRPr>
          </a:p>
        </p:txBody>
      </p:sp>
      <p:sp>
        <p:nvSpPr>
          <p:cNvPr id="8" name="Rounded Rectangle 7">
            <a:extLst>
              <a:ext uri="{FF2B5EF4-FFF2-40B4-BE49-F238E27FC236}">
                <a16:creationId xmlns:a16="http://schemas.microsoft.com/office/drawing/2014/main" id="{D75D5E24-B2E0-7445-9186-70898649CAF9}"/>
              </a:ext>
            </a:extLst>
          </p:cNvPr>
          <p:cNvSpPr/>
          <p:nvPr/>
        </p:nvSpPr>
        <p:spPr>
          <a:xfrm>
            <a:off x="9115194" y="7055694"/>
            <a:ext cx="1536000" cy="1536000"/>
          </a:xfrm>
          <a:prstGeom prst="roundRect">
            <a:avLst/>
          </a:prstGeom>
          <a:solidFill>
            <a:schemeClr val="tx2"/>
          </a:solid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r>
              <a:rPr lang="en-US" sz="3413" kern="1200" dirty="0">
                <a:solidFill>
                  <a:srgbClr val="FFFFFF"/>
                </a:solidFill>
                <a:latin typeface="IBM Plex Sans" panose="020B0503050203000203" pitchFamily="34" charset="77"/>
              </a:rPr>
              <a:t>Peer</a:t>
            </a:r>
          </a:p>
        </p:txBody>
      </p:sp>
      <p:cxnSp>
        <p:nvCxnSpPr>
          <p:cNvPr id="12" name="Straight Connector 11">
            <a:extLst>
              <a:ext uri="{FF2B5EF4-FFF2-40B4-BE49-F238E27FC236}">
                <a16:creationId xmlns:a16="http://schemas.microsoft.com/office/drawing/2014/main" id="{89C5EC55-990F-DF48-94C9-992DABC50244}"/>
              </a:ext>
            </a:extLst>
          </p:cNvPr>
          <p:cNvCxnSpPr>
            <a:cxnSpLocks/>
            <a:stCxn id="6" idx="1"/>
            <a:endCxn id="8" idx="3"/>
          </p:cNvCxnSpPr>
          <p:nvPr/>
        </p:nvCxnSpPr>
        <p:spPr>
          <a:xfrm flipH="1">
            <a:off x="10651194" y="7823694"/>
            <a:ext cx="963990" cy="0"/>
          </a:xfrm>
          <a:prstGeom prst="line">
            <a:avLst/>
          </a:prstGeom>
          <a:ln>
            <a:solidFill>
              <a:srgbClr val="0F38C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7BB7953-031C-0349-B0DF-ADCD39B7FCD4}"/>
              </a:ext>
            </a:extLst>
          </p:cNvPr>
          <p:cNvCxnSpPr>
            <a:cxnSpLocks/>
            <a:stCxn id="8" idx="1"/>
          </p:cNvCxnSpPr>
          <p:nvPr/>
        </p:nvCxnSpPr>
        <p:spPr>
          <a:xfrm flipH="1" flipV="1">
            <a:off x="7845339" y="7804539"/>
            <a:ext cx="1269855" cy="1915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46F16532-5A76-CF44-B6C2-B7DB856DEF12}"/>
              </a:ext>
            </a:extLst>
          </p:cNvPr>
          <p:cNvGrpSpPr/>
          <p:nvPr/>
        </p:nvGrpSpPr>
        <p:grpSpPr>
          <a:xfrm>
            <a:off x="5659410" y="7004208"/>
            <a:ext cx="2210030" cy="1600662"/>
            <a:chOff x="1701895" y="2699333"/>
            <a:chExt cx="2093540" cy="1051945"/>
          </a:xfrm>
        </p:grpSpPr>
        <p:sp>
          <p:nvSpPr>
            <p:cNvPr id="18" name="Rectangle 17">
              <a:extLst>
                <a:ext uri="{FF2B5EF4-FFF2-40B4-BE49-F238E27FC236}">
                  <a16:creationId xmlns:a16="http://schemas.microsoft.com/office/drawing/2014/main" id="{4473F7EC-6CF7-CC44-BBCB-0F609CCACDD1}"/>
                </a:ext>
              </a:extLst>
            </p:cNvPr>
            <p:cNvSpPr/>
            <p:nvPr/>
          </p:nvSpPr>
          <p:spPr>
            <a:xfrm>
              <a:off x="1701895" y="2992696"/>
              <a:ext cx="1496444" cy="465218"/>
            </a:xfrm>
            <a:prstGeom prst="rect">
              <a:avLst/>
            </a:prstGeom>
            <a:ln>
              <a:noFill/>
            </a:ln>
          </p:spPr>
          <p:txBody>
            <a:bodyPr wrap="square">
              <a:spAutoFit/>
            </a:bodyPr>
            <a:lstStyle/>
            <a:p>
              <a:pPr algn="ctr" defTabSz="650230" hangingPunct="1">
                <a:spcBef>
                  <a:spcPts val="0"/>
                </a:spcBef>
              </a:pPr>
              <a:r>
                <a:rPr lang="en-US" kern="1200" dirty="0">
                  <a:solidFill>
                    <a:prstClr val="black"/>
                  </a:solidFill>
                  <a:latin typeface="IBM Plex Sans" panose="020B0503050203000203" pitchFamily="34" charset="77"/>
                  <a:ea typeface="+mn-ea"/>
                  <a:cs typeface="Calibri"/>
                </a:rPr>
                <a:t>Client</a:t>
              </a:r>
            </a:p>
            <a:p>
              <a:pPr algn="ctr" defTabSz="650230" hangingPunct="1">
                <a:spcBef>
                  <a:spcPts val="0"/>
                </a:spcBef>
              </a:pPr>
              <a:r>
                <a:rPr lang="en-US" kern="1200" dirty="0">
                  <a:solidFill>
                    <a:prstClr val="black"/>
                  </a:solidFill>
                  <a:latin typeface="IBM Plex Sans" panose="020B0503050203000203" pitchFamily="34" charset="77"/>
                  <a:ea typeface="+mn-ea"/>
                  <a:cs typeface="Calibri"/>
                </a:rPr>
                <a:t>Application</a:t>
              </a:r>
            </a:p>
          </p:txBody>
        </p:sp>
        <p:grpSp>
          <p:nvGrpSpPr>
            <p:cNvPr id="19" name="Group 18">
              <a:extLst>
                <a:ext uri="{FF2B5EF4-FFF2-40B4-BE49-F238E27FC236}">
                  <a16:creationId xmlns:a16="http://schemas.microsoft.com/office/drawing/2014/main" id="{BABBFF82-43D5-514E-9BBB-4D980CBF75D7}"/>
                </a:ext>
              </a:extLst>
            </p:cNvPr>
            <p:cNvGrpSpPr/>
            <p:nvPr/>
          </p:nvGrpSpPr>
          <p:grpSpPr>
            <a:xfrm>
              <a:off x="1786347" y="2699333"/>
              <a:ext cx="1970296" cy="1051945"/>
              <a:chOff x="265172" y="2308763"/>
              <a:chExt cx="712071" cy="676800"/>
            </a:xfrm>
          </p:grpSpPr>
          <p:sp>
            <p:nvSpPr>
              <p:cNvPr id="21" name="Rounded Rectangle 20">
                <a:extLst>
                  <a:ext uri="{FF2B5EF4-FFF2-40B4-BE49-F238E27FC236}">
                    <a16:creationId xmlns:a16="http://schemas.microsoft.com/office/drawing/2014/main" id="{8DF3E09C-46A9-3E46-9301-1549940EA7B7}"/>
                  </a:ext>
                </a:extLst>
              </p:cNvPr>
              <p:cNvSpPr/>
              <p:nvPr/>
            </p:nvSpPr>
            <p:spPr>
              <a:xfrm>
                <a:off x="265172" y="2308763"/>
                <a:ext cx="712071" cy="6768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5120" kern="1200" dirty="0">
                  <a:solidFill>
                    <a:srgbClr val="FFFFFF"/>
                  </a:solidFill>
                  <a:latin typeface="IBM Plex Sans" panose="020B0503050203000203" pitchFamily="34" charset="77"/>
                </a:endParaRPr>
              </a:p>
            </p:txBody>
          </p:sp>
          <p:cxnSp>
            <p:nvCxnSpPr>
              <p:cNvPr id="22" name="Straight Connector 21">
                <a:extLst>
                  <a:ext uri="{FF2B5EF4-FFF2-40B4-BE49-F238E27FC236}">
                    <a16:creationId xmlns:a16="http://schemas.microsoft.com/office/drawing/2014/main" id="{3E74E2D4-2FB7-DF4C-A18B-71F83A1F1698}"/>
                  </a:ext>
                </a:extLst>
              </p:cNvPr>
              <p:cNvCxnSpPr/>
              <p:nvPr/>
            </p:nvCxnSpPr>
            <p:spPr>
              <a:xfrm>
                <a:off x="736935" y="2308763"/>
                <a:ext cx="0" cy="676800"/>
              </a:xfrm>
              <a:prstGeom prst="line">
                <a:avLst/>
              </a:prstGeom>
              <a:ln w="2857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0" name="TextBox 19">
              <a:extLst>
                <a:ext uri="{FF2B5EF4-FFF2-40B4-BE49-F238E27FC236}">
                  <a16:creationId xmlns:a16="http://schemas.microsoft.com/office/drawing/2014/main" id="{7D86CCAF-ABC6-1241-BA01-3D58B7073FB6}"/>
                </a:ext>
              </a:extLst>
            </p:cNvPr>
            <p:cNvSpPr txBox="1"/>
            <p:nvPr/>
          </p:nvSpPr>
          <p:spPr>
            <a:xfrm>
              <a:off x="3046052" y="3069783"/>
              <a:ext cx="749383" cy="262950"/>
            </a:xfrm>
            <a:prstGeom prst="rect">
              <a:avLst/>
            </a:prstGeom>
            <a:noFill/>
            <a:ln>
              <a:noFill/>
            </a:ln>
          </p:spPr>
          <p:txBody>
            <a:bodyPr wrap="square" rtlCol="0">
              <a:spAutoFit/>
            </a:bodyPr>
            <a:lstStyle/>
            <a:p>
              <a:pPr algn="ctr" defTabSz="650230" hangingPunct="1">
                <a:spcBef>
                  <a:spcPts val="0"/>
                </a:spcBef>
              </a:pPr>
              <a:r>
                <a:rPr lang="en-US" kern="1200" dirty="0">
                  <a:solidFill>
                    <a:srgbClr val="000000"/>
                  </a:solidFill>
                  <a:latin typeface="IBM Plex Sans" panose="020B0503050203000203" pitchFamily="34" charset="77"/>
                  <a:ea typeface="+mn-ea"/>
                  <a:cs typeface="+mn-cs"/>
                </a:rPr>
                <a:t>SDK</a:t>
              </a:r>
            </a:p>
          </p:txBody>
        </p:sp>
      </p:grpSp>
      <p:sp>
        <p:nvSpPr>
          <p:cNvPr id="4" name="TextBox 3">
            <a:extLst>
              <a:ext uri="{FF2B5EF4-FFF2-40B4-BE49-F238E27FC236}">
                <a16:creationId xmlns:a16="http://schemas.microsoft.com/office/drawing/2014/main" id="{38206153-5C18-8B4A-AE67-6CA824A8ABCE}"/>
              </a:ext>
            </a:extLst>
          </p:cNvPr>
          <p:cNvSpPr txBox="1"/>
          <p:nvPr/>
        </p:nvSpPr>
        <p:spPr>
          <a:xfrm>
            <a:off x="7893540" y="7430590"/>
            <a:ext cx="1579710" cy="400110"/>
          </a:xfrm>
          <a:prstGeom prst="rect">
            <a:avLst/>
          </a:prstGeom>
          <a:noFill/>
        </p:spPr>
        <p:txBody>
          <a:bodyPr wrap="square" rtlCol="0">
            <a:spAutoFit/>
          </a:bodyPr>
          <a:lstStyle/>
          <a:p>
            <a:pPr defTabSz="650230" hangingPunct="1">
              <a:spcBef>
                <a:spcPts val="0"/>
              </a:spcBef>
            </a:pPr>
            <a:r>
              <a:rPr lang="en-US" kern="1200" dirty="0">
                <a:solidFill>
                  <a:srgbClr val="000000"/>
                </a:solidFill>
                <a:latin typeface="IBM Plex Sans" panose="020B0503050203000203" pitchFamily="34" charset="77"/>
                <a:ea typeface="+mn-ea"/>
                <a:cs typeface="+mn-cs"/>
              </a:rPr>
              <a:t>Invoke()</a:t>
            </a:r>
          </a:p>
        </p:txBody>
      </p:sp>
      <p:grpSp>
        <p:nvGrpSpPr>
          <p:cNvPr id="25" name="Group 24">
            <a:extLst>
              <a:ext uri="{FF2B5EF4-FFF2-40B4-BE49-F238E27FC236}">
                <a16:creationId xmlns:a16="http://schemas.microsoft.com/office/drawing/2014/main" id="{E008E5F6-4ADD-804A-A507-3BBF6798BC4A}"/>
              </a:ext>
            </a:extLst>
          </p:cNvPr>
          <p:cNvGrpSpPr/>
          <p:nvPr/>
        </p:nvGrpSpPr>
        <p:grpSpPr>
          <a:xfrm>
            <a:off x="8486275" y="5491004"/>
            <a:ext cx="1653551" cy="816540"/>
            <a:chOff x="5068394" y="3560517"/>
            <a:chExt cx="1374601" cy="694408"/>
          </a:xfrm>
        </p:grpSpPr>
        <p:sp>
          <p:nvSpPr>
            <p:cNvPr id="26" name="TextBox 25">
              <a:extLst>
                <a:ext uri="{FF2B5EF4-FFF2-40B4-BE49-F238E27FC236}">
                  <a16:creationId xmlns:a16="http://schemas.microsoft.com/office/drawing/2014/main" id="{00CCE839-1103-B048-B196-2F73FE976AD9}"/>
                </a:ext>
              </a:extLst>
            </p:cNvPr>
            <p:cNvSpPr txBox="1"/>
            <p:nvPr/>
          </p:nvSpPr>
          <p:spPr>
            <a:xfrm>
              <a:off x="5068394" y="3873171"/>
              <a:ext cx="1049674" cy="340264"/>
            </a:xfrm>
            <a:prstGeom prst="rect">
              <a:avLst/>
            </a:prstGeom>
            <a:noFill/>
            <a:effectLst/>
          </p:spPr>
          <p:txBody>
            <a:bodyPr wrap="square" rtlCol="0">
              <a:spAutoFit/>
            </a:bodyPr>
            <a:lstStyle/>
            <a:p>
              <a:pPr algn="ctr" defTabSz="650230" hangingPunct="1">
                <a:spcBef>
                  <a:spcPts val="0"/>
                </a:spcBef>
              </a:pPr>
              <a:r>
                <a:rPr lang="en-US" kern="1200" dirty="0">
                  <a:solidFill>
                    <a:srgbClr val="000000"/>
                  </a:solidFill>
                  <a:latin typeface="IBM Plex Sans" panose="020B0503050203000203" pitchFamily="34" charset="77"/>
                  <a:ea typeface="+mn-ea"/>
                  <a:cs typeface="Calibri"/>
                </a:rPr>
                <a:t>Admin</a:t>
              </a:r>
            </a:p>
          </p:txBody>
        </p:sp>
        <p:grpSp>
          <p:nvGrpSpPr>
            <p:cNvPr id="27" name="Group 26">
              <a:extLst>
                <a:ext uri="{FF2B5EF4-FFF2-40B4-BE49-F238E27FC236}">
                  <a16:creationId xmlns:a16="http://schemas.microsoft.com/office/drawing/2014/main" id="{2A3A89C6-A92B-3043-936B-371BF90E7355}"/>
                </a:ext>
              </a:extLst>
            </p:cNvPr>
            <p:cNvGrpSpPr/>
            <p:nvPr/>
          </p:nvGrpSpPr>
          <p:grpSpPr>
            <a:xfrm>
              <a:off x="6023675" y="3560517"/>
              <a:ext cx="419320" cy="694408"/>
              <a:chOff x="5701137" y="2384637"/>
              <a:chExt cx="1133935" cy="1812371"/>
            </a:xfrm>
          </p:grpSpPr>
          <p:sp>
            <p:nvSpPr>
              <p:cNvPr id="28" name="Oval 27">
                <a:extLst>
                  <a:ext uri="{FF2B5EF4-FFF2-40B4-BE49-F238E27FC236}">
                    <a16:creationId xmlns:a16="http://schemas.microsoft.com/office/drawing/2014/main" id="{0A975392-963E-DD44-BD4B-8A256A1BF1C9}"/>
                  </a:ext>
                </a:extLst>
              </p:cNvPr>
              <p:cNvSpPr/>
              <p:nvPr/>
            </p:nvSpPr>
            <p:spPr>
              <a:xfrm>
                <a:off x="5928889" y="2384637"/>
                <a:ext cx="678434" cy="67843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50230" hangingPunct="1">
                  <a:spcBef>
                    <a:spcPts val="0"/>
                  </a:spcBef>
                </a:pPr>
                <a:endParaRPr lang="en-US" sz="1920" kern="1200" dirty="0">
                  <a:solidFill>
                    <a:srgbClr val="FFFFFF"/>
                  </a:solidFill>
                  <a:latin typeface="IBM Plex Sans" panose="020B0503050203000203" pitchFamily="34" charset="77"/>
                </a:endParaRPr>
              </a:p>
            </p:txBody>
          </p:sp>
          <p:sp>
            <p:nvSpPr>
              <p:cNvPr id="29" name="Round Same Side Corner Rectangle 28">
                <a:extLst>
                  <a:ext uri="{FF2B5EF4-FFF2-40B4-BE49-F238E27FC236}">
                    <a16:creationId xmlns:a16="http://schemas.microsoft.com/office/drawing/2014/main" id="{72CE0490-2D1A-D441-9B1E-840B836F15F6}"/>
                  </a:ext>
                </a:extLst>
              </p:cNvPr>
              <p:cNvSpPr/>
              <p:nvPr/>
            </p:nvSpPr>
            <p:spPr>
              <a:xfrm>
                <a:off x="5701137" y="3063073"/>
                <a:ext cx="1133935" cy="1133935"/>
              </a:xfrm>
              <a:prstGeom prst="round2SameRect">
                <a:avLst>
                  <a:gd name="adj1" fmla="val 49716"/>
                  <a:gd name="adj2" fmla="val 0"/>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50230" hangingPunct="1">
                  <a:spcBef>
                    <a:spcPts val="0"/>
                  </a:spcBef>
                </a:pPr>
                <a:endParaRPr lang="en-US" sz="2560" kern="1200" dirty="0">
                  <a:solidFill>
                    <a:srgbClr val="FFFFFF"/>
                  </a:solidFill>
                  <a:latin typeface="IBM Plex Sans" panose="020B0503050203000203" pitchFamily="34" charset="77"/>
                </a:endParaRPr>
              </a:p>
            </p:txBody>
          </p:sp>
        </p:grpSp>
      </p:grpSp>
      <p:sp>
        <p:nvSpPr>
          <p:cNvPr id="30" name="TextBox 29">
            <a:extLst>
              <a:ext uri="{FF2B5EF4-FFF2-40B4-BE49-F238E27FC236}">
                <a16:creationId xmlns:a16="http://schemas.microsoft.com/office/drawing/2014/main" id="{CF19E9E5-7056-4A44-A818-E60CE3DE24C8}"/>
              </a:ext>
            </a:extLst>
          </p:cNvPr>
          <p:cNvSpPr txBox="1"/>
          <p:nvPr/>
        </p:nvSpPr>
        <p:spPr>
          <a:xfrm>
            <a:off x="9845462" y="6380896"/>
            <a:ext cx="1769713" cy="707886"/>
          </a:xfrm>
          <a:prstGeom prst="rect">
            <a:avLst/>
          </a:prstGeom>
          <a:noFill/>
        </p:spPr>
        <p:txBody>
          <a:bodyPr wrap="square" rtlCol="0">
            <a:spAutoFit/>
          </a:bodyPr>
          <a:lstStyle/>
          <a:p>
            <a:pPr defTabSz="650230" hangingPunct="1">
              <a:spcBef>
                <a:spcPts val="0"/>
              </a:spcBef>
            </a:pPr>
            <a:r>
              <a:rPr lang="en-US" kern="1200" dirty="0">
                <a:solidFill>
                  <a:srgbClr val="000000"/>
                </a:solidFill>
                <a:latin typeface="IBM Plex Sans" panose="020B0503050203000203" pitchFamily="34" charset="77"/>
                <a:ea typeface="+mn-ea"/>
                <a:cs typeface="+mn-cs"/>
              </a:rPr>
              <a:t>Install</a:t>
            </a:r>
          </a:p>
          <a:p>
            <a:pPr defTabSz="650230" hangingPunct="1">
              <a:spcBef>
                <a:spcPts val="0"/>
              </a:spcBef>
            </a:pPr>
            <a:r>
              <a:rPr lang="en-US" kern="1200" dirty="0">
                <a:solidFill>
                  <a:srgbClr val="000000"/>
                </a:solidFill>
                <a:latin typeface="IBM Plex Sans" panose="020B0503050203000203" pitchFamily="34" charset="77"/>
                <a:ea typeface="+mn-ea"/>
                <a:cs typeface="+mn-cs"/>
              </a:rPr>
              <a:t>Instantiate</a:t>
            </a:r>
          </a:p>
        </p:txBody>
      </p:sp>
      <p:cxnSp>
        <p:nvCxnSpPr>
          <p:cNvPr id="31" name="Straight Connector 30">
            <a:extLst>
              <a:ext uri="{FF2B5EF4-FFF2-40B4-BE49-F238E27FC236}">
                <a16:creationId xmlns:a16="http://schemas.microsoft.com/office/drawing/2014/main" id="{84F5051F-1598-E64E-826A-F5AB187BA9B2}"/>
              </a:ext>
            </a:extLst>
          </p:cNvPr>
          <p:cNvCxnSpPr>
            <a:cxnSpLocks/>
            <a:stCxn id="8" idx="0"/>
          </p:cNvCxnSpPr>
          <p:nvPr/>
        </p:nvCxnSpPr>
        <p:spPr>
          <a:xfrm flipV="1">
            <a:off x="9883194" y="6307545"/>
            <a:ext cx="0" cy="748149"/>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50AE9EF8-F1A0-A347-AB34-E5F74EA4D4DF}"/>
              </a:ext>
            </a:extLst>
          </p:cNvPr>
          <p:cNvSpPr txBox="1"/>
          <p:nvPr/>
        </p:nvSpPr>
        <p:spPr>
          <a:xfrm>
            <a:off x="10732937" y="7493364"/>
            <a:ext cx="800504" cy="400110"/>
          </a:xfrm>
          <a:prstGeom prst="rect">
            <a:avLst/>
          </a:prstGeom>
          <a:noFill/>
        </p:spPr>
        <p:txBody>
          <a:bodyPr wrap="square" rtlCol="0">
            <a:spAutoFit/>
          </a:bodyPr>
          <a:lstStyle/>
          <a:p>
            <a:pPr defTabSz="650230" hangingPunct="1">
              <a:spcBef>
                <a:spcPts val="0"/>
              </a:spcBef>
            </a:pPr>
            <a:r>
              <a:rPr lang="en-US" kern="1200" dirty="0">
                <a:solidFill>
                  <a:srgbClr val="000000"/>
                </a:solidFill>
                <a:latin typeface="IBM Plex Sans" panose="020B0503050203000203" pitchFamily="34" charset="77"/>
                <a:ea typeface="+mn-ea"/>
                <a:cs typeface="+mn-cs"/>
              </a:rPr>
              <a:t>Init()</a:t>
            </a:r>
          </a:p>
        </p:txBody>
      </p:sp>
      <p:sp>
        <p:nvSpPr>
          <p:cNvPr id="37" name="TextBox 36">
            <a:extLst>
              <a:ext uri="{FF2B5EF4-FFF2-40B4-BE49-F238E27FC236}">
                <a16:creationId xmlns:a16="http://schemas.microsoft.com/office/drawing/2014/main" id="{E40DF47B-8DCF-BC46-B3E4-9639C1D964B0}"/>
              </a:ext>
            </a:extLst>
          </p:cNvPr>
          <p:cNvSpPr txBox="1"/>
          <p:nvPr/>
        </p:nvSpPr>
        <p:spPr>
          <a:xfrm>
            <a:off x="10582344" y="7789968"/>
            <a:ext cx="951097" cy="311175"/>
          </a:xfrm>
          <a:prstGeom prst="rect">
            <a:avLst/>
          </a:prstGeom>
          <a:noFill/>
        </p:spPr>
        <p:txBody>
          <a:bodyPr wrap="square" rtlCol="0">
            <a:spAutoFit/>
          </a:bodyPr>
          <a:lstStyle/>
          <a:p>
            <a:pPr defTabSz="650230" hangingPunct="1">
              <a:spcBef>
                <a:spcPts val="0"/>
              </a:spcBef>
            </a:pPr>
            <a:endParaRPr lang="en-US" sz="1422" kern="1200" dirty="0">
              <a:solidFill>
                <a:srgbClr val="000000"/>
              </a:solidFill>
              <a:latin typeface="IBM Plex Sans" panose="020B0503050203000203" pitchFamily="34" charset="77"/>
              <a:ea typeface="+mn-ea"/>
              <a:cs typeface="+mn-cs"/>
            </a:endParaRPr>
          </a:p>
        </p:txBody>
      </p:sp>
    </p:spTree>
    <p:extLst>
      <p:ext uri="{BB962C8B-B14F-4D97-AF65-F5344CB8AC3E}">
        <p14:creationId xmlns:p14="http://schemas.microsoft.com/office/powerpoint/2010/main" val="2898529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13"/>
          </p:nvPr>
        </p:nvSpPr>
        <p:spPr/>
        <p:txBody>
          <a:bodyPr/>
          <a:lstStyle/>
          <a:p>
            <a:r>
              <a:rPr lang="en-US" dirty="0"/>
              <a:t>Client Application</a:t>
            </a:r>
          </a:p>
        </p:txBody>
      </p:sp>
      <p:sp>
        <p:nvSpPr>
          <p:cNvPr id="443" name="Text Placeholder 3"/>
          <p:cNvSpPr>
            <a:spLocks noGrp="1"/>
          </p:cNvSpPr>
          <p:nvPr>
            <p:ph type="body" sz="quarter" idx="22"/>
          </p:nvPr>
        </p:nvSpPr>
        <p:spPr>
          <a:xfrm>
            <a:off x="130393" y="1703401"/>
            <a:ext cx="6946881" cy="6483472"/>
          </a:xfrm>
        </p:spPr>
        <p:txBody>
          <a:bodyPr>
            <a:noAutofit/>
          </a:bodyPr>
          <a:lstStyle/>
          <a:p>
            <a:pPr marL="0" indent="0" defTabSz="1300460" fontAlgn="base">
              <a:lnSpc>
                <a:spcPct val="150000"/>
              </a:lnSpc>
              <a:spcBef>
                <a:spcPct val="5000"/>
              </a:spcBef>
              <a:spcAft>
                <a:spcPct val="5000"/>
              </a:spcAft>
              <a:buNone/>
            </a:pPr>
            <a:r>
              <a:rPr lang="en-US" sz="2800" b="1" dirty="0"/>
              <a:t>Client applications use Fabric SDK to:</a:t>
            </a:r>
          </a:p>
          <a:p>
            <a:pPr marL="900073" lvl="1" indent="-457200" defTabSz="1300460" fontAlgn="base">
              <a:lnSpc>
                <a:spcPct val="150000"/>
              </a:lnSpc>
              <a:spcBef>
                <a:spcPct val="5000"/>
              </a:spcBef>
              <a:spcAft>
                <a:spcPct val="5000"/>
              </a:spcAft>
              <a:buFont typeface="Arial" panose="020B0604020202020204" pitchFamily="34" charset="0"/>
              <a:buChar char="•"/>
            </a:pPr>
            <a:r>
              <a:rPr lang="en-US" sz="2800" dirty="0"/>
              <a:t>Connects over channels to peer and </a:t>
            </a:r>
            <a:r>
              <a:rPr lang="en-US" sz="2800" dirty="0" err="1"/>
              <a:t>orderer</a:t>
            </a:r>
            <a:r>
              <a:rPr lang="en-US" sz="2800" dirty="0"/>
              <a:t> nodes</a:t>
            </a:r>
          </a:p>
          <a:p>
            <a:pPr marL="900073" lvl="1" indent="-457200" defTabSz="1300460" fontAlgn="base">
              <a:lnSpc>
                <a:spcPct val="150000"/>
              </a:lnSpc>
              <a:spcBef>
                <a:spcPct val="5000"/>
              </a:spcBef>
              <a:spcAft>
                <a:spcPct val="5000"/>
              </a:spcAft>
              <a:buFont typeface="Arial" panose="020B0604020202020204" pitchFamily="34" charset="0"/>
              <a:buChar char="•"/>
            </a:pPr>
            <a:r>
              <a:rPr lang="en-US" sz="2800" dirty="0"/>
              <a:t>Provide public / private keys</a:t>
            </a:r>
          </a:p>
          <a:p>
            <a:pPr marL="442873" lvl="1" indent="0" defTabSz="1300460" fontAlgn="base">
              <a:spcBef>
                <a:spcPct val="5000"/>
              </a:spcBef>
              <a:spcAft>
                <a:spcPct val="5000"/>
              </a:spcAft>
              <a:buNone/>
            </a:pPr>
            <a:endParaRPr lang="en-US" sz="2400" dirty="0"/>
          </a:p>
          <a:p>
            <a:pPr marL="812787" lvl="1" indent="-369914" defTabSz="1300460" fontAlgn="base">
              <a:spcBef>
                <a:spcPct val="5000"/>
              </a:spcBef>
              <a:spcAft>
                <a:spcPct val="5000"/>
              </a:spcAft>
              <a:buFont typeface="Arial" charset="0"/>
              <a:buChar char="–"/>
            </a:pPr>
            <a:endParaRPr lang="en-US" dirty="0">
              <a:solidFill>
                <a:srgbClr val="5A5A5A"/>
              </a:solidFill>
              <a:ea typeface="ＭＳ Ｐゴシック" pitchFamily="34" charset="-128"/>
              <a:cs typeface="IBM Plex Sans Regular" charset="0"/>
            </a:endParaRPr>
          </a:p>
          <a:p>
            <a:endParaRPr lang="en-US" dirty="0"/>
          </a:p>
        </p:txBody>
      </p:sp>
      <p:cxnSp>
        <p:nvCxnSpPr>
          <p:cNvPr id="78" name="Straight Arrow Connector 77"/>
          <p:cNvCxnSpPr>
            <a:stCxn id="50" idx="1"/>
          </p:cNvCxnSpPr>
          <p:nvPr/>
        </p:nvCxnSpPr>
        <p:spPr>
          <a:xfrm flipH="1">
            <a:off x="9984749" y="4214555"/>
            <a:ext cx="907141" cy="11813"/>
          </a:xfrm>
          <a:prstGeom prst="straightConnector1">
            <a:avLst/>
          </a:prstGeom>
          <a:ln w="19050" cmpd="sng">
            <a:solidFill>
              <a:srgbClr val="FF0000"/>
            </a:solidFill>
            <a:prstDash val="sysDash"/>
            <a:headEnd type="none" w="med" len="med"/>
            <a:tailEnd type="triangle"/>
          </a:ln>
          <a:effectLst/>
        </p:spPr>
        <p:style>
          <a:lnRef idx="2">
            <a:schemeClr val="accent1"/>
          </a:lnRef>
          <a:fillRef idx="0">
            <a:schemeClr val="accent1"/>
          </a:fillRef>
          <a:effectRef idx="1">
            <a:schemeClr val="accent1"/>
          </a:effectRef>
          <a:fontRef idx="minor">
            <a:schemeClr val="tx1"/>
          </a:fontRef>
        </p:style>
      </p:cxnSp>
      <p:grpSp>
        <p:nvGrpSpPr>
          <p:cNvPr id="51" name="Group 50"/>
          <p:cNvGrpSpPr/>
          <p:nvPr/>
        </p:nvGrpSpPr>
        <p:grpSpPr>
          <a:xfrm>
            <a:off x="10888100" y="4037038"/>
            <a:ext cx="320857" cy="365512"/>
            <a:chOff x="1642032" y="3300064"/>
            <a:chExt cx="225602" cy="257001"/>
          </a:xfrm>
        </p:grpSpPr>
        <p:sp>
          <p:nvSpPr>
            <p:cNvPr id="49" name="Oval 48"/>
            <p:cNvSpPr/>
            <p:nvPr/>
          </p:nvSpPr>
          <p:spPr>
            <a:xfrm>
              <a:off x="1642032" y="3325860"/>
              <a:ext cx="225602" cy="231205"/>
            </a:xfrm>
            <a:prstGeom prst="ellipse">
              <a:avLst/>
            </a:prstGeom>
            <a:solidFill>
              <a:srgbClr val="FFFFFF"/>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defTabSz="650230" hangingPunct="1">
                <a:spcBef>
                  <a:spcPts val="0"/>
                </a:spcBef>
              </a:pPr>
              <a:endParaRPr lang="en-US" sz="1920" kern="1200" dirty="0">
                <a:solidFill>
                  <a:srgbClr val="FFFFFF"/>
                </a:solidFill>
                <a:latin typeface="IBM Plex Sans" panose="020B0503050203000203" pitchFamily="34" charset="77"/>
              </a:endParaRPr>
            </a:p>
          </p:txBody>
        </p:sp>
        <p:sp>
          <p:nvSpPr>
            <p:cNvPr id="50" name="TextBox 49"/>
            <p:cNvSpPr txBox="1"/>
            <p:nvPr/>
          </p:nvSpPr>
          <p:spPr>
            <a:xfrm>
              <a:off x="1644697" y="3300064"/>
              <a:ext cx="172673" cy="249633"/>
            </a:xfrm>
            <a:prstGeom prst="rect">
              <a:avLst/>
            </a:prstGeom>
            <a:noFill/>
          </p:spPr>
          <p:txBody>
            <a:bodyPr wrap="none" rtlCol="0">
              <a:spAutoFit/>
            </a:bodyPr>
            <a:lstStyle/>
            <a:p>
              <a:pPr defTabSz="650230" hangingPunct="1">
                <a:spcBef>
                  <a:spcPts val="0"/>
                </a:spcBef>
              </a:pPr>
              <a:r>
                <a:rPr lang="en-US" sz="1707" kern="1200" dirty="0">
                  <a:solidFill>
                    <a:srgbClr val="FF3220"/>
                  </a:solidFill>
                  <a:latin typeface="IBM Plex Sans" panose="020B0503050203000203" pitchFamily="34" charset="77"/>
                  <a:ea typeface="+mn-ea"/>
                  <a:cs typeface="+mn-cs"/>
                </a:rPr>
                <a:t>!</a:t>
              </a:r>
            </a:p>
          </p:txBody>
        </p:sp>
      </p:grpSp>
      <p:sp>
        <p:nvSpPr>
          <p:cNvPr id="101" name="TextBox 100"/>
          <p:cNvSpPr txBox="1"/>
          <p:nvPr/>
        </p:nvSpPr>
        <p:spPr>
          <a:xfrm>
            <a:off x="11227477" y="3963731"/>
            <a:ext cx="1293042" cy="486287"/>
          </a:xfrm>
          <a:prstGeom prst="rect">
            <a:avLst/>
          </a:prstGeom>
          <a:noFill/>
        </p:spPr>
        <p:txBody>
          <a:bodyPr wrap="square" rtlCol="0">
            <a:spAutoFit/>
          </a:bodyPr>
          <a:lstStyle/>
          <a:p>
            <a:pPr defTabSz="650230" hangingPunct="1">
              <a:spcBef>
                <a:spcPts val="0"/>
              </a:spcBef>
            </a:pPr>
            <a:r>
              <a:rPr lang="en-US" sz="2560" kern="1200" dirty="0">
                <a:solidFill>
                  <a:srgbClr val="000000"/>
                </a:solidFill>
                <a:latin typeface="IBM Plex Sans" panose="020B0503050203000203" pitchFamily="34" charset="77"/>
                <a:ea typeface="+mn-ea"/>
                <a:cs typeface="+mn-cs"/>
              </a:rPr>
              <a:t>Events</a:t>
            </a:r>
          </a:p>
        </p:txBody>
      </p:sp>
      <p:cxnSp>
        <p:nvCxnSpPr>
          <p:cNvPr id="432" name="Straight Connector 431"/>
          <p:cNvCxnSpPr/>
          <p:nvPr/>
        </p:nvCxnSpPr>
        <p:spPr>
          <a:xfrm flipH="1">
            <a:off x="9963952" y="3103474"/>
            <a:ext cx="1263525" cy="0"/>
          </a:xfrm>
          <a:prstGeom prst="line">
            <a:avLst/>
          </a:prstGeom>
          <a:ln>
            <a:solidFill>
              <a:srgbClr val="457CFF"/>
            </a:solidFill>
          </a:ln>
        </p:spPr>
        <p:style>
          <a:lnRef idx="2">
            <a:schemeClr val="accent1"/>
          </a:lnRef>
          <a:fillRef idx="0">
            <a:schemeClr val="accent1"/>
          </a:fillRef>
          <a:effectRef idx="1">
            <a:schemeClr val="accent1"/>
          </a:effectRef>
          <a:fontRef idx="minor">
            <a:schemeClr val="tx1"/>
          </a:fontRef>
        </p:style>
      </p:cxnSp>
      <p:cxnSp>
        <p:nvCxnSpPr>
          <p:cNvPr id="435" name="Straight Connector 434"/>
          <p:cNvCxnSpPr/>
          <p:nvPr/>
        </p:nvCxnSpPr>
        <p:spPr>
          <a:xfrm flipH="1">
            <a:off x="9963954" y="3438980"/>
            <a:ext cx="126352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p:nvCxnSpPr>
        <p:spPr>
          <a:xfrm flipH="1">
            <a:off x="9963952" y="3788998"/>
            <a:ext cx="1263525"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52" name="TextBox 451"/>
          <p:cNvSpPr txBox="1"/>
          <p:nvPr/>
        </p:nvSpPr>
        <p:spPr>
          <a:xfrm>
            <a:off x="11208953" y="3176345"/>
            <a:ext cx="1642445" cy="486287"/>
          </a:xfrm>
          <a:prstGeom prst="rect">
            <a:avLst/>
          </a:prstGeom>
          <a:noFill/>
        </p:spPr>
        <p:txBody>
          <a:bodyPr wrap="square" rtlCol="0">
            <a:spAutoFit/>
          </a:bodyPr>
          <a:lstStyle/>
          <a:p>
            <a:pPr defTabSz="650230" hangingPunct="1">
              <a:spcBef>
                <a:spcPts val="0"/>
              </a:spcBef>
            </a:pPr>
            <a:r>
              <a:rPr lang="en-US" sz="2560" kern="1200" dirty="0">
                <a:solidFill>
                  <a:srgbClr val="000000"/>
                </a:solidFill>
                <a:latin typeface="IBM Plex Sans" panose="020B0503050203000203" pitchFamily="34" charset="77"/>
                <a:ea typeface="+mn-ea"/>
                <a:cs typeface="+mn-cs"/>
              </a:rPr>
              <a:t>Channels</a:t>
            </a:r>
          </a:p>
        </p:txBody>
      </p:sp>
      <p:grpSp>
        <p:nvGrpSpPr>
          <p:cNvPr id="39" name="Group 38"/>
          <p:cNvGrpSpPr/>
          <p:nvPr/>
        </p:nvGrpSpPr>
        <p:grpSpPr>
          <a:xfrm>
            <a:off x="7093070" y="2863520"/>
            <a:ext cx="2875945" cy="1600661"/>
            <a:chOff x="1734494" y="2699333"/>
            <a:chExt cx="2022149" cy="1051945"/>
          </a:xfrm>
        </p:grpSpPr>
        <p:sp>
          <p:nvSpPr>
            <p:cNvPr id="41" name="Rectangle 40"/>
            <p:cNvSpPr/>
            <p:nvPr/>
          </p:nvSpPr>
          <p:spPr>
            <a:xfrm>
              <a:off x="1734494" y="2731392"/>
              <a:ext cx="1399266" cy="546126"/>
            </a:xfrm>
            <a:prstGeom prst="rect">
              <a:avLst/>
            </a:prstGeom>
            <a:ln>
              <a:noFill/>
            </a:ln>
          </p:spPr>
          <p:txBody>
            <a:bodyPr wrap="square">
              <a:spAutoFit/>
            </a:bodyPr>
            <a:lstStyle/>
            <a:p>
              <a:pPr algn="ctr" defTabSz="650230" hangingPunct="1">
                <a:spcBef>
                  <a:spcPts val="0"/>
                </a:spcBef>
              </a:pPr>
              <a:r>
                <a:rPr lang="en-US" sz="2400" kern="1200" dirty="0">
                  <a:solidFill>
                    <a:prstClr val="black"/>
                  </a:solidFill>
                  <a:latin typeface="IBM Plex Sans" panose="020B0503050203000203" pitchFamily="34" charset="77"/>
                  <a:ea typeface="+mn-ea"/>
                  <a:cs typeface="Calibri"/>
                </a:rPr>
                <a:t>Client</a:t>
              </a:r>
            </a:p>
            <a:p>
              <a:pPr algn="ctr" defTabSz="650230" hangingPunct="1">
                <a:spcBef>
                  <a:spcPts val="0"/>
                </a:spcBef>
              </a:pPr>
              <a:r>
                <a:rPr lang="en-US" sz="2400" kern="1200" dirty="0">
                  <a:solidFill>
                    <a:prstClr val="black"/>
                  </a:solidFill>
                  <a:latin typeface="IBM Plex Sans" panose="020B0503050203000203" pitchFamily="34" charset="77"/>
                  <a:ea typeface="+mn-ea"/>
                  <a:cs typeface="Calibri"/>
                </a:rPr>
                <a:t>Application</a:t>
              </a:r>
            </a:p>
          </p:txBody>
        </p:sp>
        <p:grpSp>
          <p:nvGrpSpPr>
            <p:cNvPr id="42" name="Group 41"/>
            <p:cNvGrpSpPr/>
            <p:nvPr/>
          </p:nvGrpSpPr>
          <p:grpSpPr>
            <a:xfrm>
              <a:off x="1786347" y="2699333"/>
              <a:ext cx="1970296" cy="1051945"/>
              <a:chOff x="265172" y="2308763"/>
              <a:chExt cx="712071" cy="676800"/>
            </a:xfrm>
          </p:grpSpPr>
          <p:sp>
            <p:nvSpPr>
              <p:cNvPr id="46" name="Rounded Rectangle 45"/>
              <p:cNvSpPr/>
              <p:nvPr/>
            </p:nvSpPr>
            <p:spPr>
              <a:xfrm>
                <a:off x="265172" y="2308763"/>
                <a:ext cx="712071" cy="6768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5120" kern="1200" dirty="0">
                  <a:solidFill>
                    <a:srgbClr val="FFFFFF"/>
                  </a:solidFill>
                  <a:latin typeface="IBM Plex Sans" panose="020B0503050203000203" pitchFamily="34" charset="77"/>
                </a:endParaRPr>
              </a:p>
            </p:txBody>
          </p:sp>
          <p:cxnSp>
            <p:nvCxnSpPr>
              <p:cNvPr id="48" name="Straight Connector 47"/>
              <p:cNvCxnSpPr/>
              <p:nvPr/>
            </p:nvCxnSpPr>
            <p:spPr>
              <a:xfrm>
                <a:off x="736935" y="2308763"/>
                <a:ext cx="0" cy="676800"/>
              </a:xfrm>
              <a:prstGeom prst="line">
                <a:avLst/>
              </a:prstGeom>
              <a:ln w="2857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3080651" y="2976826"/>
              <a:ext cx="624685" cy="303403"/>
            </a:xfrm>
            <a:prstGeom prst="rect">
              <a:avLst/>
            </a:prstGeom>
            <a:noFill/>
            <a:ln>
              <a:noFill/>
            </a:ln>
          </p:spPr>
          <p:txBody>
            <a:bodyPr wrap="square" rtlCol="0">
              <a:spAutoFit/>
            </a:bodyPr>
            <a:lstStyle/>
            <a:p>
              <a:pPr algn="ctr" defTabSz="650230" hangingPunct="1">
                <a:spcBef>
                  <a:spcPts val="0"/>
                </a:spcBef>
              </a:pPr>
              <a:r>
                <a:rPr lang="en-US" sz="2400" kern="1200" dirty="0">
                  <a:solidFill>
                    <a:srgbClr val="000000"/>
                  </a:solidFill>
                  <a:latin typeface="IBM Plex Sans" panose="020B0503050203000203" pitchFamily="34" charset="77"/>
                  <a:ea typeface="+mn-ea"/>
                  <a:cs typeface="+mn-cs"/>
                </a:rPr>
                <a:t>SDK</a:t>
              </a:r>
            </a:p>
          </p:txBody>
        </p:sp>
      </p:grpSp>
      <p:sp>
        <p:nvSpPr>
          <p:cNvPr id="4" name="Rectangle 3">
            <a:extLst>
              <a:ext uri="{FF2B5EF4-FFF2-40B4-BE49-F238E27FC236}">
                <a16:creationId xmlns:a16="http://schemas.microsoft.com/office/drawing/2014/main" id="{5A164FBA-316B-A841-A494-C575563C60B9}"/>
              </a:ext>
            </a:extLst>
          </p:cNvPr>
          <p:cNvSpPr/>
          <p:nvPr/>
        </p:nvSpPr>
        <p:spPr>
          <a:xfrm>
            <a:off x="7619368" y="3615546"/>
            <a:ext cx="653493" cy="1015663"/>
          </a:xfrm>
          <a:prstGeom prst="rect">
            <a:avLst/>
          </a:prstGeom>
        </p:spPr>
        <p:txBody>
          <a:bodyPr wrap="square">
            <a:spAutoFit/>
          </a:bodyPr>
          <a:lstStyle/>
          <a:p>
            <a:r>
              <a:rPr lang="en-US" sz="6000" dirty="0">
                <a:latin typeface="Apple Color Emoji" pitchFamily="2" charset="0"/>
              </a:rPr>
              <a:t>🔑</a:t>
            </a:r>
          </a:p>
        </p:txBody>
      </p:sp>
    </p:spTree>
    <p:extLst>
      <p:ext uri="{BB962C8B-B14F-4D97-AF65-F5344CB8AC3E}">
        <p14:creationId xmlns:p14="http://schemas.microsoft.com/office/powerpoint/2010/main" val="3307909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13"/>
          </p:nvPr>
        </p:nvSpPr>
        <p:spPr/>
        <p:txBody>
          <a:bodyPr/>
          <a:lstStyle/>
          <a:p>
            <a:r>
              <a:rPr lang="en-US" dirty="0"/>
              <a:t>Client Application</a:t>
            </a:r>
          </a:p>
        </p:txBody>
      </p:sp>
      <p:sp>
        <p:nvSpPr>
          <p:cNvPr id="443" name="Text Placeholder 3"/>
          <p:cNvSpPr>
            <a:spLocks noGrp="1"/>
          </p:cNvSpPr>
          <p:nvPr>
            <p:ph type="body" sz="quarter" idx="22"/>
          </p:nvPr>
        </p:nvSpPr>
        <p:spPr>
          <a:xfrm>
            <a:off x="130393" y="1703401"/>
            <a:ext cx="6946881" cy="6483472"/>
          </a:xfrm>
        </p:spPr>
        <p:txBody>
          <a:bodyPr>
            <a:noAutofit/>
          </a:bodyPr>
          <a:lstStyle/>
          <a:p>
            <a:pPr marL="0" indent="0" defTabSz="1300460" fontAlgn="base">
              <a:lnSpc>
                <a:spcPct val="150000"/>
              </a:lnSpc>
              <a:spcBef>
                <a:spcPct val="5000"/>
              </a:spcBef>
              <a:spcAft>
                <a:spcPct val="5000"/>
              </a:spcAft>
              <a:buNone/>
            </a:pPr>
            <a:r>
              <a:rPr lang="en-US" sz="2800" b="1" dirty="0"/>
              <a:t>Client applications use Fabric SDK to:</a:t>
            </a:r>
          </a:p>
          <a:p>
            <a:pPr marL="900073" lvl="1" indent="-457200" defTabSz="1300460" fontAlgn="base">
              <a:lnSpc>
                <a:spcPct val="150000"/>
              </a:lnSpc>
              <a:spcBef>
                <a:spcPct val="5000"/>
              </a:spcBef>
              <a:spcAft>
                <a:spcPct val="5000"/>
              </a:spcAft>
              <a:buFont typeface="Arial" panose="020B0604020202020204" pitchFamily="34" charset="0"/>
              <a:buChar char="•"/>
            </a:pPr>
            <a:r>
              <a:rPr lang="en-US" sz="2800" dirty="0"/>
              <a:t>Connects over channels to peer and </a:t>
            </a:r>
            <a:r>
              <a:rPr lang="en-US" sz="2800" dirty="0" err="1"/>
              <a:t>orderer</a:t>
            </a:r>
            <a:r>
              <a:rPr lang="en-US" sz="2800" dirty="0"/>
              <a:t> nodes</a:t>
            </a:r>
          </a:p>
          <a:p>
            <a:pPr marL="900073" lvl="1" indent="-457200" defTabSz="1300460" fontAlgn="base">
              <a:lnSpc>
                <a:spcPct val="150000"/>
              </a:lnSpc>
              <a:spcBef>
                <a:spcPct val="5000"/>
              </a:spcBef>
              <a:spcAft>
                <a:spcPct val="5000"/>
              </a:spcAft>
              <a:buFont typeface="Arial" panose="020B0604020202020204" pitchFamily="34" charset="0"/>
              <a:buChar char="•"/>
            </a:pPr>
            <a:r>
              <a:rPr lang="en-US" sz="2800" dirty="0"/>
              <a:t>Provide public / private keys</a:t>
            </a:r>
          </a:p>
          <a:p>
            <a:pPr marL="442873" lvl="1" indent="0" defTabSz="1300460" fontAlgn="base">
              <a:spcBef>
                <a:spcPct val="5000"/>
              </a:spcBef>
              <a:spcAft>
                <a:spcPct val="5000"/>
              </a:spcAft>
              <a:buNone/>
            </a:pPr>
            <a:endParaRPr lang="en-US" sz="2400" dirty="0"/>
          </a:p>
          <a:p>
            <a:pPr marL="0" indent="0" defTabSz="1300460" fontAlgn="base">
              <a:lnSpc>
                <a:spcPct val="150000"/>
              </a:lnSpc>
              <a:spcBef>
                <a:spcPct val="5000"/>
              </a:spcBef>
              <a:spcAft>
                <a:spcPct val="5000"/>
              </a:spcAft>
              <a:buNone/>
            </a:pPr>
            <a:r>
              <a:rPr lang="en-US" sz="2800" b="1" dirty="0"/>
              <a:t>Connection Profile </a:t>
            </a:r>
          </a:p>
          <a:p>
            <a:pPr marL="900073" lvl="1" indent="-457200" defTabSz="1300460" fontAlgn="base">
              <a:lnSpc>
                <a:spcPct val="150000"/>
              </a:lnSpc>
              <a:spcBef>
                <a:spcPct val="5000"/>
              </a:spcBef>
              <a:spcAft>
                <a:spcPct val="5000"/>
              </a:spcAft>
              <a:buFont typeface="Arial" panose="020B0604020202020204" pitchFamily="34" charset="0"/>
              <a:buChar char="•"/>
            </a:pPr>
            <a:r>
              <a:rPr lang="en-US" sz="2800" dirty="0"/>
              <a:t>Network end-points and connection parameters</a:t>
            </a:r>
          </a:p>
          <a:p>
            <a:pPr marL="900073" lvl="1" indent="-457200" defTabSz="1300460" fontAlgn="base">
              <a:lnSpc>
                <a:spcPct val="150000"/>
              </a:lnSpc>
              <a:spcBef>
                <a:spcPct val="5000"/>
              </a:spcBef>
              <a:spcAft>
                <a:spcPct val="5000"/>
              </a:spcAft>
              <a:buFont typeface="Arial" panose="020B0604020202020204" pitchFamily="34" charset="0"/>
              <a:buChar char="•"/>
            </a:pPr>
            <a:r>
              <a:rPr lang="en-US" sz="2800" dirty="0"/>
              <a:t>The gateway to submit transactions to a Hyperledger Fabric network</a:t>
            </a:r>
          </a:p>
          <a:p>
            <a:pPr marL="812787" lvl="1" indent="-369914" defTabSz="1300460" fontAlgn="base">
              <a:spcBef>
                <a:spcPct val="5000"/>
              </a:spcBef>
              <a:spcAft>
                <a:spcPct val="5000"/>
              </a:spcAft>
              <a:buFont typeface="Arial" charset="0"/>
              <a:buChar char="–"/>
            </a:pPr>
            <a:endParaRPr lang="en-US" dirty="0">
              <a:solidFill>
                <a:srgbClr val="5A5A5A"/>
              </a:solidFill>
              <a:ea typeface="ＭＳ Ｐゴシック" pitchFamily="34" charset="-128"/>
              <a:cs typeface="IBM Plex Sans Regular" charset="0"/>
            </a:endParaRPr>
          </a:p>
          <a:p>
            <a:endParaRPr lang="en-US" dirty="0"/>
          </a:p>
        </p:txBody>
      </p:sp>
      <p:cxnSp>
        <p:nvCxnSpPr>
          <p:cNvPr id="78" name="Straight Arrow Connector 77"/>
          <p:cNvCxnSpPr>
            <a:stCxn id="50" idx="1"/>
          </p:cNvCxnSpPr>
          <p:nvPr/>
        </p:nvCxnSpPr>
        <p:spPr>
          <a:xfrm flipH="1">
            <a:off x="9984749" y="4214555"/>
            <a:ext cx="907141" cy="11813"/>
          </a:xfrm>
          <a:prstGeom prst="straightConnector1">
            <a:avLst/>
          </a:prstGeom>
          <a:ln w="19050" cmpd="sng">
            <a:solidFill>
              <a:srgbClr val="FF0000"/>
            </a:solidFill>
            <a:prstDash val="sysDash"/>
            <a:headEnd type="none" w="med" len="med"/>
            <a:tailEnd type="triangle"/>
          </a:ln>
          <a:effectLst/>
        </p:spPr>
        <p:style>
          <a:lnRef idx="2">
            <a:schemeClr val="accent1"/>
          </a:lnRef>
          <a:fillRef idx="0">
            <a:schemeClr val="accent1"/>
          </a:fillRef>
          <a:effectRef idx="1">
            <a:schemeClr val="accent1"/>
          </a:effectRef>
          <a:fontRef idx="minor">
            <a:schemeClr val="tx1"/>
          </a:fontRef>
        </p:style>
      </p:cxnSp>
      <p:grpSp>
        <p:nvGrpSpPr>
          <p:cNvPr id="51" name="Group 50"/>
          <p:cNvGrpSpPr/>
          <p:nvPr/>
        </p:nvGrpSpPr>
        <p:grpSpPr>
          <a:xfrm>
            <a:off x="10888100" y="4037038"/>
            <a:ext cx="320857" cy="365512"/>
            <a:chOff x="1642032" y="3300064"/>
            <a:chExt cx="225602" cy="257001"/>
          </a:xfrm>
        </p:grpSpPr>
        <p:sp>
          <p:nvSpPr>
            <p:cNvPr id="49" name="Oval 48"/>
            <p:cNvSpPr/>
            <p:nvPr/>
          </p:nvSpPr>
          <p:spPr>
            <a:xfrm>
              <a:off x="1642032" y="3325860"/>
              <a:ext cx="225602" cy="231205"/>
            </a:xfrm>
            <a:prstGeom prst="ellipse">
              <a:avLst/>
            </a:prstGeom>
            <a:solidFill>
              <a:srgbClr val="FFFFFF"/>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defTabSz="650230" hangingPunct="1">
                <a:spcBef>
                  <a:spcPts val="0"/>
                </a:spcBef>
              </a:pPr>
              <a:endParaRPr lang="en-US" sz="1920" kern="1200" dirty="0">
                <a:solidFill>
                  <a:srgbClr val="FFFFFF"/>
                </a:solidFill>
                <a:latin typeface="IBM Plex Sans" panose="020B0503050203000203" pitchFamily="34" charset="77"/>
              </a:endParaRPr>
            </a:p>
          </p:txBody>
        </p:sp>
        <p:sp>
          <p:nvSpPr>
            <p:cNvPr id="50" name="TextBox 49"/>
            <p:cNvSpPr txBox="1"/>
            <p:nvPr/>
          </p:nvSpPr>
          <p:spPr>
            <a:xfrm>
              <a:off x="1644697" y="3300064"/>
              <a:ext cx="172673" cy="249633"/>
            </a:xfrm>
            <a:prstGeom prst="rect">
              <a:avLst/>
            </a:prstGeom>
            <a:noFill/>
          </p:spPr>
          <p:txBody>
            <a:bodyPr wrap="none" rtlCol="0">
              <a:spAutoFit/>
            </a:bodyPr>
            <a:lstStyle/>
            <a:p>
              <a:pPr defTabSz="650230" hangingPunct="1">
                <a:spcBef>
                  <a:spcPts val="0"/>
                </a:spcBef>
              </a:pPr>
              <a:r>
                <a:rPr lang="en-US" sz="1707" kern="1200" dirty="0">
                  <a:solidFill>
                    <a:srgbClr val="FF3220"/>
                  </a:solidFill>
                  <a:latin typeface="IBM Plex Sans" panose="020B0503050203000203" pitchFamily="34" charset="77"/>
                  <a:ea typeface="+mn-ea"/>
                  <a:cs typeface="+mn-cs"/>
                </a:rPr>
                <a:t>!</a:t>
              </a:r>
            </a:p>
          </p:txBody>
        </p:sp>
      </p:grpSp>
      <p:sp>
        <p:nvSpPr>
          <p:cNvPr id="101" name="TextBox 100"/>
          <p:cNvSpPr txBox="1"/>
          <p:nvPr/>
        </p:nvSpPr>
        <p:spPr>
          <a:xfrm>
            <a:off x="11227477" y="3963731"/>
            <a:ext cx="1293042" cy="486287"/>
          </a:xfrm>
          <a:prstGeom prst="rect">
            <a:avLst/>
          </a:prstGeom>
          <a:noFill/>
        </p:spPr>
        <p:txBody>
          <a:bodyPr wrap="square" rtlCol="0">
            <a:spAutoFit/>
          </a:bodyPr>
          <a:lstStyle/>
          <a:p>
            <a:pPr defTabSz="650230" hangingPunct="1">
              <a:spcBef>
                <a:spcPts val="0"/>
              </a:spcBef>
            </a:pPr>
            <a:r>
              <a:rPr lang="en-US" sz="2560" kern="1200" dirty="0">
                <a:solidFill>
                  <a:srgbClr val="000000"/>
                </a:solidFill>
                <a:latin typeface="IBM Plex Sans" panose="020B0503050203000203" pitchFamily="34" charset="77"/>
                <a:ea typeface="+mn-ea"/>
                <a:cs typeface="+mn-cs"/>
              </a:rPr>
              <a:t>Events</a:t>
            </a:r>
          </a:p>
        </p:txBody>
      </p:sp>
      <p:cxnSp>
        <p:nvCxnSpPr>
          <p:cNvPr id="432" name="Straight Connector 431"/>
          <p:cNvCxnSpPr/>
          <p:nvPr/>
        </p:nvCxnSpPr>
        <p:spPr>
          <a:xfrm flipH="1">
            <a:off x="9963952" y="3103474"/>
            <a:ext cx="1263525" cy="0"/>
          </a:xfrm>
          <a:prstGeom prst="line">
            <a:avLst/>
          </a:prstGeom>
          <a:ln>
            <a:solidFill>
              <a:srgbClr val="457CFF"/>
            </a:solidFill>
          </a:ln>
        </p:spPr>
        <p:style>
          <a:lnRef idx="2">
            <a:schemeClr val="accent1"/>
          </a:lnRef>
          <a:fillRef idx="0">
            <a:schemeClr val="accent1"/>
          </a:fillRef>
          <a:effectRef idx="1">
            <a:schemeClr val="accent1"/>
          </a:effectRef>
          <a:fontRef idx="minor">
            <a:schemeClr val="tx1"/>
          </a:fontRef>
        </p:style>
      </p:cxnSp>
      <p:cxnSp>
        <p:nvCxnSpPr>
          <p:cNvPr id="435" name="Straight Connector 434"/>
          <p:cNvCxnSpPr/>
          <p:nvPr/>
        </p:nvCxnSpPr>
        <p:spPr>
          <a:xfrm flipH="1">
            <a:off x="9963954" y="3438980"/>
            <a:ext cx="126352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p:nvCxnSpPr>
        <p:spPr>
          <a:xfrm flipH="1">
            <a:off x="9963952" y="3788998"/>
            <a:ext cx="1263525"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p:cNvCxnSpPr>
            <a:cxnSpLocks/>
          </p:cNvCxnSpPr>
          <p:nvPr/>
        </p:nvCxnSpPr>
        <p:spPr>
          <a:xfrm rot="10800000">
            <a:off x="9471908" y="4476085"/>
            <a:ext cx="519846" cy="716827"/>
          </a:xfrm>
          <a:prstGeom prst="bentConnector2">
            <a:avLst/>
          </a:prstGeom>
          <a:ln>
            <a:solidFill>
              <a:srgbClr val="0F38C3"/>
            </a:solidFill>
          </a:ln>
        </p:spPr>
        <p:style>
          <a:lnRef idx="2">
            <a:schemeClr val="accent1"/>
          </a:lnRef>
          <a:fillRef idx="0">
            <a:schemeClr val="accent1"/>
          </a:fillRef>
          <a:effectRef idx="1">
            <a:schemeClr val="accent1"/>
          </a:effectRef>
          <a:fontRef idx="minor">
            <a:schemeClr val="tx1"/>
          </a:fontRef>
        </p:style>
      </p:cxnSp>
      <p:sp>
        <p:nvSpPr>
          <p:cNvPr id="452" name="TextBox 451"/>
          <p:cNvSpPr txBox="1"/>
          <p:nvPr/>
        </p:nvSpPr>
        <p:spPr>
          <a:xfrm>
            <a:off x="11208953" y="3176345"/>
            <a:ext cx="1642445" cy="486287"/>
          </a:xfrm>
          <a:prstGeom prst="rect">
            <a:avLst/>
          </a:prstGeom>
          <a:noFill/>
        </p:spPr>
        <p:txBody>
          <a:bodyPr wrap="square" rtlCol="0">
            <a:spAutoFit/>
          </a:bodyPr>
          <a:lstStyle/>
          <a:p>
            <a:pPr defTabSz="650230" hangingPunct="1">
              <a:spcBef>
                <a:spcPts val="0"/>
              </a:spcBef>
            </a:pPr>
            <a:r>
              <a:rPr lang="en-US" sz="2560" kern="1200" dirty="0">
                <a:solidFill>
                  <a:srgbClr val="000000"/>
                </a:solidFill>
                <a:latin typeface="IBM Plex Sans" panose="020B0503050203000203" pitchFamily="34" charset="77"/>
                <a:ea typeface="+mn-ea"/>
                <a:cs typeface="+mn-cs"/>
              </a:rPr>
              <a:t>Channels</a:t>
            </a:r>
          </a:p>
        </p:txBody>
      </p:sp>
      <p:grpSp>
        <p:nvGrpSpPr>
          <p:cNvPr id="39" name="Group 38"/>
          <p:cNvGrpSpPr/>
          <p:nvPr/>
        </p:nvGrpSpPr>
        <p:grpSpPr>
          <a:xfrm>
            <a:off x="7093070" y="2863520"/>
            <a:ext cx="2875945" cy="1600661"/>
            <a:chOff x="1734494" y="2699333"/>
            <a:chExt cx="2022149" cy="1051945"/>
          </a:xfrm>
        </p:grpSpPr>
        <p:sp>
          <p:nvSpPr>
            <p:cNvPr id="41" name="Rectangle 40"/>
            <p:cNvSpPr/>
            <p:nvPr/>
          </p:nvSpPr>
          <p:spPr>
            <a:xfrm>
              <a:off x="1734494" y="2731392"/>
              <a:ext cx="1399266" cy="546126"/>
            </a:xfrm>
            <a:prstGeom prst="rect">
              <a:avLst/>
            </a:prstGeom>
            <a:ln>
              <a:noFill/>
            </a:ln>
          </p:spPr>
          <p:txBody>
            <a:bodyPr wrap="square">
              <a:spAutoFit/>
            </a:bodyPr>
            <a:lstStyle/>
            <a:p>
              <a:pPr algn="ctr" defTabSz="650230" hangingPunct="1">
                <a:spcBef>
                  <a:spcPts val="0"/>
                </a:spcBef>
              </a:pPr>
              <a:r>
                <a:rPr lang="en-US" sz="2400" kern="1200" dirty="0">
                  <a:solidFill>
                    <a:prstClr val="black"/>
                  </a:solidFill>
                  <a:latin typeface="IBM Plex Sans" panose="020B0503050203000203" pitchFamily="34" charset="77"/>
                  <a:ea typeface="+mn-ea"/>
                  <a:cs typeface="Calibri"/>
                </a:rPr>
                <a:t>Client</a:t>
              </a:r>
            </a:p>
            <a:p>
              <a:pPr algn="ctr" defTabSz="650230" hangingPunct="1">
                <a:spcBef>
                  <a:spcPts val="0"/>
                </a:spcBef>
              </a:pPr>
              <a:r>
                <a:rPr lang="en-US" sz="2400" kern="1200" dirty="0">
                  <a:solidFill>
                    <a:prstClr val="black"/>
                  </a:solidFill>
                  <a:latin typeface="IBM Plex Sans" panose="020B0503050203000203" pitchFamily="34" charset="77"/>
                  <a:ea typeface="+mn-ea"/>
                  <a:cs typeface="Calibri"/>
                </a:rPr>
                <a:t>Application</a:t>
              </a:r>
            </a:p>
          </p:txBody>
        </p:sp>
        <p:grpSp>
          <p:nvGrpSpPr>
            <p:cNvPr id="42" name="Group 41"/>
            <p:cNvGrpSpPr/>
            <p:nvPr/>
          </p:nvGrpSpPr>
          <p:grpSpPr>
            <a:xfrm>
              <a:off x="1786347" y="2699333"/>
              <a:ext cx="1970296" cy="1051945"/>
              <a:chOff x="265172" y="2308763"/>
              <a:chExt cx="712071" cy="676800"/>
            </a:xfrm>
          </p:grpSpPr>
          <p:sp>
            <p:nvSpPr>
              <p:cNvPr id="46" name="Rounded Rectangle 45"/>
              <p:cNvSpPr/>
              <p:nvPr/>
            </p:nvSpPr>
            <p:spPr>
              <a:xfrm>
                <a:off x="265172" y="2308763"/>
                <a:ext cx="712071" cy="6768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5120" kern="1200" dirty="0">
                  <a:solidFill>
                    <a:srgbClr val="FFFFFF"/>
                  </a:solidFill>
                  <a:latin typeface="IBM Plex Sans" panose="020B0503050203000203" pitchFamily="34" charset="77"/>
                </a:endParaRPr>
              </a:p>
            </p:txBody>
          </p:sp>
          <p:cxnSp>
            <p:nvCxnSpPr>
              <p:cNvPr id="48" name="Straight Connector 47"/>
              <p:cNvCxnSpPr/>
              <p:nvPr/>
            </p:nvCxnSpPr>
            <p:spPr>
              <a:xfrm>
                <a:off x="736935" y="2308763"/>
                <a:ext cx="0" cy="676800"/>
              </a:xfrm>
              <a:prstGeom prst="line">
                <a:avLst/>
              </a:prstGeom>
              <a:ln w="2857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3080651" y="2976826"/>
              <a:ext cx="624685" cy="303403"/>
            </a:xfrm>
            <a:prstGeom prst="rect">
              <a:avLst/>
            </a:prstGeom>
            <a:noFill/>
            <a:ln>
              <a:noFill/>
            </a:ln>
          </p:spPr>
          <p:txBody>
            <a:bodyPr wrap="square" rtlCol="0">
              <a:spAutoFit/>
            </a:bodyPr>
            <a:lstStyle/>
            <a:p>
              <a:pPr algn="ctr" defTabSz="650230" hangingPunct="1">
                <a:spcBef>
                  <a:spcPts val="0"/>
                </a:spcBef>
              </a:pPr>
              <a:r>
                <a:rPr lang="en-US" sz="2400" kern="1200" dirty="0">
                  <a:solidFill>
                    <a:srgbClr val="000000"/>
                  </a:solidFill>
                  <a:latin typeface="IBM Plex Sans" panose="020B0503050203000203" pitchFamily="34" charset="77"/>
                  <a:ea typeface="+mn-ea"/>
                  <a:cs typeface="+mn-cs"/>
                </a:rPr>
                <a:t>SDK</a:t>
              </a:r>
            </a:p>
          </p:txBody>
        </p:sp>
      </p:grpSp>
      <p:grpSp>
        <p:nvGrpSpPr>
          <p:cNvPr id="29" name="Group 28">
            <a:extLst>
              <a:ext uri="{FF2B5EF4-FFF2-40B4-BE49-F238E27FC236}">
                <a16:creationId xmlns:a16="http://schemas.microsoft.com/office/drawing/2014/main" id="{9DFDA579-7506-964E-BB23-BC96B5E81797}"/>
              </a:ext>
            </a:extLst>
          </p:cNvPr>
          <p:cNvGrpSpPr/>
          <p:nvPr/>
        </p:nvGrpSpPr>
        <p:grpSpPr>
          <a:xfrm>
            <a:off x="9896047" y="4997028"/>
            <a:ext cx="1738305" cy="673703"/>
            <a:chOff x="2311459" y="3053481"/>
            <a:chExt cx="509681" cy="272920"/>
          </a:xfrm>
        </p:grpSpPr>
        <p:sp>
          <p:nvSpPr>
            <p:cNvPr id="30" name="Rounded Rectangle 29">
              <a:extLst>
                <a:ext uri="{FF2B5EF4-FFF2-40B4-BE49-F238E27FC236}">
                  <a16:creationId xmlns:a16="http://schemas.microsoft.com/office/drawing/2014/main" id="{B43762C3-1C74-E346-B2E2-D711D4F673AB}"/>
                </a:ext>
              </a:extLst>
            </p:cNvPr>
            <p:cNvSpPr/>
            <p:nvPr/>
          </p:nvSpPr>
          <p:spPr>
            <a:xfrm rot="21321904">
              <a:off x="2348961" y="3053481"/>
              <a:ext cx="379011" cy="83395"/>
            </a:xfrm>
            <a:prstGeom prst="roundRect">
              <a:avLst/>
            </a:prstGeom>
            <a:solidFill>
              <a:schemeClr val="bg1"/>
            </a:solidFill>
            <a:ln w="254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defTabSz="650230" hangingPunct="1">
                <a:spcBef>
                  <a:spcPts val="0"/>
                </a:spcBef>
              </a:pPr>
              <a:endParaRPr lang="en-US" sz="2560" kern="1200" dirty="0">
                <a:solidFill>
                  <a:srgbClr val="FFFFFF"/>
                </a:solidFill>
                <a:latin typeface="IBM Plex Sans" panose="020B0503050203000203" pitchFamily="34" charset="77"/>
              </a:endParaRPr>
            </a:p>
          </p:txBody>
        </p:sp>
        <p:sp>
          <p:nvSpPr>
            <p:cNvPr id="31" name="Rounded Rectangle 30">
              <a:extLst>
                <a:ext uri="{FF2B5EF4-FFF2-40B4-BE49-F238E27FC236}">
                  <a16:creationId xmlns:a16="http://schemas.microsoft.com/office/drawing/2014/main" id="{F5AC8325-0B0B-2044-829B-AEF1D20E7A5E}"/>
                </a:ext>
              </a:extLst>
            </p:cNvPr>
            <p:cNvSpPr/>
            <p:nvPr/>
          </p:nvSpPr>
          <p:spPr>
            <a:xfrm>
              <a:off x="2330328" y="3063695"/>
              <a:ext cx="422342" cy="262706"/>
            </a:xfrm>
            <a:prstGeom prst="roundRect">
              <a:avLst/>
            </a:prstGeom>
            <a:solidFill>
              <a:schemeClr val="bg1"/>
            </a:solidFill>
            <a:ln w="254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defTabSz="650230" hangingPunct="1">
                <a:spcBef>
                  <a:spcPts val="0"/>
                </a:spcBef>
              </a:pPr>
              <a:endParaRPr lang="en-US" sz="2560" kern="1200" dirty="0">
                <a:solidFill>
                  <a:srgbClr val="FFFFFF"/>
                </a:solidFill>
                <a:latin typeface="IBM Plex Sans" panose="020B0503050203000203" pitchFamily="34" charset="77"/>
              </a:endParaRPr>
            </a:p>
          </p:txBody>
        </p:sp>
        <p:sp>
          <p:nvSpPr>
            <p:cNvPr id="32" name="TextBox 31">
              <a:extLst>
                <a:ext uri="{FF2B5EF4-FFF2-40B4-BE49-F238E27FC236}">
                  <a16:creationId xmlns:a16="http://schemas.microsoft.com/office/drawing/2014/main" id="{5F63DC41-0013-EC4F-AC8F-8A0C1480C239}"/>
                </a:ext>
              </a:extLst>
            </p:cNvPr>
            <p:cNvSpPr txBox="1"/>
            <p:nvPr/>
          </p:nvSpPr>
          <p:spPr>
            <a:xfrm>
              <a:off x="2311459" y="3134856"/>
              <a:ext cx="509681" cy="162086"/>
            </a:xfrm>
            <a:prstGeom prst="rect">
              <a:avLst/>
            </a:prstGeom>
            <a:noFill/>
          </p:spPr>
          <p:txBody>
            <a:bodyPr wrap="square" rtlCol="0">
              <a:spAutoFit/>
            </a:bodyPr>
            <a:lstStyle/>
            <a:p>
              <a:pPr defTabSz="650230" hangingPunct="1">
                <a:spcBef>
                  <a:spcPts val="0"/>
                </a:spcBef>
              </a:pPr>
              <a:r>
                <a:rPr lang="en-US" kern="1200" dirty="0">
                  <a:solidFill>
                    <a:srgbClr val="000000"/>
                  </a:solidFill>
                  <a:latin typeface="IBM Plex Sans" panose="020B0503050203000203" pitchFamily="34" charset="77"/>
                  <a:ea typeface="+mn-ea"/>
                  <a:cs typeface="+mn-cs"/>
                </a:rPr>
                <a:t>Local MSP</a:t>
              </a:r>
            </a:p>
          </p:txBody>
        </p:sp>
        <p:sp>
          <p:nvSpPr>
            <p:cNvPr id="33" name="Rounded Rectangle 32">
              <a:extLst>
                <a:ext uri="{FF2B5EF4-FFF2-40B4-BE49-F238E27FC236}">
                  <a16:creationId xmlns:a16="http://schemas.microsoft.com/office/drawing/2014/main" id="{2D883808-05CA-974D-8C0C-215909D05424}"/>
                </a:ext>
              </a:extLst>
            </p:cNvPr>
            <p:cNvSpPr/>
            <p:nvPr/>
          </p:nvSpPr>
          <p:spPr>
            <a:xfrm>
              <a:off x="2701842" y="3145936"/>
              <a:ext cx="76191" cy="99788"/>
            </a:xfrm>
            <a:prstGeom prst="roundRect">
              <a:avLst/>
            </a:prstGeom>
            <a:solidFill>
              <a:schemeClr val="bg1"/>
            </a:solidFill>
            <a:ln w="254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defTabSz="650230" hangingPunct="1">
                <a:spcBef>
                  <a:spcPts val="0"/>
                </a:spcBef>
              </a:pPr>
              <a:endParaRPr lang="en-US" sz="2560" kern="1200" dirty="0">
                <a:solidFill>
                  <a:srgbClr val="FFFFFF"/>
                </a:solidFill>
                <a:latin typeface="IBM Plex Sans" panose="020B0503050203000203" pitchFamily="34" charset="77"/>
              </a:endParaRPr>
            </a:p>
          </p:txBody>
        </p:sp>
      </p:grpSp>
      <p:cxnSp>
        <p:nvCxnSpPr>
          <p:cNvPr id="25" name="Straight Connector 448">
            <a:extLst>
              <a:ext uri="{FF2B5EF4-FFF2-40B4-BE49-F238E27FC236}">
                <a16:creationId xmlns:a16="http://schemas.microsoft.com/office/drawing/2014/main" id="{60EF8E8C-6BA5-4B4F-8A43-76DE9CDFE673}"/>
              </a:ext>
            </a:extLst>
          </p:cNvPr>
          <p:cNvCxnSpPr>
            <a:cxnSpLocks/>
            <a:stCxn id="3" idx="1"/>
          </p:cNvCxnSpPr>
          <p:nvPr/>
        </p:nvCxnSpPr>
        <p:spPr>
          <a:xfrm rot="10800000">
            <a:off x="9246885" y="4474531"/>
            <a:ext cx="802452" cy="2803743"/>
          </a:xfrm>
          <a:prstGeom prst="bentConnector2">
            <a:avLst/>
          </a:prstGeom>
          <a:ln>
            <a:solidFill>
              <a:srgbClr val="0F38C3"/>
            </a:solidFill>
          </a:ln>
        </p:spPr>
        <p:style>
          <a:lnRef idx="2">
            <a:schemeClr val="accent1"/>
          </a:lnRef>
          <a:fillRef idx="0">
            <a:schemeClr val="accent1"/>
          </a:fillRef>
          <a:effectRef idx="1">
            <a:schemeClr val="accent1"/>
          </a:effectRef>
          <a:fontRef idx="minor">
            <a:schemeClr val="tx1"/>
          </a:fontRef>
        </p:style>
      </p:cxnSp>
      <p:sp>
        <p:nvSpPr>
          <p:cNvPr id="3" name="Folded Corner 2">
            <a:extLst>
              <a:ext uri="{FF2B5EF4-FFF2-40B4-BE49-F238E27FC236}">
                <a16:creationId xmlns:a16="http://schemas.microsoft.com/office/drawing/2014/main" id="{9D371A58-E09C-C047-B495-9BD69F8582E2}"/>
              </a:ext>
            </a:extLst>
          </p:cNvPr>
          <p:cNvSpPr/>
          <p:nvPr/>
        </p:nvSpPr>
        <p:spPr>
          <a:xfrm>
            <a:off x="10049337" y="5930706"/>
            <a:ext cx="2776647" cy="2695133"/>
          </a:xfrm>
          <a:prstGeom prst="foldedCorner">
            <a:avLst/>
          </a:prstGeom>
          <a:noFill/>
          <a:ln w="254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2560" kern="1200" dirty="0">
              <a:solidFill>
                <a:srgbClr val="FFFFFF"/>
              </a:solidFill>
              <a:latin typeface="IBM Plex Sans" panose="020B0503050203000203" pitchFamily="34" charset="77"/>
            </a:endParaRPr>
          </a:p>
        </p:txBody>
      </p:sp>
      <p:sp>
        <p:nvSpPr>
          <p:cNvPr id="8" name="TextBox 7">
            <a:extLst>
              <a:ext uri="{FF2B5EF4-FFF2-40B4-BE49-F238E27FC236}">
                <a16:creationId xmlns:a16="http://schemas.microsoft.com/office/drawing/2014/main" id="{CA42B069-1AF4-3349-A377-261BA6C2C1FA}"/>
              </a:ext>
            </a:extLst>
          </p:cNvPr>
          <p:cNvSpPr txBox="1"/>
          <p:nvPr/>
        </p:nvSpPr>
        <p:spPr>
          <a:xfrm>
            <a:off x="10066746" y="5954172"/>
            <a:ext cx="2592614" cy="2476512"/>
          </a:xfrm>
          <a:prstGeom prst="rect">
            <a:avLst/>
          </a:prstGeom>
          <a:noFill/>
        </p:spPr>
        <p:txBody>
          <a:bodyPr wrap="square" rtlCol="0">
            <a:spAutoFit/>
          </a:bodyPr>
          <a:lstStyle/>
          <a:p>
            <a:pPr marL="243836" indent="-243836" defTabSz="650230" hangingPunct="1">
              <a:spcBef>
                <a:spcPts val="0"/>
              </a:spcBef>
              <a:buFont typeface="Arial" panose="020B0604020202020204" pitchFamily="34" charset="0"/>
              <a:buChar char="•"/>
            </a:pPr>
            <a:r>
              <a:rPr lang="en-US" kern="1200" dirty="0">
                <a:solidFill>
                  <a:srgbClr val="003BC9"/>
                </a:solidFill>
                <a:latin typeface="IBM Plex Sans" panose="020B0503050203000203" pitchFamily="34" charset="77"/>
                <a:ea typeface="+mn-ea"/>
                <a:cs typeface="+mn-cs"/>
              </a:rPr>
              <a:t>Connection </a:t>
            </a:r>
            <a:r>
              <a:rPr lang="en-US" kern="1200" dirty="0" err="1">
                <a:solidFill>
                  <a:srgbClr val="003BC9"/>
                </a:solidFill>
                <a:latin typeface="IBM Plex Sans" panose="020B0503050203000203" pitchFamily="34" charset="77"/>
                <a:ea typeface="+mn-ea"/>
                <a:cs typeface="+mn-cs"/>
              </a:rPr>
              <a:t>Parms</a:t>
            </a:r>
            <a:endParaRPr lang="en-US" kern="1200" dirty="0">
              <a:solidFill>
                <a:srgbClr val="003BC9"/>
              </a:solidFill>
              <a:latin typeface="IBM Plex Sans" panose="020B0503050203000203" pitchFamily="34" charset="77"/>
              <a:ea typeface="+mn-ea"/>
              <a:cs typeface="+mn-cs"/>
            </a:endParaRPr>
          </a:p>
          <a:p>
            <a:pPr marL="243836" indent="-243836" defTabSz="650230" hangingPunct="1">
              <a:spcBef>
                <a:spcPts val="0"/>
              </a:spcBef>
              <a:buFont typeface="Arial" panose="020B0604020202020204" pitchFamily="34" charset="0"/>
              <a:buChar char="•"/>
            </a:pPr>
            <a:r>
              <a:rPr lang="en-US" kern="1200" dirty="0">
                <a:solidFill>
                  <a:srgbClr val="003BC9"/>
                </a:solidFill>
                <a:latin typeface="IBM Plex Sans" panose="020B0503050203000203" pitchFamily="34" charset="77"/>
                <a:ea typeface="+mn-ea"/>
                <a:cs typeface="+mn-cs"/>
              </a:rPr>
              <a:t>Credential Store</a:t>
            </a:r>
          </a:p>
          <a:p>
            <a:pPr marL="243836" indent="-243836" defTabSz="650230" hangingPunct="1">
              <a:spcBef>
                <a:spcPts val="0"/>
              </a:spcBef>
              <a:buFont typeface="Arial" panose="020B0604020202020204" pitchFamily="34" charset="0"/>
              <a:buChar char="•"/>
            </a:pPr>
            <a:r>
              <a:rPr lang="en-US" kern="1200" dirty="0">
                <a:solidFill>
                  <a:srgbClr val="003BC9"/>
                </a:solidFill>
                <a:latin typeface="IBM Plex Sans" panose="020B0503050203000203" pitchFamily="34" charset="77"/>
                <a:ea typeface="+mn-ea"/>
                <a:cs typeface="+mn-cs"/>
              </a:rPr>
              <a:t>Channels</a:t>
            </a:r>
          </a:p>
          <a:p>
            <a:pPr marL="243836" indent="-243836" defTabSz="650230" hangingPunct="1">
              <a:spcBef>
                <a:spcPts val="0"/>
              </a:spcBef>
              <a:buFont typeface="Arial" panose="020B0604020202020204" pitchFamily="34" charset="0"/>
              <a:buChar char="•"/>
            </a:pPr>
            <a:r>
              <a:rPr lang="en-US" kern="1200" dirty="0" err="1">
                <a:solidFill>
                  <a:srgbClr val="003BC9"/>
                </a:solidFill>
                <a:latin typeface="IBM Plex Sans" panose="020B0503050203000203" pitchFamily="34" charset="77"/>
                <a:ea typeface="+mn-ea"/>
                <a:cs typeface="+mn-cs"/>
              </a:rPr>
              <a:t>Organisations</a:t>
            </a:r>
            <a:endParaRPr lang="en-US" kern="1200" dirty="0">
              <a:solidFill>
                <a:srgbClr val="003BC9"/>
              </a:solidFill>
              <a:latin typeface="IBM Plex Sans" panose="020B0503050203000203" pitchFamily="34" charset="77"/>
              <a:ea typeface="+mn-ea"/>
              <a:cs typeface="+mn-cs"/>
            </a:endParaRPr>
          </a:p>
          <a:p>
            <a:pPr marL="243836" indent="-243836" defTabSz="650230" hangingPunct="1">
              <a:spcBef>
                <a:spcPts val="0"/>
              </a:spcBef>
              <a:buFont typeface="Arial" panose="020B0604020202020204" pitchFamily="34" charset="0"/>
              <a:buChar char="•"/>
            </a:pPr>
            <a:r>
              <a:rPr lang="en-US" kern="1200" dirty="0" err="1">
                <a:solidFill>
                  <a:srgbClr val="003BC9"/>
                </a:solidFill>
                <a:latin typeface="IBM Plex Sans" panose="020B0503050203000203" pitchFamily="34" charset="77"/>
                <a:ea typeface="+mn-ea"/>
                <a:cs typeface="+mn-cs"/>
              </a:rPr>
              <a:t>Orderers</a:t>
            </a:r>
            <a:endParaRPr lang="en-US" kern="1200" dirty="0">
              <a:solidFill>
                <a:srgbClr val="003BC9"/>
              </a:solidFill>
              <a:latin typeface="IBM Plex Sans" panose="020B0503050203000203" pitchFamily="34" charset="77"/>
              <a:ea typeface="+mn-ea"/>
              <a:cs typeface="+mn-cs"/>
            </a:endParaRPr>
          </a:p>
          <a:p>
            <a:pPr marL="243836" indent="-243836" defTabSz="650230" hangingPunct="1">
              <a:spcBef>
                <a:spcPts val="0"/>
              </a:spcBef>
              <a:buFont typeface="Arial" panose="020B0604020202020204" pitchFamily="34" charset="0"/>
              <a:buChar char="•"/>
            </a:pPr>
            <a:r>
              <a:rPr lang="en-US" kern="1200" dirty="0">
                <a:solidFill>
                  <a:srgbClr val="003BC9"/>
                </a:solidFill>
                <a:latin typeface="IBM Plex Sans" panose="020B0503050203000203" pitchFamily="34" charset="77"/>
                <a:ea typeface="+mn-ea"/>
                <a:cs typeface="+mn-cs"/>
              </a:rPr>
              <a:t>Peers</a:t>
            </a:r>
          </a:p>
          <a:p>
            <a:pPr marL="243836" indent="-243836" defTabSz="650230" hangingPunct="1">
              <a:spcBef>
                <a:spcPts val="0"/>
              </a:spcBef>
              <a:buFont typeface="Arial" panose="020B0604020202020204" pitchFamily="34" charset="0"/>
              <a:buChar char="•"/>
            </a:pPr>
            <a:r>
              <a:rPr lang="en-US" kern="1200" dirty="0">
                <a:solidFill>
                  <a:srgbClr val="003BC9"/>
                </a:solidFill>
                <a:latin typeface="IBM Plex Sans" panose="020B0503050203000203" pitchFamily="34" charset="77"/>
                <a:ea typeface="+mn-ea"/>
                <a:cs typeface="+mn-cs"/>
              </a:rPr>
              <a:t>CAs</a:t>
            </a:r>
          </a:p>
          <a:p>
            <a:pPr defTabSz="650230" hangingPunct="1">
              <a:spcBef>
                <a:spcPts val="0"/>
              </a:spcBef>
            </a:pPr>
            <a:endParaRPr lang="en-US" sz="1493" kern="1200" dirty="0">
              <a:solidFill>
                <a:srgbClr val="003BC9"/>
              </a:solidFill>
              <a:latin typeface="IBM Plex Sans" panose="020B0503050203000203" pitchFamily="34" charset="77"/>
              <a:ea typeface="+mn-ea"/>
              <a:cs typeface="+mn-cs"/>
            </a:endParaRPr>
          </a:p>
        </p:txBody>
      </p:sp>
      <p:sp>
        <p:nvSpPr>
          <p:cNvPr id="10" name="TextBox 9">
            <a:extLst>
              <a:ext uri="{FF2B5EF4-FFF2-40B4-BE49-F238E27FC236}">
                <a16:creationId xmlns:a16="http://schemas.microsoft.com/office/drawing/2014/main" id="{B76A1183-5BD6-4F4A-86FB-2781B3F3BD34}"/>
              </a:ext>
            </a:extLst>
          </p:cNvPr>
          <p:cNvSpPr txBox="1"/>
          <p:nvPr/>
        </p:nvSpPr>
        <p:spPr>
          <a:xfrm>
            <a:off x="7292320" y="7369676"/>
            <a:ext cx="2725426" cy="461665"/>
          </a:xfrm>
          <a:prstGeom prst="rect">
            <a:avLst/>
          </a:prstGeom>
          <a:noFill/>
        </p:spPr>
        <p:txBody>
          <a:bodyPr wrap="none" rtlCol="0">
            <a:spAutoFit/>
          </a:bodyPr>
          <a:lstStyle/>
          <a:p>
            <a:pPr defTabSz="650230" hangingPunct="1">
              <a:spcBef>
                <a:spcPts val="0"/>
              </a:spcBef>
            </a:pPr>
            <a:r>
              <a:rPr lang="en-US" sz="2400" kern="1200" dirty="0">
                <a:solidFill>
                  <a:srgbClr val="003BC9"/>
                </a:solidFill>
                <a:latin typeface="IBM Plex Sans" panose="020B0503050203000203" pitchFamily="34" charset="77"/>
                <a:ea typeface="+mn-ea"/>
                <a:cs typeface="+mn-cs"/>
              </a:rPr>
              <a:t>Connection Profile</a:t>
            </a:r>
          </a:p>
        </p:txBody>
      </p:sp>
      <p:sp>
        <p:nvSpPr>
          <p:cNvPr id="4" name="Rectangle 3">
            <a:extLst>
              <a:ext uri="{FF2B5EF4-FFF2-40B4-BE49-F238E27FC236}">
                <a16:creationId xmlns:a16="http://schemas.microsoft.com/office/drawing/2014/main" id="{5A164FBA-316B-A841-A494-C575563C60B9}"/>
              </a:ext>
            </a:extLst>
          </p:cNvPr>
          <p:cNvSpPr/>
          <p:nvPr/>
        </p:nvSpPr>
        <p:spPr>
          <a:xfrm>
            <a:off x="7619368" y="3615546"/>
            <a:ext cx="653493" cy="1015663"/>
          </a:xfrm>
          <a:prstGeom prst="rect">
            <a:avLst/>
          </a:prstGeom>
        </p:spPr>
        <p:txBody>
          <a:bodyPr wrap="square">
            <a:spAutoFit/>
          </a:bodyPr>
          <a:lstStyle/>
          <a:p>
            <a:r>
              <a:rPr lang="en-US" sz="6000" dirty="0">
                <a:latin typeface="Apple Color Emoji" pitchFamily="2" charset="0"/>
              </a:rPr>
              <a:t>🔑</a:t>
            </a:r>
          </a:p>
        </p:txBody>
      </p:sp>
    </p:spTree>
    <p:extLst>
      <p:ext uri="{BB962C8B-B14F-4D97-AF65-F5344CB8AC3E}">
        <p14:creationId xmlns:p14="http://schemas.microsoft.com/office/powerpoint/2010/main" val="2614710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2898087" y="3763996"/>
            <a:ext cx="7521631" cy="4485136"/>
          </a:xfrm>
          <a:prstGeom prst="roundRect">
            <a:avLst/>
          </a:prstGeom>
          <a:solidFill>
            <a:schemeClr val="accent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10" name="Rounded Rectangle 9"/>
          <p:cNvSpPr/>
          <p:nvPr/>
        </p:nvSpPr>
        <p:spPr>
          <a:xfrm>
            <a:off x="3827825" y="6352087"/>
            <a:ext cx="6266660" cy="1752735"/>
          </a:xfrm>
          <a:prstGeom prst="roundRect">
            <a:avLst/>
          </a:prstGeom>
          <a:solidFill>
            <a:srgbClr val="EEE1FF"/>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cxnSp>
        <p:nvCxnSpPr>
          <p:cNvPr id="69" name="Elbow Connector 68"/>
          <p:cNvCxnSpPr>
            <a:cxnSpLocks/>
          </p:cNvCxnSpPr>
          <p:nvPr/>
        </p:nvCxnSpPr>
        <p:spPr>
          <a:xfrm>
            <a:off x="4002776" y="3161041"/>
            <a:ext cx="2444026" cy="1461163"/>
          </a:xfrm>
          <a:prstGeom prst="bentConnector3">
            <a:avLst>
              <a:gd name="adj1" fmla="val 50000"/>
            </a:avLst>
          </a:prstGeom>
          <a:ln w="127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157010" y="2340120"/>
            <a:ext cx="1778051" cy="830997"/>
          </a:xfrm>
          <a:prstGeom prst="rect">
            <a:avLst/>
          </a:prstGeom>
          <a:noFill/>
          <a:effectLst/>
        </p:spPr>
        <p:txBody>
          <a:bodyPr wrap="none" rtlCol="0">
            <a:spAutoFit/>
          </a:bodyPr>
          <a:lstStyle/>
          <a:p>
            <a:pPr defTabSz="650230" hangingPunct="1">
              <a:spcBef>
                <a:spcPts val="0"/>
              </a:spcBef>
            </a:pPr>
            <a:r>
              <a:rPr lang="en-US" sz="2400" kern="1200" dirty="0">
                <a:solidFill>
                  <a:schemeClr val="tx1"/>
                </a:solidFill>
                <a:latin typeface="IBM Plex Sans" panose="020B0503050203000203" pitchFamily="34" charset="77"/>
                <a:ea typeface="Arial" charset="0"/>
                <a:cs typeface="Arial" charset="0"/>
              </a:rPr>
              <a:t>Blockchain </a:t>
            </a:r>
          </a:p>
          <a:p>
            <a:pPr defTabSz="650230" hangingPunct="1">
              <a:spcBef>
                <a:spcPts val="0"/>
              </a:spcBef>
            </a:pPr>
            <a:r>
              <a:rPr lang="en-US" sz="2400" kern="1200" dirty="0">
                <a:solidFill>
                  <a:schemeClr val="tx1"/>
                </a:solidFill>
                <a:latin typeface="IBM Plex Sans" panose="020B0503050203000203" pitchFamily="34" charset="77"/>
                <a:ea typeface="Arial" charset="0"/>
                <a:cs typeface="Arial" charset="0"/>
              </a:rPr>
              <a:t>developer</a:t>
            </a:r>
          </a:p>
        </p:txBody>
      </p:sp>
      <p:sp>
        <p:nvSpPr>
          <p:cNvPr id="7" name="Folded Corner 6"/>
          <p:cNvSpPr/>
          <p:nvPr/>
        </p:nvSpPr>
        <p:spPr>
          <a:xfrm>
            <a:off x="6432228" y="4044241"/>
            <a:ext cx="1419830" cy="1345937"/>
          </a:xfrm>
          <a:prstGeom prst="foldedCorner">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102400" rIns="102400" rtlCol="0" anchor="ctr"/>
          <a:lstStyle/>
          <a:p>
            <a:pPr algn="ctr" defTabSz="650230" hangingPunct="1">
              <a:spcBef>
                <a:spcPts val="0"/>
              </a:spcBef>
            </a:pPr>
            <a:r>
              <a:rPr lang="en-US" sz="2400" kern="1200" dirty="0">
                <a:solidFill>
                  <a:schemeClr val="tx1"/>
                </a:solidFill>
                <a:latin typeface="IBM Plex Sans" panose="020B0503050203000203" pitchFamily="34" charset="77"/>
                <a:ea typeface="Arial" charset="0"/>
                <a:cs typeface="Arial" charset="0"/>
              </a:rPr>
              <a:t>Smart Contract</a:t>
            </a:r>
          </a:p>
        </p:txBody>
      </p:sp>
      <p:cxnSp>
        <p:nvCxnSpPr>
          <p:cNvPr id="42" name="Straight Arrow Connector 41"/>
          <p:cNvCxnSpPr/>
          <p:nvPr/>
        </p:nvCxnSpPr>
        <p:spPr>
          <a:xfrm>
            <a:off x="6984889" y="3384750"/>
            <a:ext cx="4184" cy="659492"/>
          </a:xfrm>
          <a:prstGeom prst="straightConnector1">
            <a:avLst/>
          </a:prstGeom>
          <a:ln w="127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028555" y="3372225"/>
            <a:ext cx="906017" cy="333040"/>
          </a:xfrm>
          <a:prstGeom prst="rect">
            <a:avLst/>
          </a:prstGeom>
          <a:noFill/>
          <a:effectLst/>
        </p:spPr>
        <p:txBody>
          <a:bodyPr wrap="none" rtlCol="0">
            <a:spAutoFit/>
          </a:bodyPr>
          <a:lstStyle/>
          <a:p>
            <a:pPr defTabSz="650230" hangingPunct="1">
              <a:spcBef>
                <a:spcPts val="0"/>
              </a:spcBef>
            </a:pPr>
            <a:r>
              <a:rPr lang="en-US" sz="1564" kern="1200" dirty="0">
                <a:solidFill>
                  <a:srgbClr val="003BC9"/>
                </a:solidFill>
                <a:latin typeface="IBM Plex Sans" panose="020B0503050203000203" pitchFamily="34" charset="77"/>
                <a:ea typeface="Arial" charset="0"/>
                <a:cs typeface="Arial" charset="0"/>
              </a:rPr>
              <a:t>submits</a:t>
            </a:r>
          </a:p>
        </p:txBody>
      </p:sp>
      <p:sp>
        <p:nvSpPr>
          <p:cNvPr id="72" name="TextBox 71"/>
          <p:cNvSpPr txBox="1"/>
          <p:nvPr/>
        </p:nvSpPr>
        <p:spPr>
          <a:xfrm>
            <a:off x="3935061" y="3347779"/>
            <a:ext cx="1003801" cy="333040"/>
          </a:xfrm>
          <a:prstGeom prst="rect">
            <a:avLst/>
          </a:prstGeom>
          <a:noFill/>
          <a:ln>
            <a:noFill/>
          </a:ln>
          <a:effectLst/>
        </p:spPr>
        <p:txBody>
          <a:bodyPr wrap="none" rtlCol="0">
            <a:spAutoFit/>
          </a:bodyPr>
          <a:lstStyle/>
          <a:p>
            <a:pPr defTabSz="650230" hangingPunct="1">
              <a:spcBef>
                <a:spcPts val="0"/>
              </a:spcBef>
            </a:pPr>
            <a:r>
              <a:rPr lang="en-US" sz="1564" kern="1200" dirty="0">
                <a:solidFill>
                  <a:srgbClr val="003BC9"/>
                </a:solidFill>
                <a:latin typeface="IBM Plex Sans" panose="020B0503050203000203" pitchFamily="34" charset="77"/>
                <a:ea typeface="Arial" charset="0"/>
                <a:cs typeface="Arial" charset="0"/>
              </a:rPr>
              <a:t>develops</a:t>
            </a:r>
          </a:p>
        </p:txBody>
      </p:sp>
      <p:sp>
        <p:nvSpPr>
          <p:cNvPr id="73" name="TextBox 72"/>
          <p:cNvSpPr txBox="1"/>
          <p:nvPr/>
        </p:nvSpPr>
        <p:spPr>
          <a:xfrm>
            <a:off x="4636112" y="2338206"/>
            <a:ext cx="1003801" cy="333040"/>
          </a:xfrm>
          <a:prstGeom prst="rect">
            <a:avLst/>
          </a:prstGeom>
          <a:noFill/>
          <a:effectLst/>
        </p:spPr>
        <p:txBody>
          <a:bodyPr wrap="none" rtlCol="0">
            <a:spAutoFit/>
          </a:bodyPr>
          <a:lstStyle/>
          <a:p>
            <a:pPr defTabSz="650230" hangingPunct="1">
              <a:spcBef>
                <a:spcPts val="0"/>
              </a:spcBef>
            </a:pPr>
            <a:r>
              <a:rPr lang="en-US" sz="1564" kern="1200" dirty="0">
                <a:solidFill>
                  <a:srgbClr val="003BC9"/>
                </a:solidFill>
                <a:latin typeface="IBM Plex Sans" panose="020B0503050203000203" pitchFamily="34" charset="77"/>
                <a:ea typeface="Arial" charset="0"/>
                <a:cs typeface="Arial" charset="0"/>
              </a:rPr>
              <a:t>develops</a:t>
            </a:r>
          </a:p>
        </p:txBody>
      </p:sp>
      <p:sp>
        <p:nvSpPr>
          <p:cNvPr id="78" name="TextBox 77"/>
          <p:cNvSpPr txBox="1"/>
          <p:nvPr/>
        </p:nvSpPr>
        <p:spPr>
          <a:xfrm>
            <a:off x="7146353" y="5490682"/>
            <a:ext cx="1978379" cy="523220"/>
          </a:xfrm>
          <a:prstGeom prst="rect">
            <a:avLst/>
          </a:prstGeom>
          <a:noFill/>
          <a:effectLst/>
        </p:spPr>
        <p:txBody>
          <a:bodyPr wrap="square" rtlCol="0">
            <a:spAutoFit/>
          </a:bodyPr>
          <a:lstStyle/>
          <a:p>
            <a:pPr defTabSz="650230" hangingPunct="1">
              <a:spcBef>
                <a:spcPts val="0"/>
              </a:spcBef>
            </a:pPr>
            <a:r>
              <a:rPr lang="en-US" sz="2800" kern="1200" dirty="0">
                <a:solidFill>
                  <a:srgbClr val="003BC9"/>
                </a:solidFill>
                <a:latin typeface="IBM Plex Sans" panose="020B0503050203000203" pitchFamily="34" charset="77"/>
                <a:ea typeface="Arial" charset="0"/>
                <a:cs typeface="Arial" charset="0"/>
              </a:rPr>
              <a:t>recorded</a:t>
            </a:r>
            <a:endParaRPr lang="en-US" sz="1400" kern="1200" dirty="0">
              <a:solidFill>
                <a:srgbClr val="003BC9"/>
              </a:solidFill>
              <a:latin typeface="IBM Plex Sans" panose="020B0503050203000203" pitchFamily="34" charset="77"/>
              <a:ea typeface="Arial" charset="0"/>
              <a:cs typeface="Arial" charset="0"/>
            </a:endParaRPr>
          </a:p>
        </p:txBody>
      </p:sp>
      <p:cxnSp>
        <p:nvCxnSpPr>
          <p:cNvPr id="21" name="Elbow Connector 20"/>
          <p:cNvCxnSpPr/>
          <p:nvPr/>
        </p:nvCxnSpPr>
        <p:spPr>
          <a:xfrm rot="16200000" flipH="1">
            <a:off x="6897459" y="5697447"/>
            <a:ext cx="1209564" cy="628436"/>
          </a:xfrm>
          <a:prstGeom prst="bentConnector3">
            <a:avLst>
              <a:gd name="adj1" fmla="val 52363"/>
            </a:avLst>
          </a:prstGeom>
          <a:ln w="127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a:endCxn id="87" idx="1"/>
          </p:cNvCxnSpPr>
          <p:nvPr/>
        </p:nvCxnSpPr>
        <p:spPr>
          <a:xfrm flipV="1">
            <a:off x="4237329" y="2736651"/>
            <a:ext cx="2089050" cy="8111"/>
          </a:xfrm>
          <a:prstGeom prst="straightConnector1">
            <a:avLst/>
          </a:prstGeom>
          <a:ln w="127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9107678" y="5160614"/>
            <a:ext cx="1026243" cy="333040"/>
          </a:xfrm>
          <a:prstGeom prst="rect">
            <a:avLst/>
          </a:prstGeom>
          <a:noFill/>
          <a:effectLst/>
        </p:spPr>
        <p:txBody>
          <a:bodyPr wrap="none" rtlCol="0">
            <a:spAutoFit/>
          </a:bodyPr>
          <a:lstStyle/>
          <a:p>
            <a:pPr defTabSz="650230" hangingPunct="1">
              <a:spcBef>
                <a:spcPts val="0"/>
              </a:spcBef>
            </a:pPr>
            <a:r>
              <a:rPr lang="en-US" sz="1564" kern="1200" dirty="0">
                <a:solidFill>
                  <a:srgbClr val="003BC9"/>
                </a:solidFill>
                <a:latin typeface="IBM Plex Sans" panose="020B0503050203000203" pitchFamily="34" charset="77"/>
                <a:ea typeface="Arial" charset="0"/>
                <a:cs typeface="Arial" charset="0"/>
              </a:rPr>
              <a:t>accesses</a:t>
            </a:r>
          </a:p>
        </p:txBody>
      </p:sp>
      <p:cxnSp>
        <p:nvCxnSpPr>
          <p:cNvPr id="32" name="Straight Arrow Connector 31"/>
          <p:cNvCxnSpPr>
            <a:endCxn id="86" idx="2"/>
          </p:cNvCxnSpPr>
          <p:nvPr/>
        </p:nvCxnSpPr>
        <p:spPr>
          <a:xfrm flipV="1">
            <a:off x="10072090" y="7232862"/>
            <a:ext cx="1176738" cy="9239"/>
          </a:xfrm>
          <a:prstGeom prst="straightConnector1">
            <a:avLst/>
          </a:prstGeom>
          <a:ln w="12700" cmpd="sng">
            <a:solidFill>
              <a:schemeClr val="tx2"/>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cxnSpLocks/>
            <a:endCxn id="102" idx="2"/>
          </p:cNvCxnSpPr>
          <p:nvPr/>
        </p:nvCxnSpPr>
        <p:spPr>
          <a:xfrm flipV="1">
            <a:off x="7884043" y="4731895"/>
            <a:ext cx="3364785" cy="6"/>
          </a:xfrm>
          <a:prstGeom prst="straightConnector1">
            <a:avLst/>
          </a:prstGeom>
          <a:ln w="12700" cmpd="sng">
            <a:solidFill>
              <a:schemeClr val="tx2"/>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11014485" y="7322269"/>
            <a:ext cx="734496" cy="355034"/>
          </a:xfrm>
          <a:prstGeom prst="rect">
            <a:avLst/>
          </a:prstGeom>
          <a:noFill/>
          <a:effectLst/>
        </p:spPr>
        <p:txBody>
          <a:bodyPr wrap="none" rtlCol="0">
            <a:spAutoFit/>
          </a:bodyPr>
          <a:lstStyle/>
          <a:p>
            <a:pPr defTabSz="650230" hangingPunct="1">
              <a:spcBef>
                <a:spcPts val="0"/>
              </a:spcBef>
            </a:pPr>
            <a:r>
              <a:rPr lang="en-US" sz="1707" kern="1200" dirty="0">
                <a:solidFill>
                  <a:schemeClr val="tx1"/>
                </a:solidFill>
                <a:latin typeface="IBM Plex Sans" panose="020B0503050203000203" pitchFamily="34" charset="77"/>
                <a:ea typeface="Arial" charset="0"/>
                <a:cs typeface="Arial" charset="0"/>
              </a:rPr>
              <a:t>event</a:t>
            </a:r>
          </a:p>
        </p:txBody>
      </p:sp>
      <p:sp>
        <p:nvSpPr>
          <p:cNvPr id="74" name="TextBox 73"/>
          <p:cNvSpPr txBox="1"/>
          <p:nvPr/>
        </p:nvSpPr>
        <p:spPr>
          <a:xfrm>
            <a:off x="10394655" y="4368082"/>
            <a:ext cx="688009" cy="333040"/>
          </a:xfrm>
          <a:prstGeom prst="rect">
            <a:avLst/>
          </a:prstGeom>
          <a:noFill/>
          <a:effectLst/>
        </p:spPr>
        <p:txBody>
          <a:bodyPr wrap="none" rtlCol="0">
            <a:spAutoFit/>
          </a:bodyPr>
          <a:lstStyle/>
          <a:p>
            <a:pPr defTabSz="650230" hangingPunct="1">
              <a:spcBef>
                <a:spcPts val="0"/>
              </a:spcBef>
            </a:pPr>
            <a:r>
              <a:rPr lang="en-US" sz="1564" kern="1200" dirty="0">
                <a:solidFill>
                  <a:srgbClr val="003BC9"/>
                </a:solidFill>
                <a:latin typeface="IBM Plex Sans" panose="020B0503050203000203" pitchFamily="34" charset="77"/>
                <a:ea typeface="Arial" charset="0"/>
                <a:cs typeface="Arial" charset="0"/>
              </a:rPr>
              <a:t>emits</a:t>
            </a:r>
          </a:p>
        </p:txBody>
      </p:sp>
      <p:sp>
        <p:nvSpPr>
          <p:cNvPr id="76" name="TextBox 75"/>
          <p:cNvSpPr txBox="1"/>
          <p:nvPr/>
        </p:nvSpPr>
        <p:spPr>
          <a:xfrm>
            <a:off x="10391869" y="6815612"/>
            <a:ext cx="688009" cy="333040"/>
          </a:xfrm>
          <a:prstGeom prst="rect">
            <a:avLst/>
          </a:prstGeom>
          <a:noFill/>
          <a:effectLst/>
        </p:spPr>
        <p:txBody>
          <a:bodyPr wrap="none" rtlCol="0">
            <a:spAutoFit/>
          </a:bodyPr>
          <a:lstStyle/>
          <a:p>
            <a:pPr defTabSz="650230" hangingPunct="1">
              <a:spcBef>
                <a:spcPts val="0"/>
              </a:spcBef>
            </a:pPr>
            <a:r>
              <a:rPr lang="en-US" sz="1564" kern="1200" dirty="0">
                <a:solidFill>
                  <a:srgbClr val="003BC9"/>
                </a:solidFill>
                <a:latin typeface="IBM Plex Sans" panose="020B0503050203000203" pitchFamily="34" charset="77"/>
                <a:ea typeface="Arial" charset="0"/>
                <a:cs typeface="Arial" charset="0"/>
              </a:rPr>
              <a:t>emits</a:t>
            </a:r>
          </a:p>
        </p:txBody>
      </p:sp>
      <p:sp>
        <p:nvSpPr>
          <p:cNvPr id="82" name="TextBox 81"/>
          <p:cNvSpPr txBox="1"/>
          <p:nvPr/>
        </p:nvSpPr>
        <p:spPr>
          <a:xfrm>
            <a:off x="3642064" y="2669850"/>
            <a:ext cx="691992" cy="486287"/>
          </a:xfrm>
          <a:prstGeom prst="rect">
            <a:avLst/>
          </a:prstGeom>
          <a:noFill/>
          <a:ln w="12700">
            <a:noFill/>
          </a:ln>
        </p:spPr>
        <p:txBody>
          <a:bodyPr wrap="square" rtlCol="0">
            <a:spAutoFit/>
          </a:bodyPr>
          <a:lstStyle/>
          <a:p>
            <a:pPr algn="ctr" defTabSz="650230" hangingPunct="1">
              <a:spcBef>
                <a:spcPts val="0"/>
              </a:spcBef>
            </a:pPr>
            <a:r>
              <a:rPr lang="en-US" sz="2560" kern="1200" dirty="0">
                <a:solidFill>
                  <a:prstClr val="white"/>
                </a:solidFill>
                <a:latin typeface="IBM Plex Sans" panose="020B0503050203000203" pitchFamily="34" charset="77"/>
                <a:ea typeface="Arial" charset="0"/>
                <a:cs typeface="Arial" charset="0"/>
              </a:rPr>
              <a:t>D</a:t>
            </a:r>
          </a:p>
        </p:txBody>
      </p:sp>
      <p:sp>
        <p:nvSpPr>
          <p:cNvPr id="16" name="Rectangle 15"/>
          <p:cNvSpPr/>
          <p:nvPr/>
        </p:nvSpPr>
        <p:spPr>
          <a:xfrm>
            <a:off x="2971542" y="6105765"/>
            <a:ext cx="973343" cy="400110"/>
          </a:xfrm>
          <a:prstGeom prst="rect">
            <a:avLst/>
          </a:prstGeom>
        </p:spPr>
        <p:txBody>
          <a:bodyPr wrap="none">
            <a:spAutoFit/>
          </a:bodyPr>
          <a:lstStyle/>
          <a:p>
            <a:pPr defTabSz="650230" hangingPunct="1">
              <a:spcBef>
                <a:spcPts val="0"/>
              </a:spcBef>
            </a:pPr>
            <a:r>
              <a:rPr lang="en-US" kern="1200" dirty="0">
                <a:solidFill>
                  <a:schemeClr val="tx1"/>
                </a:solidFill>
                <a:latin typeface="IBM Plex Sans" panose="020B0503050203000203" pitchFamily="34" charset="77"/>
                <a:ea typeface="Arial" charset="0"/>
                <a:cs typeface="Arial" charset="0"/>
              </a:rPr>
              <a:t>Ledger</a:t>
            </a:r>
          </a:p>
        </p:txBody>
      </p:sp>
      <p:sp>
        <p:nvSpPr>
          <p:cNvPr id="83" name="TextBox 82"/>
          <p:cNvSpPr txBox="1"/>
          <p:nvPr/>
        </p:nvSpPr>
        <p:spPr>
          <a:xfrm>
            <a:off x="4625383" y="5163565"/>
            <a:ext cx="1907895" cy="954107"/>
          </a:xfrm>
          <a:prstGeom prst="rect">
            <a:avLst/>
          </a:prstGeom>
          <a:noFill/>
          <a:effectLst/>
        </p:spPr>
        <p:txBody>
          <a:bodyPr wrap="none" rtlCol="0">
            <a:spAutoFit/>
          </a:bodyPr>
          <a:lstStyle/>
          <a:p>
            <a:pPr defTabSz="650230" hangingPunct="1">
              <a:spcBef>
                <a:spcPts val="0"/>
              </a:spcBef>
            </a:pPr>
            <a:r>
              <a:rPr lang="en-US" sz="2800" kern="1200" dirty="0">
                <a:solidFill>
                  <a:srgbClr val="003BC9"/>
                </a:solidFill>
                <a:latin typeface="IBM Plex Sans" panose="020B0503050203000203" pitchFamily="34" charset="77"/>
                <a:ea typeface="Arial" charset="0"/>
                <a:cs typeface="Arial" charset="0"/>
              </a:rPr>
              <a:t>‘get’, ‘put’,</a:t>
            </a:r>
          </a:p>
          <a:p>
            <a:pPr defTabSz="650230" hangingPunct="1">
              <a:spcBef>
                <a:spcPts val="0"/>
              </a:spcBef>
            </a:pPr>
            <a:r>
              <a:rPr lang="en-US" sz="2800" kern="1200" dirty="0">
                <a:solidFill>
                  <a:srgbClr val="003BC9"/>
                </a:solidFill>
                <a:latin typeface="IBM Plex Sans" panose="020B0503050203000203" pitchFamily="34" charset="77"/>
                <a:ea typeface="Arial" charset="0"/>
                <a:cs typeface="Arial" charset="0"/>
              </a:rPr>
              <a:t> ‘delete’</a:t>
            </a:r>
          </a:p>
        </p:txBody>
      </p:sp>
      <p:cxnSp>
        <p:nvCxnSpPr>
          <p:cNvPr id="55" name="Straight Arrow Connector 54"/>
          <p:cNvCxnSpPr>
            <a:cxnSpLocks/>
          </p:cNvCxnSpPr>
          <p:nvPr/>
        </p:nvCxnSpPr>
        <p:spPr>
          <a:xfrm flipV="1">
            <a:off x="7869112" y="5051232"/>
            <a:ext cx="1280076" cy="4419"/>
          </a:xfrm>
          <a:prstGeom prst="straightConnector1">
            <a:avLst/>
          </a:prstGeom>
          <a:ln w="12700">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cxnSpLocks/>
          </p:cNvCxnSpPr>
          <p:nvPr/>
        </p:nvCxnSpPr>
        <p:spPr>
          <a:xfrm>
            <a:off x="8352389" y="3200557"/>
            <a:ext cx="789396" cy="0"/>
          </a:xfrm>
          <a:prstGeom prst="straightConnector1">
            <a:avLst/>
          </a:prstGeom>
          <a:ln w="12700">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9141786" y="3193953"/>
            <a:ext cx="22312" cy="3422497"/>
          </a:xfrm>
          <a:prstGeom prst="straightConnector1">
            <a:avLst/>
          </a:prstGeom>
          <a:ln w="127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88" name="Rectangle 87"/>
          <p:cNvSpPr/>
          <p:nvPr/>
        </p:nvSpPr>
        <p:spPr>
          <a:xfrm>
            <a:off x="6292381" y="2183007"/>
            <a:ext cx="1992012" cy="830997"/>
          </a:xfrm>
          <a:prstGeom prst="rect">
            <a:avLst/>
          </a:prstGeom>
          <a:ln w="12700">
            <a:noFill/>
          </a:ln>
        </p:spPr>
        <p:txBody>
          <a:bodyPr wrap="square">
            <a:spAutoFit/>
          </a:bodyPr>
          <a:lstStyle/>
          <a:p>
            <a:pPr algn="ctr" defTabSz="650230" hangingPunct="1">
              <a:spcBef>
                <a:spcPts val="0"/>
              </a:spcBef>
            </a:pPr>
            <a:r>
              <a:rPr lang="en-US" sz="2400" kern="1200" dirty="0">
                <a:solidFill>
                  <a:schemeClr val="tx1"/>
                </a:solidFill>
                <a:latin typeface="IBM Plex Sans" panose="020B0503050203000203" pitchFamily="34" charset="77"/>
                <a:ea typeface="Arial" charset="0"/>
                <a:cs typeface="Arial" charset="0"/>
              </a:rPr>
              <a:t>Client</a:t>
            </a:r>
          </a:p>
          <a:p>
            <a:pPr algn="ctr" defTabSz="650230" hangingPunct="1">
              <a:spcBef>
                <a:spcPts val="0"/>
              </a:spcBef>
            </a:pPr>
            <a:r>
              <a:rPr lang="en-US" sz="2400" kern="1200" dirty="0">
                <a:solidFill>
                  <a:schemeClr val="tx1"/>
                </a:solidFill>
                <a:latin typeface="IBM Plex Sans" panose="020B0503050203000203" pitchFamily="34" charset="77"/>
                <a:ea typeface="Arial" charset="0"/>
                <a:cs typeface="Arial" charset="0"/>
              </a:rPr>
              <a:t>Application</a:t>
            </a:r>
            <a:endParaRPr lang="en-US" sz="1707" kern="1200" dirty="0">
              <a:solidFill>
                <a:schemeClr val="tx1"/>
              </a:solidFill>
              <a:latin typeface="IBM Plex Sans" panose="020B0503050203000203" pitchFamily="34" charset="77"/>
              <a:ea typeface="Arial" charset="0"/>
              <a:cs typeface="Arial" charset="0"/>
            </a:endParaRPr>
          </a:p>
        </p:txBody>
      </p:sp>
      <p:grpSp>
        <p:nvGrpSpPr>
          <p:cNvPr id="24" name="Group 23"/>
          <p:cNvGrpSpPr/>
          <p:nvPr/>
        </p:nvGrpSpPr>
        <p:grpSpPr>
          <a:xfrm>
            <a:off x="6326379" y="2088552"/>
            <a:ext cx="1992012" cy="1296198"/>
            <a:chOff x="4097904" y="844035"/>
            <a:chExt cx="712071" cy="676800"/>
          </a:xfrm>
        </p:grpSpPr>
        <p:sp>
          <p:nvSpPr>
            <p:cNvPr id="87" name="Rounded Rectangle 86"/>
            <p:cNvSpPr/>
            <p:nvPr/>
          </p:nvSpPr>
          <p:spPr>
            <a:xfrm>
              <a:off x="4097904" y="844035"/>
              <a:ext cx="712071" cy="676800"/>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cxnSp>
          <p:nvCxnSpPr>
            <p:cNvPr id="89" name="Straight Connector 88"/>
            <p:cNvCxnSpPr/>
            <p:nvPr/>
          </p:nvCxnSpPr>
          <p:spPr>
            <a:xfrm>
              <a:off x="4097904" y="1334744"/>
              <a:ext cx="712071" cy="0"/>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90" name="Rectangle 89"/>
          <p:cNvSpPr/>
          <p:nvPr/>
        </p:nvSpPr>
        <p:spPr>
          <a:xfrm>
            <a:off x="6820356" y="3019331"/>
            <a:ext cx="857655" cy="461665"/>
          </a:xfrm>
          <a:prstGeom prst="rect">
            <a:avLst/>
          </a:prstGeom>
          <a:ln w="12700">
            <a:noFill/>
          </a:ln>
        </p:spPr>
        <p:txBody>
          <a:bodyPr wrap="square">
            <a:spAutoFit/>
          </a:bodyPr>
          <a:lstStyle/>
          <a:p>
            <a:pPr algn="ctr" defTabSz="650230" hangingPunct="1">
              <a:spcBef>
                <a:spcPts val="0"/>
              </a:spcBef>
            </a:pPr>
            <a:r>
              <a:rPr lang="en-US" sz="2400" kern="1200" dirty="0">
                <a:solidFill>
                  <a:schemeClr val="tx1"/>
                </a:solidFill>
                <a:latin typeface="IBM Plex Sans" panose="020B0503050203000203" pitchFamily="34" charset="77"/>
                <a:ea typeface="Arial" charset="0"/>
                <a:cs typeface="Arial" charset="0"/>
              </a:rPr>
              <a:t>SDK</a:t>
            </a:r>
            <a:endParaRPr lang="en-US" sz="1707" kern="1200" dirty="0">
              <a:solidFill>
                <a:schemeClr val="tx1"/>
              </a:solidFill>
              <a:latin typeface="IBM Plex Sans" panose="020B0503050203000203" pitchFamily="34" charset="77"/>
              <a:ea typeface="Arial" charset="0"/>
              <a:cs typeface="Arial" charset="0"/>
            </a:endParaRPr>
          </a:p>
        </p:txBody>
      </p:sp>
      <p:grpSp>
        <p:nvGrpSpPr>
          <p:cNvPr id="91" name="Group 90"/>
          <p:cNvGrpSpPr/>
          <p:nvPr/>
        </p:nvGrpSpPr>
        <p:grpSpPr>
          <a:xfrm>
            <a:off x="3087223" y="6459079"/>
            <a:ext cx="646331" cy="157368"/>
            <a:chOff x="2259061" y="4546968"/>
            <a:chExt cx="576021" cy="152408"/>
          </a:xfrm>
        </p:grpSpPr>
        <p:sp>
          <p:nvSpPr>
            <p:cNvPr id="92" name="Rectangle 91"/>
            <p:cNvSpPr/>
            <p:nvPr/>
          </p:nvSpPr>
          <p:spPr>
            <a:xfrm>
              <a:off x="2259061" y="4546976"/>
              <a:ext cx="145473" cy="152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93" name="Rectangle 92"/>
            <p:cNvSpPr/>
            <p:nvPr/>
          </p:nvSpPr>
          <p:spPr>
            <a:xfrm>
              <a:off x="2475990" y="4546968"/>
              <a:ext cx="145473" cy="152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94" name="Rectangle 93"/>
            <p:cNvSpPr/>
            <p:nvPr/>
          </p:nvSpPr>
          <p:spPr>
            <a:xfrm>
              <a:off x="2689609" y="4546976"/>
              <a:ext cx="145473" cy="152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cxnSp>
          <p:nvCxnSpPr>
            <p:cNvPr id="95" name="Straight Connector 94"/>
            <p:cNvCxnSpPr/>
            <p:nvPr/>
          </p:nvCxnSpPr>
          <p:spPr>
            <a:xfrm>
              <a:off x="2404534" y="4623176"/>
              <a:ext cx="285075" cy="0"/>
            </a:xfrm>
            <a:prstGeom prst="line">
              <a:avLst/>
            </a:prstGeom>
            <a:ln w="19050" cmpd="sng">
              <a:solidFill>
                <a:schemeClr val="tx2"/>
              </a:solidFill>
              <a:prstDash val="solid"/>
              <a:tailEnd type="none"/>
            </a:ln>
            <a:effectLst/>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11248828" y="7055072"/>
            <a:ext cx="314761" cy="355033"/>
            <a:chOff x="2374256" y="3025035"/>
            <a:chExt cx="221316" cy="249633"/>
          </a:xfrm>
        </p:grpSpPr>
        <p:sp>
          <p:nvSpPr>
            <p:cNvPr id="86" name="Oval 85"/>
            <p:cNvSpPr/>
            <p:nvPr/>
          </p:nvSpPr>
          <p:spPr>
            <a:xfrm>
              <a:off x="2374256" y="3036633"/>
              <a:ext cx="221316" cy="226813"/>
            </a:xfrm>
            <a:prstGeom prst="ellipse">
              <a:avLst/>
            </a:prstGeom>
            <a:solidFill>
              <a:srgbClr val="FFFFFF"/>
            </a:solidFill>
            <a:ln w="127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96" name="TextBox 95"/>
            <p:cNvSpPr txBox="1"/>
            <p:nvPr/>
          </p:nvSpPr>
          <p:spPr>
            <a:xfrm>
              <a:off x="2389944" y="3025035"/>
              <a:ext cx="195186" cy="249633"/>
            </a:xfrm>
            <a:prstGeom prst="rect">
              <a:avLst/>
            </a:prstGeom>
            <a:noFill/>
            <a:ln w="12700">
              <a:noFill/>
            </a:ln>
          </p:spPr>
          <p:txBody>
            <a:bodyPr wrap="square" rtlCol="0">
              <a:spAutoFit/>
            </a:bodyPr>
            <a:lstStyle/>
            <a:p>
              <a:pPr algn="ctr" defTabSz="650230" hangingPunct="1">
                <a:spcBef>
                  <a:spcPts val="0"/>
                </a:spcBef>
              </a:pPr>
              <a:r>
                <a:rPr lang="en-US" sz="1707" kern="1200" dirty="0">
                  <a:solidFill>
                    <a:srgbClr val="3C75BC"/>
                  </a:solidFill>
                  <a:latin typeface="IBM Plex Sans" panose="020B0503050203000203" pitchFamily="34" charset="77"/>
                  <a:ea typeface="Arial" charset="0"/>
                  <a:cs typeface="Arial" charset="0"/>
                </a:rPr>
                <a:t>!</a:t>
              </a:r>
            </a:p>
          </p:txBody>
        </p:sp>
      </p:grpSp>
      <p:grpSp>
        <p:nvGrpSpPr>
          <p:cNvPr id="101" name="Group 100"/>
          <p:cNvGrpSpPr/>
          <p:nvPr/>
        </p:nvGrpSpPr>
        <p:grpSpPr>
          <a:xfrm>
            <a:off x="11248828" y="4554111"/>
            <a:ext cx="314761" cy="355033"/>
            <a:chOff x="2374256" y="3025035"/>
            <a:chExt cx="221316" cy="249633"/>
          </a:xfrm>
        </p:grpSpPr>
        <p:sp>
          <p:nvSpPr>
            <p:cNvPr id="102" name="Oval 101"/>
            <p:cNvSpPr/>
            <p:nvPr/>
          </p:nvSpPr>
          <p:spPr>
            <a:xfrm>
              <a:off x="2374256" y="3036633"/>
              <a:ext cx="221316" cy="226813"/>
            </a:xfrm>
            <a:prstGeom prst="ellipse">
              <a:avLst/>
            </a:prstGeom>
            <a:solidFill>
              <a:srgbClr val="FFFFFF"/>
            </a:solidFill>
            <a:ln w="127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103" name="TextBox 102"/>
            <p:cNvSpPr txBox="1"/>
            <p:nvPr/>
          </p:nvSpPr>
          <p:spPr>
            <a:xfrm>
              <a:off x="2389944" y="3025035"/>
              <a:ext cx="195186" cy="249633"/>
            </a:xfrm>
            <a:prstGeom prst="rect">
              <a:avLst/>
            </a:prstGeom>
            <a:noFill/>
            <a:ln w="12700">
              <a:noFill/>
            </a:ln>
          </p:spPr>
          <p:txBody>
            <a:bodyPr wrap="square" rtlCol="0">
              <a:spAutoFit/>
            </a:bodyPr>
            <a:lstStyle/>
            <a:p>
              <a:pPr algn="ctr" defTabSz="650230" hangingPunct="1">
                <a:spcBef>
                  <a:spcPts val="0"/>
                </a:spcBef>
              </a:pPr>
              <a:r>
                <a:rPr lang="en-US" sz="1707" kern="1200" dirty="0">
                  <a:solidFill>
                    <a:srgbClr val="3C75BC"/>
                  </a:solidFill>
                  <a:latin typeface="IBM Plex Sans" panose="020B0503050203000203" pitchFamily="34" charset="77"/>
                  <a:ea typeface="Arial" charset="0"/>
                  <a:cs typeface="Arial" charset="0"/>
                </a:rPr>
                <a:t>!</a:t>
              </a:r>
            </a:p>
          </p:txBody>
        </p:sp>
      </p:grpSp>
      <p:grpSp>
        <p:nvGrpSpPr>
          <p:cNvPr id="61" name="Group 60"/>
          <p:cNvGrpSpPr/>
          <p:nvPr/>
        </p:nvGrpSpPr>
        <p:grpSpPr>
          <a:xfrm>
            <a:off x="4075696" y="6288848"/>
            <a:ext cx="1792000" cy="1728971"/>
            <a:chOff x="1323168" y="3178185"/>
            <a:chExt cx="1260000" cy="937421"/>
          </a:xfrm>
        </p:grpSpPr>
        <p:sp>
          <p:nvSpPr>
            <p:cNvPr id="62" name="Magnetic Disk 61"/>
            <p:cNvSpPr/>
            <p:nvPr/>
          </p:nvSpPr>
          <p:spPr>
            <a:xfrm>
              <a:off x="1436816" y="3317152"/>
              <a:ext cx="927986" cy="542925"/>
            </a:xfrm>
            <a:prstGeom prst="flowChartMagneticDisk">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FFFFFF">
                    <a:lumMod val="50000"/>
                  </a:srgbClr>
                </a:solidFill>
                <a:latin typeface="IBM Plex Sans" panose="020B0503050203000203" pitchFamily="34" charset="77"/>
                <a:ea typeface="Arial" charset="0"/>
                <a:cs typeface="Arial" charset="0"/>
              </a:endParaRPr>
            </a:p>
          </p:txBody>
        </p:sp>
        <p:sp>
          <p:nvSpPr>
            <p:cNvPr id="63" name="Oval 62"/>
            <p:cNvSpPr/>
            <p:nvPr/>
          </p:nvSpPr>
          <p:spPr>
            <a:xfrm>
              <a:off x="1426476" y="3178185"/>
              <a:ext cx="34289" cy="34289"/>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FFFFFF">
                    <a:lumMod val="50000"/>
                  </a:srgbClr>
                </a:solidFill>
                <a:latin typeface="IBM Plex Sans" panose="020B0503050203000203" pitchFamily="34" charset="77"/>
                <a:ea typeface="Arial" charset="0"/>
                <a:cs typeface="Arial" charset="0"/>
              </a:endParaRPr>
            </a:p>
          </p:txBody>
        </p:sp>
        <p:sp>
          <p:nvSpPr>
            <p:cNvPr id="65" name="TextBox 64"/>
            <p:cNvSpPr txBox="1"/>
            <p:nvPr/>
          </p:nvSpPr>
          <p:spPr>
            <a:xfrm>
              <a:off x="1323168" y="3865299"/>
              <a:ext cx="1260000" cy="250307"/>
            </a:xfrm>
            <a:prstGeom prst="rect">
              <a:avLst/>
            </a:prstGeom>
            <a:noFill/>
          </p:spPr>
          <p:txBody>
            <a:bodyPr wrap="square" rtlCol="0">
              <a:spAutoFit/>
            </a:bodyPr>
            <a:lstStyle/>
            <a:p>
              <a:pPr defTabSz="650230" hangingPunct="1">
                <a:spcBef>
                  <a:spcPts val="0"/>
                </a:spcBef>
              </a:pPr>
              <a:r>
                <a:rPr lang="en-US" sz="2400" kern="1200" dirty="0">
                  <a:solidFill>
                    <a:schemeClr val="tx1"/>
                  </a:solidFill>
                  <a:latin typeface="IBM Plex Sans" panose="020B0503050203000203" pitchFamily="34" charset="77"/>
                  <a:ea typeface="Arial" charset="0"/>
                  <a:cs typeface="Arial" charset="0"/>
                </a:rPr>
                <a:t>World state</a:t>
              </a:r>
            </a:p>
          </p:txBody>
        </p:sp>
      </p:grpSp>
      <p:grpSp>
        <p:nvGrpSpPr>
          <p:cNvPr id="66" name="Group 65"/>
          <p:cNvGrpSpPr/>
          <p:nvPr/>
        </p:nvGrpSpPr>
        <p:grpSpPr>
          <a:xfrm>
            <a:off x="6449780" y="6455929"/>
            <a:ext cx="2957936" cy="1662957"/>
            <a:chOff x="836860" y="1484765"/>
            <a:chExt cx="2079799" cy="1169267"/>
          </a:xfrm>
        </p:grpSpPr>
        <p:grpSp>
          <p:nvGrpSpPr>
            <p:cNvPr id="67" name="Group 66"/>
            <p:cNvGrpSpPr/>
            <p:nvPr/>
          </p:nvGrpSpPr>
          <p:grpSpPr>
            <a:xfrm>
              <a:off x="836860" y="1484765"/>
              <a:ext cx="2079799" cy="869116"/>
              <a:chOff x="820363" y="1735326"/>
              <a:chExt cx="2079799" cy="869116"/>
            </a:xfrm>
          </p:grpSpPr>
          <p:sp>
            <p:nvSpPr>
              <p:cNvPr id="75" name="Double Wave 74"/>
              <p:cNvSpPr/>
              <p:nvPr/>
            </p:nvSpPr>
            <p:spPr>
              <a:xfrm>
                <a:off x="820363" y="1760810"/>
                <a:ext cx="2079799" cy="843632"/>
              </a:xfrm>
              <a:prstGeom prst="doubleWave">
                <a:avLst>
                  <a:gd name="adj1" fmla="val 6250"/>
                  <a:gd name="adj2" fmla="val -272"/>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FFFFFF">
                      <a:lumMod val="50000"/>
                    </a:srgbClr>
                  </a:solidFill>
                  <a:latin typeface="IBM Plex Sans" panose="020B0503050203000203" pitchFamily="34" charset="77"/>
                  <a:ea typeface="Arial" charset="0"/>
                  <a:cs typeface="Arial" charset="0"/>
                </a:endParaRPr>
              </a:p>
            </p:txBody>
          </p:sp>
          <p:sp>
            <p:nvSpPr>
              <p:cNvPr id="77" name="Multidocument 76"/>
              <p:cNvSpPr/>
              <p:nvPr/>
            </p:nvSpPr>
            <p:spPr>
              <a:xfrm>
                <a:off x="925138" y="1987158"/>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FFFFFF">
                      <a:lumMod val="50000"/>
                    </a:srgbClr>
                  </a:solidFill>
                  <a:latin typeface="IBM Plex Sans" panose="020B0503050203000203" pitchFamily="34" charset="77"/>
                  <a:ea typeface="Arial" charset="0"/>
                  <a:cs typeface="Arial" charset="0"/>
                </a:endParaRPr>
              </a:p>
            </p:txBody>
          </p:sp>
          <p:sp>
            <p:nvSpPr>
              <p:cNvPr id="79" name="TextBox 78"/>
              <p:cNvSpPr txBox="1"/>
              <p:nvPr/>
            </p:nvSpPr>
            <p:spPr>
              <a:xfrm>
                <a:off x="828339" y="1735326"/>
                <a:ext cx="505171" cy="249633"/>
              </a:xfrm>
              <a:prstGeom prst="rect">
                <a:avLst/>
              </a:prstGeom>
              <a:noFill/>
              <a:ln w="12700">
                <a:noFill/>
              </a:ln>
              <a:effectLst/>
            </p:spPr>
            <p:txBody>
              <a:bodyPr wrap="none" rtlCol="0">
                <a:spAutoFit/>
              </a:bodyPr>
              <a:lstStyle/>
              <a:p>
                <a:pPr defTabSz="650230" hangingPunct="1">
                  <a:spcBef>
                    <a:spcPts val="0"/>
                  </a:spcBef>
                </a:pPr>
                <a:r>
                  <a:rPr lang="en-US" sz="1707" kern="1200" dirty="0">
                    <a:solidFill>
                      <a:schemeClr val="tx1"/>
                    </a:solidFill>
                    <a:latin typeface="IBM Plex Sans" panose="020B0503050203000203" pitchFamily="34" charset="77"/>
                    <a:ea typeface="Arial" charset="0"/>
                    <a:cs typeface="Arial" charset="0"/>
                  </a:rPr>
                  <a:t>block</a:t>
                </a:r>
              </a:p>
            </p:txBody>
          </p:sp>
          <p:sp>
            <p:nvSpPr>
              <p:cNvPr id="80" name="TextBox 79"/>
              <p:cNvSpPr txBox="1"/>
              <p:nvPr/>
            </p:nvSpPr>
            <p:spPr>
              <a:xfrm>
                <a:off x="915889" y="2058082"/>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a:solidFill>
                      <a:schemeClr val="tx1"/>
                    </a:solidFill>
                    <a:latin typeface="IBM Plex Sans" panose="020B0503050203000203" pitchFamily="34" charset="77"/>
                    <a:ea typeface="Arial" charset="0"/>
                    <a:cs typeface="Arial" charset="0"/>
                  </a:rPr>
                  <a:t>txn</a:t>
                </a:r>
              </a:p>
            </p:txBody>
          </p:sp>
          <p:sp>
            <p:nvSpPr>
              <p:cNvPr id="81" name="Multidocument 80"/>
              <p:cNvSpPr/>
              <p:nvPr/>
            </p:nvSpPr>
            <p:spPr>
              <a:xfrm>
                <a:off x="1491052" y="1986038"/>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FFFFFF">
                      <a:lumMod val="50000"/>
                    </a:srgbClr>
                  </a:solidFill>
                  <a:latin typeface="IBM Plex Sans" panose="020B0503050203000203" pitchFamily="34" charset="77"/>
                  <a:ea typeface="Arial" charset="0"/>
                  <a:cs typeface="Arial" charset="0"/>
                </a:endParaRPr>
              </a:p>
            </p:txBody>
          </p:sp>
          <p:sp>
            <p:nvSpPr>
              <p:cNvPr id="84" name="TextBox 83"/>
              <p:cNvSpPr txBox="1"/>
              <p:nvPr/>
            </p:nvSpPr>
            <p:spPr>
              <a:xfrm>
                <a:off x="1481803" y="2056962"/>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a:solidFill>
                      <a:schemeClr val="tx1"/>
                    </a:solidFill>
                    <a:latin typeface="IBM Plex Sans" panose="020B0503050203000203" pitchFamily="34" charset="77"/>
                    <a:ea typeface="Arial" charset="0"/>
                    <a:cs typeface="Arial" charset="0"/>
                  </a:rPr>
                  <a:t>txn</a:t>
                </a:r>
              </a:p>
            </p:txBody>
          </p:sp>
          <p:sp>
            <p:nvSpPr>
              <p:cNvPr id="85" name="Multidocument 84"/>
              <p:cNvSpPr/>
              <p:nvPr/>
            </p:nvSpPr>
            <p:spPr>
              <a:xfrm>
                <a:off x="2064409" y="1982309"/>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srgbClr val="FFFFFF">
                      <a:lumMod val="50000"/>
                    </a:srgbClr>
                  </a:solidFill>
                  <a:latin typeface="IBM Plex Sans" panose="020B0503050203000203" pitchFamily="34" charset="77"/>
                  <a:ea typeface="Arial" charset="0"/>
                  <a:cs typeface="Arial" charset="0"/>
                </a:endParaRPr>
              </a:p>
            </p:txBody>
          </p:sp>
          <p:sp>
            <p:nvSpPr>
              <p:cNvPr id="97" name="TextBox 96"/>
              <p:cNvSpPr txBox="1"/>
              <p:nvPr/>
            </p:nvSpPr>
            <p:spPr>
              <a:xfrm>
                <a:off x="2052447" y="2056210"/>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a:solidFill>
                      <a:schemeClr val="tx1"/>
                    </a:solidFill>
                    <a:latin typeface="IBM Plex Sans" panose="020B0503050203000203" pitchFamily="34" charset="77"/>
                    <a:ea typeface="Arial" charset="0"/>
                    <a:cs typeface="Arial" charset="0"/>
                  </a:rPr>
                  <a:t>txn</a:t>
                </a:r>
              </a:p>
            </p:txBody>
          </p:sp>
          <p:cxnSp>
            <p:nvCxnSpPr>
              <p:cNvPr id="98" name="Straight Connector 97"/>
              <p:cNvCxnSpPr/>
              <p:nvPr/>
            </p:nvCxnSpPr>
            <p:spPr>
              <a:xfrm flipV="1">
                <a:off x="1277168" y="2225424"/>
                <a:ext cx="213884" cy="516"/>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1852619" y="2207955"/>
                <a:ext cx="213884" cy="516"/>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68" name="TextBox 67"/>
            <p:cNvSpPr txBox="1"/>
            <p:nvPr/>
          </p:nvSpPr>
          <p:spPr>
            <a:xfrm>
              <a:off x="1172875" y="2329424"/>
              <a:ext cx="1297707" cy="324608"/>
            </a:xfrm>
            <a:prstGeom prst="rect">
              <a:avLst/>
            </a:prstGeom>
            <a:noFill/>
          </p:spPr>
          <p:txBody>
            <a:bodyPr wrap="square" rtlCol="0">
              <a:spAutoFit/>
            </a:bodyPr>
            <a:lstStyle/>
            <a:p>
              <a:pPr defTabSz="650230" hangingPunct="1">
                <a:spcBef>
                  <a:spcPts val="0"/>
                </a:spcBef>
              </a:pPr>
              <a:r>
                <a:rPr lang="en-US" sz="2400" kern="1200" dirty="0">
                  <a:solidFill>
                    <a:schemeClr val="tx1"/>
                  </a:solidFill>
                  <a:latin typeface="IBM Plex Sans" panose="020B0503050203000203" pitchFamily="34" charset="77"/>
                  <a:ea typeface="Arial" charset="0"/>
                  <a:cs typeface="Arial" charset="0"/>
                </a:rPr>
                <a:t>Blockchain</a:t>
              </a:r>
            </a:p>
          </p:txBody>
        </p:sp>
      </p:grpSp>
      <p:sp>
        <p:nvSpPr>
          <p:cNvPr id="104" name="Rectangle 103"/>
          <p:cNvSpPr/>
          <p:nvPr/>
        </p:nvSpPr>
        <p:spPr>
          <a:xfrm>
            <a:off x="2423354" y="7901850"/>
            <a:ext cx="646331" cy="355034"/>
          </a:xfrm>
          <a:prstGeom prst="rect">
            <a:avLst/>
          </a:prstGeom>
        </p:spPr>
        <p:txBody>
          <a:bodyPr wrap="none">
            <a:spAutoFit/>
          </a:bodyPr>
          <a:lstStyle/>
          <a:p>
            <a:pPr defTabSz="650230" hangingPunct="1">
              <a:spcBef>
                <a:spcPts val="0"/>
              </a:spcBef>
            </a:pPr>
            <a:r>
              <a:rPr lang="en-US" sz="1707" kern="1200" dirty="0">
                <a:solidFill>
                  <a:schemeClr val="tx1"/>
                </a:solidFill>
                <a:latin typeface="IBM Plex Sans" panose="020B0503050203000203" pitchFamily="34" charset="77"/>
                <a:ea typeface="Arial" charset="0"/>
                <a:cs typeface="Arial" charset="0"/>
              </a:rPr>
              <a:t>Peer</a:t>
            </a:r>
          </a:p>
        </p:txBody>
      </p:sp>
      <p:cxnSp>
        <p:nvCxnSpPr>
          <p:cNvPr id="20" name="Elbow Connector 19"/>
          <p:cNvCxnSpPr/>
          <p:nvPr/>
        </p:nvCxnSpPr>
        <p:spPr>
          <a:xfrm rot="5400000">
            <a:off x="5150897" y="5231646"/>
            <a:ext cx="1433599" cy="1792000"/>
          </a:xfrm>
          <a:prstGeom prst="bentConnector3">
            <a:avLst>
              <a:gd name="adj1" fmla="val 44016"/>
            </a:avLst>
          </a:prstGeom>
          <a:ln w="127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107" name="TextBox 106"/>
          <p:cNvSpPr txBox="1"/>
          <p:nvPr/>
        </p:nvSpPr>
        <p:spPr>
          <a:xfrm>
            <a:off x="11008082" y="4807515"/>
            <a:ext cx="734496" cy="355034"/>
          </a:xfrm>
          <a:prstGeom prst="rect">
            <a:avLst/>
          </a:prstGeom>
          <a:noFill/>
          <a:effectLst/>
        </p:spPr>
        <p:txBody>
          <a:bodyPr wrap="none" rtlCol="0">
            <a:spAutoFit/>
          </a:bodyPr>
          <a:lstStyle/>
          <a:p>
            <a:pPr defTabSz="650230" hangingPunct="1">
              <a:spcBef>
                <a:spcPts val="0"/>
              </a:spcBef>
            </a:pPr>
            <a:r>
              <a:rPr lang="en-US" sz="1707" kern="1200" dirty="0">
                <a:solidFill>
                  <a:schemeClr val="tx1"/>
                </a:solidFill>
                <a:latin typeface="IBM Plex Sans" panose="020B0503050203000203" pitchFamily="34" charset="77"/>
                <a:ea typeface="Arial" charset="0"/>
                <a:cs typeface="Arial" charset="0"/>
              </a:rPr>
              <a:t>event</a:t>
            </a:r>
          </a:p>
        </p:txBody>
      </p:sp>
      <p:sp>
        <p:nvSpPr>
          <p:cNvPr id="2" name="Text Placeholder 1"/>
          <p:cNvSpPr>
            <a:spLocks noGrp="1"/>
          </p:cNvSpPr>
          <p:nvPr>
            <p:ph type="body" sz="quarter" idx="13"/>
          </p:nvPr>
        </p:nvSpPr>
        <p:spPr/>
        <p:txBody>
          <a:bodyPr/>
          <a:lstStyle/>
          <a:p>
            <a:r>
              <a:rPr lang="en-US" dirty="0">
                <a:ea typeface="Arial" charset="0"/>
                <a:cs typeface="Arial" charset="0"/>
              </a:rPr>
              <a:t>How applications interact with the ledger</a:t>
            </a:r>
          </a:p>
        </p:txBody>
      </p:sp>
      <p:grpSp>
        <p:nvGrpSpPr>
          <p:cNvPr id="106" name="Group 105">
            <a:extLst>
              <a:ext uri="{FF2B5EF4-FFF2-40B4-BE49-F238E27FC236}">
                <a16:creationId xmlns:a16="http://schemas.microsoft.com/office/drawing/2014/main" id="{52C7A623-63F5-844E-A64F-8C1A85DB9059}"/>
              </a:ext>
            </a:extLst>
          </p:cNvPr>
          <p:cNvGrpSpPr/>
          <p:nvPr/>
        </p:nvGrpSpPr>
        <p:grpSpPr>
          <a:xfrm>
            <a:off x="3772082" y="2338206"/>
            <a:ext cx="504414" cy="816540"/>
            <a:chOff x="5701137" y="2384637"/>
            <a:chExt cx="1133935" cy="1812371"/>
          </a:xfrm>
        </p:grpSpPr>
        <p:sp>
          <p:nvSpPr>
            <p:cNvPr id="108" name="Oval 107">
              <a:extLst>
                <a:ext uri="{FF2B5EF4-FFF2-40B4-BE49-F238E27FC236}">
                  <a16:creationId xmlns:a16="http://schemas.microsoft.com/office/drawing/2014/main" id="{6C036910-9060-544A-9FBA-17D44F783F3B}"/>
                </a:ext>
              </a:extLst>
            </p:cNvPr>
            <p:cNvSpPr/>
            <p:nvPr/>
          </p:nvSpPr>
          <p:spPr>
            <a:xfrm>
              <a:off x="5928889" y="2384637"/>
              <a:ext cx="678434" cy="67843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50230" hangingPunct="1">
                <a:spcBef>
                  <a:spcPts val="0"/>
                </a:spcBef>
              </a:pPr>
              <a:endParaRPr lang="en-US" sz="1920" kern="1200" dirty="0">
                <a:solidFill>
                  <a:srgbClr val="FFFFFF"/>
                </a:solidFill>
                <a:latin typeface="IBM Plex Sans" panose="020B0503050203000203" pitchFamily="34" charset="77"/>
              </a:endParaRPr>
            </a:p>
          </p:txBody>
        </p:sp>
        <p:sp>
          <p:nvSpPr>
            <p:cNvPr id="109" name="Round Same Side Corner Rectangle 108">
              <a:extLst>
                <a:ext uri="{FF2B5EF4-FFF2-40B4-BE49-F238E27FC236}">
                  <a16:creationId xmlns:a16="http://schemas.microsoft.com/office/drawing/2014/main" id="{9173FC68-B90C-CC49-A62C-BF6C17F6B3AC}"/>
                </a:ext>
              </a:extLst>
            </p:cNvPr>
            <p:cNvSpPr/>
            <p:nvPr/>
          </p:nvSpPr>
          <p:spPr>
            <a:xfrm>
              <a:off x="5701137" y="3063073"/>
              <a:ext cx="1133935" cy="1133935"/>
            </a:xfrm>
            <a:prstGeom prst="round2SameRect">
              <a:avLst>
                <a:gd name="adj1" fmla="val 49716"/>
                <a:gd name="adj2" fmla="val 0"/>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50230" hangingPunct="1">
                <a:spcBef>
                  <a:spcPts val="0"/>
                </a:spcBef>
              </a:pPr>
              <a:endParaRPr lang="en-US" sz="2560" kern="1200" dirty="0">
                <a:solidFill>
                  <a:srgbClr val="FFFFFF"/>
                </a:solidFill>
                <a:latin typeface="IBM Plex Sans" panose="020B0503050203000203" pitchFamily="34" charset="77"/>
              </a:endParaRPr>
            </a:p>
          </p:txBody>
        </p:sp>
      </p:grpSp>
    </p:spTree>
    <p:extLst>
      <p:ext uri="{BB962C8B-B14F-4D97-AF65-F5344CB8AC3E}">
        <p14:creationId xmlns:p14="http://schemas.microsoft.com/office/powerpoint/2010/main" val="1881123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Sample blockchain use-case: e-voting</a:t>
            </a:r>
          </a:p>
          <a:p>
            <a:endParaRPr lang="en-US" dirty="0">
              <a:solidFill>
                <a:schemeClr val="tx2"/>
              </a:solidFill>
              <a:ea typeface="Arial" charset="0"/>
              <a:cs typeface="Arial" charset="0"/>
            </a:endParaRPr>
          </a:p>
        </p:txBody>
      </p:sp>
      <p:pic>
        <p:nvPicPr>
          <p:cNvPr id="4" name="Picture 3">
            <a:extLst>
              <a:ext uri="{FF2B5EF4-FFF2-40B4-BE49-F238E27FC236}">
                <a16:creationId xmlns:a16="http://schemas.microsoft.com/office/drawing/2014/main" id="{FDFCBFC9-3736-5E4B-915C-6CA9BEB00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306" y="1308100"/>
            <a:ext cx="11152188" cy="7137400"/>
          </a:xfrm>
          <a:prstGeom prst="rect">
            <a:avLst/>
          </a:prstGeom>
        </p:spPr>
      </p:pic>
    </p:spTree>
    <p:extLst>
      <p:ext uri="{BB962C8B-B14F-4D97-AF65-F5344CB8AC3E}">
        <p14:creationId xmlns:p14="http://schemas.microsoft.com/office/powerpoint/2010/main" val="3361294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Components in an e-voting blockchain solution</a:t>
            </a:r>
          </a:p>
          <a:p>
            <a:endParaRPr lang="en-US" dirty="0">
              <a:solidFill>
                <a:schemeClr val="tx2"/>
              </a:solidFill>
              <a:ea typeface="Arial" charset="0"/>
              <a:cs typeface="Arial" charset="0"/>
            </a:endParaRPr>
          </a:p>
        </p:txBody>
      </p:sp>
      <p:grpSp>
        <p:nvGrpSpPr>
          <p:cNvPr id="117" name="Group 116"/>
          <p:cNvGrpSpPr/>
          <p:nvPr/>
        </p:nvGrpSpPr>
        <p:grpSpPr>
          <a:xfrm>
            <a:off x="1044093" y="2160390"/>
            <a:ext cx="1336674" cy="520994"/>
            <a:chOff x="2185847" y="1853009"/>
            <a:chExt cx="1531032" cy="488432"/>
          </a:xfrm>
        </p:grpSpPr>
        <p:sp>
          <p:nvSpPr>
            <p:cNvPr id="118" name="Rounded Rectangle 117"/>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9" name="TextBox 118"/>
            <p:cNvSpPr txBox="1"/>
            <p:nvPr/>
          </p:nvSpPr>
          <p:spPr>
            <a:xfrm>
              <a:off x="2218281" y="1884563"/>
              <a:ext cx="1498598" cy="432811"/>
            </a:xfrm>
            <a:prstGeom prst="rect">
              <a:avLst/>
            </a:prstGeom>
            <a:noFill/>
          </p:spPr>
          <p:txBody>
            <a:bodyPr wrap="squar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Ledger</a:t>
              </a:r>
            </a:p>
          </p:txBody>
        </p:sp>
      </p:grpSp>
      <p:sp>
        <p:nvSpPr>
          <p:cNvPr id="120" name="TextBox 119"/>
          <p:cNvSpPr txBox="1"/>
          <p:nvPr/>
        </p:nvSpPr>
        <p:spPr>
          <a:xfrm>
            <a:off x="4292882" y="2188942"/>
            <a:ext cx="8092157"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The ledger containing  history of submitted votes</a:t>
            </a:r>
          </a:p>
        </p:txBody>
      </p:sp>
      <p:grpSp>
        <p:nvGrpSpPr>
          <p:cNvPr id="145" name="Group 144"/>
          <p:cNvGrpSpPr/>
          <p:nvPr/>
        </p:nvGrpSpPr>
        <p:grpSpPr>
          <a:xfrm>
            <a:off x="3054135" y="2174858"/>
            <a:ext cx="952104" cy="492058"/>
            <a:chOff x="2214332" y="1158373"/>
            <a:chExt cx="1073835" cy="626380"/>
          </a:xfrm>
        </p:grpSpPr>
        <p:sp>
          <p:nvSpPr>
            <p:cNvPr id="146" name="Rectangle 145"/>
            <p:cNvSpPr/>
            <p:nvPr/>
          </p:nvSpPr>
          <p:spPr>
            <a:xfrm>
              <a:off x="2214332" y="1158373"/>
              <a:ext cx="1073835" cy="626380"/>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grpSp>
          <p:nvGrpSpPr>
            <p:cNvPr id="147" name="Group 146"/>
            <p:cNvGrpSpPr/>
            <p:nvPr/>
          </p:nvGrpSpPr>
          <p:grpSpPr>
            <a:xfrm>
              <a:off x="2379290" y="1247214"/>
              <a:ext cx="825837" cy="474996"/>
              <a:chOff x="2162299" y="1145649"/>
              <a:chExt cx="993700" cy="550091"/>
            </a:xfrm>
          </p:grpSpPr>
          <p:grpSp>
            <p:nvGrpSpPr>
              <p:cNvPr id="148" name="Group 147"/>
              <p:cNvGrpSpPr/>
              <p:nvPr/>
            </p:nvGrpSpPr>
            <p:grpSpPr>
              <a:xfrm>
                <a:off x="2536028" y="1340822"/>
                <a:ext cx="619971" cy="354918"/>
                <a:chOff x="2232438" y="1366742"/>
                <a:chExt cx="619971" cy="354918"/>
              </a:xfrm>
            </p:grpSpPr>
            <p:sp>
              <p:nvSpPr>
                <p:cNvPr id="151" name="Double Wave 150"/>
                <p:cNvSpPr/>
                <p:nvPr/>
              </p:nvSpPr>
              <p:spPr>
                <a:xfrm>
                  <a:off x="2232438" y="1371928"/>
                  <a:ext cx="511977" cy="349732"/>
                </a:xfrm>
                <a:prstGeom prst="doubleWave">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sp>
              <p:nvSpPr>
                <p:cNvPr id="152" name="Multidocument 151"/>
                <p:cNvSpPr/>
                <p:nvPr/>
              </p:nvSpPr>
              <p:spPr>
                <a:xfrm>
                  <a:off x="2395025"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3" name="Multidocument 152"/>
                <p:cNvSpPr/>
                <p:nvPr/>
              </p:nvSpPr>
              <p:spPr>
                <a:xfrm>
                  <a:off x="2270866"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4" name="TextBox 153"/>
                <p:cNvSpPr txBox="1"/>
                <p:nvPr/>
              </p:nvSpPr>
              <p:spPr>
                <a:xfrm>
                  <a:off x="2393421" y="1366742"/>
                  <a:ext cx="458988" cy="297385"/>
                </a:xfrm>
                <a:prstGeom prst="rect">
                  <a:avLst/>
                </a:prstGeom>
                <a:noFill/>
                <a:effectLst/>
              </p:spPr>
              <p:txBody>
                <a:bodyPr wrap="square" rtlCol="0">
                  <a:spAutoFit/>
                </a:bodyPr>
                <a:lstStyle/>
                <a:p>
                  <a:pPr defTabSz="1300460" hangingPunct="1">
                    <a:spcBef>
                      <a:spcPts val="0"/>
                    </a:spcBef>
                    <a:defRPr/>
                  </a:pPr>
                  <a:r>
                    <a:rPr lang="en-US" sz="711" dirty="0">
                      <a:solidFill>
                        <a:srgbClr val="003BC9"/>
                      </a:solidFill>
                      <a:latin typeface="IBM Plex Sans" panose="020B0503050203000203" pitchFamily="34" charset="77"/>
                      <a:ea typeface="Arial" charset="0"/>
                      <a:cs typeface="Arial" charset="0"/>
                    </a:rPr>
                    <a:t>…</a:t>
                  </a:r>
                </a:p>
              </p:txBody>
            </p:sp>
          </p:grpSp>
          <p:cxnSp>
            <p:nvCxnSpPr>
              <p:cNvPr id="149" name="Elbow Connector 148"/>
              <p:cNvCxnSpPr/>
              <p:nvPr/>
            </p:nvCxnSpPr>
            <p:spPr>
              <a:xfrm rot="10800000">
                <a:off x="2343692" y="1371928"/>
                <a:ext cx="192336" cy="148946"/>
              </a:xfrm>
              <a:prstGeom prst="bentConnector2">
                <a:avLst/>
              </a:prstGeom>
              <a:noFill/>
              <a:ln w="25400" cap="flat" cmpd="sng" algn="ctr">
                <a:solidFill>
                  <a:schemeClr val="tx2"/>
                </a:solidFill>
                <a:prstDash val="solid"/>
              </a:ln>
              <a:effectLst/>
            </p:spPr>
          </p:cxnSp>
          <p:sp>
            <p:nvSpPr>
              <p:cNvPr id="150" name="Magnetic Disk 149"/>
              <p:cNvSpPr/>
              <p:nvPr/>
            </p:nvSpPr>
            <p:spPr>
              <a:xfrm>
                <a:off x="2162299" y="1145649"/>
                <a:ext cx="362785" cy="226279"/>
              </a:xfrm>
              <a:prstGeom prst="flowChartMagneticDisk">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grpSp>
      </p:grpSp>
    </p:spTree>
    <p:extLst>
      <p:ext uri="{BB962C8B-B14F-4D97-AF65-F5344CB8AC3E}">
        <p14:creationId xmlns:p14="http://schemas.microsoft.com/office/powerpoint/2010/main" val="241383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you </a:t>
            </a:r>
            <a:r>
              <a:rPr lang="en-US" dirty="0">
                <a:solidFill>
                  <a:schemeClr val="accent4"/>
                </a:solidFill>
              </a:rPr>
              <a:t>will</a:t>
            </a:r>
            <a:r>
              <a:rPr lang="en-US" dirty="0"/>
              <a:t> learn</a:t>
            </a:r>
          </a:p>
          <a:p>
            <a:endParaRPr lang="en-US" dirty="0">
              <a:solidFill>
                <a:schemeClr val="tx2"/>
              </a:solidFill>
              <a:ea typeface="Arial" charset="0"/>
              <a:cs typeface="Arial" charset="0"/>
            </a:endParaRPr>
          </a:p>
        </p:txBody>
      </p:sp>
      <p:sp>
        <p:nvSpPr>
          <p:cNvPr id="4" name="TextBox 3">
            <a:extLst>
              <a:ext uri="{FF2B5EF4-FFF2-40B4-BE49-F238E27FC236}">
                <a16:creationId xmlns:a16="http://schemas.microsoft.com/office/drawing/2014/main" id="{67D4C68F-3944-9D47-AB89-3AF4F4B98B43}"/>
              </a:ext>
            </a:extLst>
          </p:cNvPr>
          <p:cNvSpPr txBox="1"/>
          <p:nvPr/>
        </p:nvSpPr>
        <p:spPr>
          <a:xfrm>
            <a:off x="178816" y="1739900"/>
            <a:ext cx="11226800" cy="2862322"/>
          </a:xfrm>
          <a:prstGeom prst="rect">
            <a:avLst/>
          </a:prstGeom>
          <a:noFill/>
        </p:spPr>
        <p:txBody>
          <a:bodyPr wrap="square" rtlCol="0">
            <a:spAutoFit/>
          </a:bodyPr>
          <a:lstStyle/>
          <a:p>
            <a:pPr marL="457200" indent="-457200">
              <a:lnSpc>
                <a:spcPct val="150000"/>
              </a:lnSpc>
              <a:buAutoNum type="arabicPeriod"/>
            </a:pPr>
            <a:r>
              <a:rPr lang="en-US" sz="3600" dirty="0">
                <a:solidFill>
                  <a:schemeClr val="tx1"/>
                </a:solidFill>
                <a:latin typeface="IBM Plex Sans" panose="020B0503050203000203" pitchFamily="34" charset="77"/>
              </a:rPr>
              <a:t>Blockchain vocabulary</a:t>
            </a:r>
          </a:p>
          <a:p>
            <a:pPr marL="457200" indent="-457200">
              <a:lnSpc>
                <a:spcPct val="150000"/>
              </a:lnSpc>
              <a:buAutoNum type="arabicPeriod"/>
            </a:pPr>
            <a:r>
              <a:rPr lang="en-US" sz="3600" dirty="0">
                <a:solidFill>
                  <a:schemeClr val="tx1"/>
                </a:solidFill>
                <a:latin typeface="IBM Plex Sans" panose="020B0503050203000203" pitchFamily="34" charset="77"/>
              </a:rPr>
              <a:t>A use-case of blockchain</a:t>
            </a:r>
          </a:p>
          <a:p>
            <a:pPr marL="457200" indent="-457200">
              <a:buAutoNum type="arabicPeriod"/>
            </a:pPr>
            <a:endParaRPr lang="en-US" sz="3200" dirty="0">
              <a:latin typeface="IBM Plex Sans" panose="020B0503050203000203" pitchFamily="34" charset="77"/>
            </a:endParaRPr>
          </a:p>
        </p:txBody>
      </p:sp>
      <p:sp>
        <p:nvSpPr>
          <p:cNvPr id="5" name="Rectangle 4">
            <a:extLst>
              <a:ext uri="{FF2B5EF4-FFF2-40B4-BE49-F238E27FC236}">
                <a16:creationId xmlns:a16="http://schemas.microsoft.com/office/drawing/2014/main" id="{910C60E4-ADEF-C54D-80DE-5112DF85A4D3}"/>
              </a:ext>
            </a:extLst>
          </p:cNvPr>
          <p:cNvSpPr/>
          <p:nvPr/>
        </p:nvSpPr>
        <p:spPr>
          <a:xfrm>
            <a:off x="5703146" y="1761648"/>
            <a:ext cx="1199559" cy="1200329"/>
          </a:xfrm>
          <a:prstGeom prst="rect">
            <a:avLst/>
          </a:prstGeom>
        </p:spPr>
        <p:txBody>
          <a:bodyPr wrap="square">
            <a:spAutoFit/>
          </a:bodyPr>
          <a:lstStyle/>
          <a:p>
            <a:r>
              <a:rPr lang="en-US" sz="7200" dirty="0">
                <a:latin typeface="Apple Color Emoji" pitchFamily="2" charset="0"/>
              </a:rPr>
              <a:t>📖</a:t>
            </a:r>
          </a:p>
        </p:txBody>
      </p:sp>
      <p:sp>
        <p:nvSpPr>
          <p:cNvPr id="6" name="Rectangle 5">
            <a:extLst>
              <a:ext uri="{FF2B5EF4-FFF2-40B4-BE49-F238E27FC236}">
                <a16:creationId xmlns:a16="http://schemas.microsoft.com/office/drawing/2014/main" id="{2959EF2D-824F-1C4C-80DA-528F45BDFEE7}"/>
              </a:ext>
            </a:extLst>
          </p:cNvPr>
          <p:cNvSpPr/>
          <p:nvPr/>
        </p:nvSpPr>
        <p:spPr>
          <a:xfrm>
            <a:off x="5948402" y="2961977"/>
            <a:ext cx="1107996" cy="1200329"/>
          </a:xfrm>
          <a:prstGeom prst="rect">
            <a:avLst/>
          </a:prstGeom>
        </p:spPr>
        <p:txBody>
          <a:bodyPr wrap="none">
            <a:spAutoFit/>
          </a:bodyPr>
          <a:lstStyle/>
          <a:p>
            <a:r>
              <a:rPr lang="en-US" sz="7200" dirty="0"/>
              <a:t>✅</a:t>
            </a:r>
          </a:p>
        </p:txBody>
      </p:sp>
    </p:spTree>
    <p:extLst>
      <p:ext uri="{BB962C8B-B14F-4D97-AF65-F5344CB8AC3E}">
        <p14:creationId xmlns:p14="http://schemas.microsoft.com/office/powerpoint/2010/main" val="4150255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Components in an e-voting blockchain solution</a:t>
            </a:r>
          </a:p>
          <a:p>
            <a:endParaRPr lang="en-US" dirty="0">
              <a:solidFill>
                <a:schemeClr val="tx2"/>
              </a:solidFill>
              <a:ea typeface="Arial" charset="0"/>
              <a:cs typeface="Arial" charset="0"/>
            </a:endParaRPr>
          </a:p>
        </p:txBody>
      </p:sp>
      <p:grpSp>
        <p:nvGrpSpPr>
          <p:cNvPr id="102" name="Group 101"/>
          <p:cNvGrpSpPr/>
          <p:nvPr/>
        </p:nvGrpSpPr>
        <p:grpSpPr>
          <a:xfrm>
            <a:off x="731137" y="2804731"/>
            <a:ext cx="1971265" cy="707885"/>
            <a:chOff x="1819658" y="1766886"/>
            <a:chExt cx="2257897" cy="663643"/>
          </a:xfrm>
        </p:grpSpPr>
        <p:sp>
          <p:nvSpPr>
            <p:cNvPr id="103" name="Rounded Rectangle 102"/>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4" name="TextBox 103"/>
            <p:cNvSpPr txBox="1"/>
            <p:nvPr/>
          </p:nvSpPr>
          <p:spPr>
            <a:xfrm>
              <a:off x="1819658" y="1766886"/>
              <a:ext cx="2257897" cy="663643"/>
            </a:xfrm>
            <a:prstGeom prst="rect">
              <a:avLst/>
            </a:prstGeom>
            <a:noFill/>
          </p:spPr>
          <p:txBody>
            <a:bodyPr wrap="squar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Smart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Contract</a:t>
              </a:r>
            </a:p>
          </p:txBody>
        </p:sp>
      </p:grpSp>
      <p:grpSp>
        <p:nvGrpSpPr>
          <p:cNvPr id="117" name="Group 116"/>
          <p:cNvGrpSpPr/>
          <p:nvPr/>
        </p:nvGrpSpPr>
        <p:grpSpPr>
          <a:xfrm>
            <a:off x="1044093" y="2160390"/>
            <a:ext cx="1336674" cy="520994"/>
            <a:chOff x="2185847" y="1853009"/>
            <a:chExt cx="1531032" cy="488432"/>
          </a:xfrm>
        </p:grpSpPr>
        <p:sp>
          <p:nvSpPr>
            <p:cNvPr id="118" name="Rounded Rectangle 117"/>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9" name="TextBox 118"/>
            <p:cNvSpPr txBox="1"/>
            <p:nvPr/>
          </p:nvSpPr>
          <p:spPr>
            <a:xfrm>
              <a:off x="2218281" y="1884563"/>
              <a:ext cx="1498598" cy="432811"/>
            </a:xfrm>
            <a:prstGeom prst="rect">
              <a:avLst/>
            </a:prstGeom>
            <a:noFill/>
          </p:spPr>
          <p:txBody>
            <a:bodyPr wrap="squar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Ledger</a:t>
              </a:r>
            </a:p>
          </p:txBody>
        </p:sp>
      </p:grpSp>
      <p:sp>
        <p:nvSpPr>
          <p:cNvPr id="120" name="TextBox 119"/>
          <p:cNvSpPr txBox="1"/>
          <p:nvPr/>
        </p:nvSpPr>
        <p:spPr>
          <a:xfrm>
            <a:off x="4292882" y="2188942"/>
            <a:ext cx="8092157"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The ledger containing  history of submitted votes</a:t>
            </a:r>
          </a:p>
        </p:txBody>
      </p:sp>
      <p:sp>
        <p:nvSpPr>
          <p:cNvPr id="121" name="Folded Corner 120"/>
          <p:cNvSpPr/>
          <p:nvPr/>
        </p:nvSpPr>
        <p:spPr>
          <a:xfrm>
            <a:off x="3286556" y="2845991"/>
            <a:ext cx="579790" cy="524230"/>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853" dirty="0">
                <a:solidFill>
                  <a:srgbClr val="003BC9"/>
                </a:solidFill>
                <a:latin typeface="IBM Plex Sans" panose="020B0503050203000203" pitchFamily="34" charset="77"/>
                <a:ea typeface="Arial" charset="0"/>
                <a:cs typeface="Arial" charset="0"/>
              </a:rPr>
              <a:t>f(</a:t>
            </a:r>
            <a:r>
              <a:rPr lang="en-US" sz="853" dirty="0" err="1">
                <a:solidFill>
                  <a:srgbClr val="003BC9"/>
                </a:solidFill>
                <a:latin typeface="IBM Plex Sans" panose="020B0503050203000203" pitchFamily="34" charset="77"/>
                <a:ea typeface="Arial" charset="0"/>
                <a:cs typeface="Arial" charset="0"/>
              </a:rPr>
              <a:t>abc</a:t>
            </a:r>
            <a:r>
              <a:rPr lang="en-US" sz="853" dirty="0">
                <a:solidFill>
                  <a:srgbClr val="003BC9"/>
                </a:solidFill>
                <a:latin typeface="IBM Plex Sans" panose="020B0503050203000203" pitchFamily="34" charset="77"/>
                <a:ea typeface="Arial" charset="0"/>
                <a:cs typeface="Arial" charset="0"/>
              </a:rPr>
              <a:t>);</a:t>
            </a:r>
          </a:p>
        </p:txBody>
      </p:sp>
      <p:sp>
        <p:nvSpPr>
          <p:cNvPr id="122" name="TextBox 121"/>
          <p:cNvSpPr txBox="1"/>
          <p:nvPr/>
        </p:nvSpPr>
        <p:spPr>
          <a:xfrm>
            <a:off x="4292884" y="2885884"/>
            <a:ext cx="7945774" cy="523220"/>
          </a:xfrm>
          <a:prstGeom prst="rect">
            <a:avLst/>
          </a:prstGeom>
          <a:noFill/>
        </p:spPr>
        <p:txBody>
          <a:bodyPr wrap="square" rtlCol="0">
            <a:spAutoFit/>
          </a:bodyPr>
          <a:lstStyle/>
          <a:p>
            <a:pPr defTabSz="650230" hangingPunct="1">
              <a:spcBef>
                <a:spcPts val="0"/>
              </a:spcBef>
            </a:pPr>
            <a:r>
              <a:rPr lang="en-US" sz="2800" kern="1200" dirty="0" err="1">
                <a:solidFill>
                  <a:schemeClr val="accent4"/>
                </a:solidFill>
                <a:latin typeface="IBM Plex Sans" panose="020B0503050203000203" pitchFamily="34" charset="77"/>
                <a:ea typeface="Arial" charset="0"/>
                <a:cs typeface="Arial" charset="0"/>
              </a:rPr>
              <a:t>voterContract</a:t>
            </a:r>
            <a:r>
              <a:rPr lang="en-US" sz="2800" kern="1200" dirty="0">
                <a:solidFill>
                  <a:schemeClr val="accent4"/>
                </a:solidFill>
                <a:latin typeface="IBM Plex Sans" panose="020B0503050203000203" pitchFamily="34" charset="77"/>
                <a:ea typeface="Arial" charset="0"/>
                <a:cs typeface="Arial" charset="0"/>
              </a:rPr>
              <a:t>. Registers voters &amp; submits votes</a:t>
            </a:r>
          </a:p>
        </p:txBody>
      </p:sp>
      <p:grpSp>
        <p:nvGrpSpPr>
          <p:cNvPr id="145" name="Group 144"/>
          <p:cNvGrpSpPr/>
          <p:nvPr/>
        </p:nvGrpSpPr>
        <p:grpSpPr>
          <a:xfrm>
            <a:off x="3054135" y="2174858"/>
            <a:ext cx="952104" cy="492058"/>
            <a:chOff x="2214332" y="1158373"/>
            <a:chExt cx="1073835" cy="626380"/>
          </a:xfrm>
        </p:grpSpPr>
        <p:sp>
          <p:nvSpPr>
            <p:cNvPr id="146" name="Rectangle 145"/>
            <p:cNvSpPr/>
            <p:nvPr/>
          </p:nvSpPr>
          <p:spPr>
            <a:xfrm>
              <a:off x="2214332" y="1158373"/>
              <a:ext cx="1073835" cy="626380"/>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grpSp>
          <p:nvGrpSpPr>
            <p:cNvPr id="147" name="Group 146"/>
            <p:cNvGrpSpPr/>
            <p:nvPr/>
          </p:nvGrpSpPr>
          <p:grpSpPr>
            <a:xfrm>
              <a:off x="2379290" y="1247214"/>
              <a:ext cx="825837" cy="474996"/>
              <a:chOff x="2162299" y="1145649"/>
              <a:chExt cx="993700" cy="550091"/>
            </a:xfrm>
          </p:grpSpPr>
          <p:grpSp>
            <p:nvGrpSpPr>
              <p:cNvPr id="148" name="Group 147"/>
              <p:cNvGrpSpPr/>
              <p:nvPr/>
            </p:nvGrpSpPr>
            <p:grpSpPr>
              <a:xfrm>
                <a:off x="2536028" y="1340822"/>
                <a:ext cx="619971" cy="354918"/>
                <a:chOff x="2232438" y="1366742"/>
                <a:chExt cx="619971" cy="354918"/>
              </a:xfrm>
            </p:grpSpPr>
            <p:sp>
              <p:nvSpPr>
                <p:cNvPr id="151" name="Double Wave 150"/>
                <p:cNvSpPr/>
                <p:nvPr/>
              </p:nvSpPr>
              <p:spPr>
                <a:xfrm>
                  <a:off x="2232438" y="1371928"/>
                  <a:ext cx="511977" cy="349732"/>
                </a:xfrm>
                <a:prstGeom prst="doubleWave">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sp>
              <p:nvSpPr>
                <p:cNvPr id="152" name="Multidocument 151"/>
                <p:cNvSpPr/>
                <p:nvPr/>
              </p:nvSpPr>
              <p:spPr>
                <a:xfrm>
                  <a:off x="2395025"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3" name="Multidocument 152"/>
                <p:cNvSpPr/>
                <p:nvPr/>
              </p:nvSpPr>
              <p:spPr>
                <a:xfrm>
                  <a:off x="2270866"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4" name="TextBox 153"/>
                <p:cNvSpPr txBox="1"/>
                <p:nvPr/>
              </p:nvSpPr>
              <p:spPr>
                <a:xfrm>
                  <a:off x="2393421" y="1366742"/>
                  <a:ext cx="458988" cy="297385"/>
                </a:xfrm>
                <a:prstGeom prst="rect">
                  <a:avLst/>
                </a:prstGeom>
                <a:noFill/>
                <a:effectLst/>
              </p:spPr>
              <p:txBody>
                <a:bodyPr wrap="square" rtlCol="0">
                  <a:spAutoFit/>
                </a:bodyPr>
                <a:lstStyle/>
                <a:p>
                  <a:pPr defTabSz="1300460" hangingPunct="1">
                    <a:spcBef>
                      <a:spcPts val="0"/>
                    </a:spcBef>
                    <a:defRPr/>
                  </a:pPr>
                  <a:r>
                    <a:rPr lang="en-US" sz="711" dirty="0">
                      <a:solidFill>
                        <a:srgbClr val="003BC9"/>
                      </a:solidFill>
                      <a:latin typeface="IBM Plex Sans" panose="020B0503050203000203" pitchFamily="34" charset="77"/>
                      <a:ea typeface="Arial" charset="0"/>
                      <a:cs typeface="Arial" charset="0"/>
                    </a:rPr>
                    <a:t>…</a:t>
                  </a:r>
                </a:p>
              </p:txBody>
            </p:sp>
          </p:grpSp>
          <p:cxnSp>
            <p:nvCxnSpPr>
              <p:cNvPr id="149" name="Elbow Connector 148"/>
              <p:cNvCxnSpPr/>
              <p:nvPr/>
            </p:nvCxnSpPr>
            <p:spPr>
              <a:xfrm rot="10800000">
                <a:off x="2343692" y="1371928"/>
                <a:ext cx="192336" cy="148946"/>
              </a:xfrm>
              <a:prstGeom prst="bentConnector2">
                <a:avLst/>
              </a:prstGeom>
              <a:noFill/>
              <a:ln w="25400" cap="flat" cmpd="sng" algn="ctr">
                <a:solidFill>
                  <a:schemeClr val="tx2"/>
                </a:solidFill>
                <a:prstDash val="solid"/>
              </a:ln>
              <a:effectLst/>
            </p:spPr>
          </p:cxnSp>
          <p:sp>
            <p:nvSpPr>
              <p:cNvPr id="150" name="Magnetic Disk 149"/>
              <p:cNvSpPr/>
              <p:nvPr/>
            </p:nvSpPr>
            <p:spPr>
              <a:xfrm>
                <a:off x="2162299" y="1145649"/>
                <a:ext cx="362785" cy="226279"/>
              </a:xfrm>
              <a:prstGeom prst="flowChartMagneticDisk">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grpSp>
      </p:grpSp>
    </p:spTree>
    <p:extLst>
      <p:ext uri="{BB962C8B-B14F-4D97-AF65-F5344CB8AC3E}">
        <p14:creationId xmlns:p14="http://schemas.microsoft.com/office/powerpoint/2010/main" val="1382862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Components in an e-voting blockchain solution</a:t>
            </a:r>
          </a:p>
          <a:p>
            <a:endParaRPr lang="en-US" dirty="0">
              <a:solidFill>
                <a:schemeClr val="tx2"/>
              </a:solidFill>
              <a:ea typeface="Arial" charset="0"/>
              <a:cs typeface="Arial" charset="0"/>
            </a:endParaRPr>
          </a:p>
        </p:txBody>
      </p:sp>
      <p:grpSp>
        <p:nvGrpSpPr>
          <p:cNvPr id="102" name="Group 101"/>
          <p:cNvGrpSpPr/>
          <p:nvPr/>
        </p:nvGrpSpPr>
        <p:grpSpPr>
          <a:xfrm>
            <a:off x="731137" y="2804731"/>
            <a:ext cx="1971265" cy="707885"/>
            <a:chOff x="1819658" y="1766886"/>
            <a:chExt cx="2257897" cy="663643"/>
          </a:xfrm>
        </p:grpSpPr>
        <p:sp>
          <p:nvSpPr>
            <p:cNvPr id="103" name="Rounded Rectangle 102"/>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4" name="TextBox 103"/>
            <p:cNvSpPr txBox="1"/>
            <p:nvPr/>
          </p:nvSpPr>
          <p:spPr>
            <a:xfrm>
              <a:off x="1819658" y="1766886"/>
              <a:ext cx="2257897" cy="663643"/>
            </a:xfrm>
            <a:prstGeom prst="rect">
              <a:avLst/>
            </a:prstGeom>
            <a:noFill/>
          </p:spPr>
          <p:txBody>
            <a:bodyPr wrap="squar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Smart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Contract</a:t>
              </a:r>
            </a:p>
          </p:txBody>
        </p:sp>
      </p:grpSp>
      <p:grpSp>
        <p:nvGrpSpPr>
          <p:cNvPr id="111" name="Group 110"/>
          <p:cNvGrpSpPr/>
          <p:nvPr/>
        </p:nvGrpSpPr>
        <p:grpSpPr>
          <a:xfrm>
            <a:off x="1044093" y="3543082"/>
            <a:ext cx="1308359" cy="707887"/>
            <a:chOff x="2185847" y="2975081"/>
            <a:chExt cx="1498600" cy="663644"/>
          </a:xfrm>
        </p:grpSpPr>
        <p:sp>
          <p:nvSpPr>
            <p:cNvPr id="112" name="Rounded Rectangle 111"/>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3" name="TextBox 112"/>
            <p:cNvSpPr txBox="1"/>
            <p:nvPr/>
          </p:nvSpPr>
          <p:spPr>
            <a:xfrm>
              <a:off x="2251947" y="2975081"/>
              <a:ext cx="1337038" cy="663644"/>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Peer</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Network</a:t>
              </a:r>
            </a:p>
          </p:txBody>
        </p:sp>
      </p:grpSp>
      <p:grpSp>
        <p:nvGrpSpPr>
          <p:cNvPr id="117" name="Group 116"/>
          <p:cNvGrpSpPr/>
          <p:nvPr/>
        </p:nvGrpSpPr>
        <p:grpSpPr>
          <a:xfrm>
            <a:off x="1044093" y="2160390"/>
            <a:ext cx="1336674" cy="520994"/>
            <a:chOff x="2185847" y="1853009"/>
            <a:chExt cx="1531032" cy="488432"/>
          </a:xfrm>
        </p:grpSpPr>
        <p:sp>
          <p:nvSpPr>
            <p:cNvPr id="118" name="Rounded Rectangle 117"/>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9" name="TextBox 118"/>
            <p:cNvSpPr txBox="1"/>
            <p:nvPr/>
          </p:nvSpPr>
          <p:spPr>
            <a:xfrm>
              <a:off x="2218281" y="1884563"/>
              <a:ext cx="1498598" cy="432811"/>
            </a:xfrm>
            <a:prstGeom prst="rect">
              <a:avLst/>
            </a:prstGeom>
            <a:noFill/>
          </p:spPr>
          <p:txBody>
            <a:bodyPr wrap="squar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Ledger</a:t>
              </a:r>
            </a:p>
          </p:txBody>
        </p:sp>
      </p:grpSp>
      <p:sp>
        <p:nvSpPr>
          <p:cNvPr id="120" name="TextBox 119"/>
          <p:cNvSpPr txBox="1"/>
          <p:nvPr/>
        </p:nvSpPr>
        <p:spPr>
          <a:xfrm>
            <a:off x="4292882" y="2188942"/>
            <a:ext cx="8092157"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The ledger containing  history of submitted votes</a:t>
            </a:r>
          </a:p>
        </p:txBody>
      </p:sp>
      <p:sp>
        <p:nvSpPr>
          <p:cNvPr id="121" name="Folded Corner 120"/>
          <p:cNvSpPr/>
          <p:nvPr/>
        </p:nvSpPr>
        <p:spPr>
          <a:xfrm>
            <a:off x="3286556" y="2845991"/>
            <a:ext cx="579790" cy="524230"/>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853" dirty="0">
                <a:solidFill>
                  <a:srgbClr val="003BC9"/>
                </a:solidFill>
                <a:latin typeface="IBM Plex Sans" panose="020B0503050203000203" pitchFamily="34" charset="77"/>
                <a:ea typeface="Arial" charset="0"/>
                <a:cs typeface="Arial" charset="0"/>
              </a:rPr>
              <a:t>f(</a:t>
            </a:r>
            <a:r>
              <a:rPr lang="en-US" sz="853" dirty="0" err="1">
                <a:solidFill>
                  <a:srgbClr val="003BC9"/>
                </a:solidFill>
                <a:latin typeface="IBM Plex Sans" panose="020B0503050203000203" pitchFamily="34" charset="77"/>
                <a:ea typeface="Arial" charset="0"/>
                <a:cs typeface="Arial" charset="0"/>
              </a:rPr>
              <a:t>abc</a:t>
            </a:r>
            <a:r>
              <a:rPr lang="en-US" sz="853" dirty="0">
                <a:solidFill>
                  <a:srgbClr val="003BC9"/>
                </a:solidFill>
                <a:latin typeface="IBM Plex Sans" panose="020B0503050203000203" pitchFamily="34" charset="77"/>
                <a:ea typeface="Arial" charset="0"/>
                <a:cs typeface="Arial" charset="0"/>
              </a:rPr>
              <a:t>);</a:t>
            </a:r>
          </a:p>
        </p:txBody>
      </p:sp>
      <p:sp>
        <p:nvSpPr>
          <p:cNvPr id="122" name="TextBox 121"/>
          <p:cNvSpPr txBox="1"/>
          <p:nvPr/>
        </p:nvSpPr>
        <p:spPr>
          <a:xfrm>
            <a:off x="4292884" y="2885884"/>
            <a:ext cx="7945774" cy="523220"/>
          </a:xfrm>
          <a:prstGeom prst="rect">
            <a:avLst/>
          </a:prstGeom>
          <a:noFill/>
        </p:spPr>
        <p:txBody>
          <a:bodyPr wrap="square" rtlCol="0">
            <a:spAutoFit/>
          </a:bodyPr>
          <a:lstStyle/>
          <a:p>
            <a:pPr defTabSz="650230" hangingPunct="1">
              <a:spcBef>
                <a:spcPts val="0"/>
              </a:spcBef>
            </a:pPr>
            <a:r>
              <a:rPr lang="en-US" sz="2800" kern="1200" dirty="0" err="1">
                <a:solidFill>
                  <a:schemeClr val="accent4"/>
                </a:solidFill>
                <a:latin typeface="IBM Plex Sans" panose="020B0503050203000203" pitchFamily="34" charset="77"/>
                <a:ea typeface="Arial" charset="0"/>
                <a:cs typeface="Arial" charset="0"/>
              </a:rPr>
              <a:t>voterContract</a:t>
            </a:r>
            <a:r>
              <a:rPr lang="en-US" sz="2800" kern="1200" dirty="0">
                <a:solidFill>
                  <a:schemeClr val="accent4"/>
                </a:solidFill>
                <a:latin typeface="IBM Plex Sans" panose="020B0503050203000203" pitchFamily="34" charset="77"/>
                <a:ea typeface="Arial" charset="0"/>
                <a:cs typeface="Arial" charset="0"/>
              </a:rPr>
              <a:t>. Registers voters &amp; submits votes</a:t>
            </a:r>
          </a:p>
        </p:txBody>
      </p:sp>
      <p:grpSp>
        <p:nvGrpSpPr>
          <p:cNvPr id="123" name="Group 122"/>
          <p:cNvGrpSpPr/>
          <p:nvPr/>
        </p:nvGrpSpPr>
        <p:grpSpPr>
          <a:xfrm>
            <a:off x="3103206" y="3552522"/>
            <a:ext cx="853963" cy="675459"/>
            <a:chOff x="3193492" y="2728648"/>
            <a:chExt cx="3052144" cy="2308472"/>
          </a:xfrm>
        </p:grpSpPr>
        <p:sp>
          <p:nvSpPr>
            <p:cNvPr id="124" name="Hexagon 123"/>
            <p:cNvSpPr/>
            <p:nvPr/>
          </p:nvSpPr>
          <p:spPr>
            <a:xfrm>
              <a:off x="3193492" y="2728648"/>
              <a:ext cx="3052144" cy="2308472"/>
            </a:xfrm>
            <a:prstGeom prst="hexagon">
              <a:avLst/>
            </a:prstGeom>
            <a:no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25" name="Group 124"/>
            <p:cNvGrpSpPr/>
            <p:nvPr/>
          </p:nvGrpSpPr>
          <p:grpSpPr>
            <a:xfrm>
              <a:off x="3525884" y="2977518"/>
              <a:ext cx="2395140" cy="1917635"/>
              <a:chOff x="3498228" y="3365178"/>
              <a:chExt cx="2395140" cy="1917635"/>
            </a:xfrm>
          </p:grpSpPr>
          <p:cxnSp>
            <p:nvCxnSpPr>
              <p:cNvPr id="126" name="Straight Connector 125"/>
              <p:cNvCxnSpPr/>
              <p:nvPr/>
            </p:nvCxnSpPr>
            <p:spPr>
              <a:xfrm>
                <a:off x="4294998" y="3575766"/>
                <a:ext cx="663730" cy="213275"/>
              </a:xfrm>
              <a:prstGeom prst="line">
                <a:avLst/>
              </a:prstGeom>
              <a:noFill/>
              <a:ln w="12700" cap="flat" cmpd="sng" algn="ctr">
                <a:solidFill>
                  <a:srgbClr val="4178BE"/>
                </a:solidFill>
                <a:prstDash val="solid"/>
              </a:ln>
              <a:effectLst/>
            </p:spPr>
          </p:cxnSp>
          <p:cxnSp>
            <p:nvCxnSpPr>
              <p:cNvPr id="127" name="Straight Connector 126"/>
              <p:cNvCxnSpPr/>
              <p:nvPr/>
            </p:nvCxnSpPr>
            <p:spPr>
              <a:xfrm flipH="1">
                <a:off x="3714128" y="3575766"/>
                <a:ext cx="580870" cy="478124"/>
              </a:xfrm>
              <a:prstGeom prst="line">
                <a:avLst/>
              </a:prstGeom>
              <a:noFill/>
              <a:ln w="12700" cap="flat" cmpd="sng" algn="ctr">
                <a:solidFill>
                  <a:srgbClr val="4178BE"/>
                </a:solidFill>
                <a:prstDash val="solid"/>
              </a:ln>
              <a:effectLst/>
            </p:spPr>
          </p:cxnSp>
          <p:cxnSp>
            <p:nvCxnSpPr>
              <p:cNvPr id="128" name="Straight Connector 127"/>
              <p:cNvCxnSpPr/>
              <p:nvPr/>
            </p:nvCxnSpPr>
            <p:spPr>
              <a:xfrm flipH="1">
                <a:off x="4742828" y="3789041"/>
                <a:ext cx="215900" cy="626799"/>
              </a:xfrm>
              <a:prstGeom prst="line">
                <a:avLst/>
              </a:prstGeom>
              <a:noFill/>
              <a:ln w="12700" cap="flat" cmpd="sng" algn="ctr">
                <a:solidFill>
                  <a:srgbClr val="4178BE"/>
                </a:solidFill>
                <a:prstDash val="solid"/>
              </a:ln>
              <a:effectLst/>
            </p:spPr>
          </p:cxnSp>
          <p:cxnSp>
            <p:nvCxnSpPr>
              <p:cNvPr id="129" name="Straight Connector 128"/>
              <p:cNvCxnSpPr/>
              <p:nvPr/>
            </p:nvCxnSpPr>
            <p:spPr>
              <a:xfrm>
                <a:off x="3714128" y="4053890"/>
                <a:ext cx="197462" cy="711421"/>
              </a:xfrm>
              <a:prstGeom prst="line">
                <a:avLst/>
              </a:prstGeom>
              <a:noFill/>
              <a:ln w="12700" cap="flat" cmpd="sng" algn="ctr">
                <a:solidFill>
                  <a:srgbClr val="4178BE"/>
                </a:solidFill>
                <a:prstDash val="solid"/>
              </a:ln>
              <a:effectLst/>
            </p:spPr>
          </p:cxnSp>
          <p:cxnSp>
            <p:nvCxnSpPr>
              <p:cNvPr id="130" name="Straight Connector 129"/>
              <p:cNvCxnSpPr/>
              <p:nvPr/>
            </p:nvCxnSpPr>
            <p:spPr>
              <a:xfrm>
                <a:off x="3714128" y="4053890"/>
                <a:ext cx="1028700" cy="361950"/>
              </a:xfrm>
              <a:prstGeom prst="line">
                <a:avLst/>
              </a:prstGeom>
              <a:noFill/>
              <a:ln w="12700" cap="flat" cmpd="sng" algn="ctr">
                <a:solidFill>
                  <a:schemeClr val="tx2"/>
                </a:solidFill>
                <a:prstDash val="solid"/>
              </a:ln>
              <a:effectLst/>
            </p:spPr>
          </p:cxnSp>
          <p:cxnSp>
            <p:nvCxnSpPr>
              <p:cNvPr id="131" name="Straight Connector 130"/>
              <p:cNvCxnSpPr/>
              <p:nvPr/>
            </p:nvCxnSpPr>
            <p:spPr>
              <a:xfrm flipV="1">
                <a:off x="3930028" y="4415841"/>
                <a:ext cx="812800" cy="349470"/>
              </a:xfrm>
              <a:prstGeom prst="line">
                <a:avLst/>
              </a:prstGeom>
              <a:noFill/>
              <a:ln w="12700" cap="flat" cmpd="sng" algn="ctr">
                <a:solidFill>
                  <a:srgbClr val="4178BE"/>
                </a:solidFill>
                <a:prstDash val="solid"/>
              </a:ln>
              <a:effectLst/>
            </p:spPr>
          </p:cxnSp>
          <p:cxnSp>
            <p:nvCxnSpPr>
              <p:cNvPr id="132" name="Straight Connector 131"/>
              <p:cNvCxnSpPr/>
              <p:nvPr/>
            </p:nvCxnSpPr>
            <p:spPr>
              <a:xfrm>
                <a:off x="3910655" y="4765311"/>
                <a:ext cx="718739" cy="295252"/>
              </a:xfrm>
              <a:prstGeom prst="line">
                <a:avLst/>
              </a:prstGeom>
              <a:noFill/>
              <a:ln w="12700" cap="flat" cmpd="sng" algn="ctr">
                <a:solidFill>
                  <a:srgbClr val="4178BE"/>
                </a:solidFill>
                <a:prstDash val="solid"/>
              </a:ln>
              <a:effectLst/>
            </p:spPr>
          </p:cxnSp>
          <p:cxnSp>
            <p:nvCxnSpPr>
              <p:cNvPr id="133" name="Straight Connector 132"/>
              <p:cNvCxnSpPr/>
              <p:nvPr/>
            </p:nvCxnSpPr>
            <p:spPr>
              <a:xfrm flipV="1">
                <a:off x="4629394" y="4838313"/>
                <a:ext cx="753576" cy="222251"/>
              </a:xfrm>
              <a:prstGeom prst="line">
                <a:avLst/>
              </a:prstGeom>
              <a:noFill/>
              <a:ln w="12700" cap="flat" cmpd="sng" algn="ctr">
                <a:solidFill>
                  <a:srgbClr val="4178BE"/>
                </a:solidFill>
                <a:prstDash val="solid"/>
              </a:ln>
              <a:effectLst/>
            </p:spPr>
          </p:cxnSp>
          <p:cxnSp>
            <p:nvCxnSpPr>
              <p:cNvPr id="134" name="Straight Connector 133"/>
              <p:cNvCxnSpPr/>
              <p:nvPr/>
            </p:nvCxnSpPr>
            <p:spPr>
              <a:xfrm>
                <a:off x="4742828" y="4415840"/>
                <a:ext cx="646355" cy="422473"/>
              </a:xfrm>
              <a:prstGeom prst="line">
                <a:avLst/>
              </a:prstGeom>
              <a:noFill/>
              <a:ln w="12700" cap="flat" cmpd="sng" algn="ctr">
                <a:solidFill>
                  <a:srgbClr val="4178BE"/>
                </a:solidFill>
                <a:prstDash val="solid"/>
              </a:ln>
              <a:effectLst/>
            </p:spPr>
          </p:cxnSp>
          <p:cxnSp>
            <p:nvCxnSpPr>
              <p:cNvPr id="135" name="Straight Connector 134"/>
              <p:cNvCxnSpPr/>
              <p:nvPr/>
            </p:nvCxnSpPr>
            <p:spPr>
              <a:xfrm flipV="1">
                <a:off x="5382970" y="4011292"/>
                <a:ext cx="294498" cy="827021"/>
              </a:xfrm>
              <a:prstGeom prst="line">
                <a:avLst/>
              </a:prstGeom>
              <a:noFill/>
              <a:ln w="12700" cap="flat" cmpd="sng" algn="ctr">
                <a:solidFill>
                  <a:srgbClr val="4178BE"/>
                </a:solidFill>
                <a:prstDash val="solid"/>
              </a:ln>
              <a:effectLst/>
            </p:spPr>
          </p:cxnSp>
          <p:cxnSp>
            <p:nvCxnSpPr>
              <p:cNvPr id="136" name="Straight Connector 135"/>
              <p:cNvCxnSpPr/>
              <p:nvPr/>
            </p:nvCxnSpPr>
            <p:spPr>
              <a:xfrm>
                <a:off x="4970235" y="3789041"/>
                <a:ext cx="707233" cy="222250"/>
              </a:xfrm>
              <a:prstGeom prst="line">
                <a:avLst/>
              </a:prstGeom>
              <a:noFill/>
              <a:ln w="12700" cap="flat" cmpd="sng" algn="ctr">
                <a:solidFill>
                  <a:srgbClr val="4178BE"/>
                </a:solidFill>
                <a:prstDash val="solid"/>
              </a:ln>
              <a:effectLst/>
            </p:spPr>
          </p:cxnSp>
          <p:sp>
            <p:nvSpPr>
              <p:cNvPr id="137" name="Oval 136"/>
              <p:cNvSpPr/>
              <p:nvPr/>
            </p:nvSpPr>
            <p:spPr>
              <a:xfrm>
                <a:off x="3498228" y="38461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8" name="Oval 137"/>
              <p:cNvSpPr/>
              <p:nvPr/>
            </p:nvSpPr>
            <p:spPr>
              <a:xfrm>
                <a:off x="4076416" y="336517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9" name="Oval 138"/>
              <p:cNvSpPr/>
              <p:nvPr/>
            </p:nvSpPr>
            <p:spPr>
              <a:xfrm>
                <a:off x="4542033" y="41890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0" name="Oval 139"/>
              <p:cNvSpPr/>
              <p:nvPr/>
            </p:nvSpPr>
            <p:spPr>
              <a:xfrm>
                <a:off x="3714128" y="451294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1" name="Oval 140"/>
              <p:cNvSpPr/>
              <p:nvPr/>
            </p:nvSpPr>
            <p:spPr>
              <a:xfrm>
                <a:off x="4742828" y="35667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2" name="Oval 141"/>
              <p:cNvSpPr/>
              <p:nvPr/>
            </p:nvSpPr>
            <p:spPr>
              <a:xfrm>
                <a:off x="4408695" y="4838313"/>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3" name="Oval 142"/>
              <p:cNvSpPr/>
              <p:nvPr/>
            </p:nvSpPr>
            <p:spPr>
              <a:xfrm>
                <a:off x="5461568" y="3813150"/>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4" name="Oval 143"/>
              <p:cNvSpPr/>
              <p:nvPr/>
            </p:nvSpPr>
            <p:spPr>
              <a:xfrm>
                <a:off x="5145225" y="458105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grpSp>
      <p:grpSp>
        <p:nvGrpSpPr>
          <p:cNvPr id="145" name="Group 144"/>
          <p:cNvGrpSpPr/>
          <p:nvPr/>
        </p:nvGrpSpPr>
        <p:grpSpPr>
          <a:xfrm>
            <a:off x="3054135" y="2174858"/>
            <a:ext cx="952104" cy="492058"/>
            <a:chOff x="2214332" y="1158373"/>
            <a:chExt cx="1073835" cy="626380"/>
          </a:xfrm>
        </p:grpSpPr>
        <p:sp>
          <p:nvSpPr>
            <p:cNvPr id="146" name="Rectangle 145"/>
            <p:cNvSpPr/>
            <p:nvPr/>
          </p:nvSpPr>
          <p:spPr>
            <a:xfrm>
              <a:off x="2214332" y="1158373"/>
              <a:ext cx="1073835" cy="626380"/>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grpSp>
          <p:nvGrpSpPr>
            <p:cNvPr id="147" name="Group 146"/>
            <p:cNvGrpSpPr/>
            <p:nvPr/>
          </p:nvGrpSpPr>
          <p:grpSpPr>
            <a:xfrm>
              <a:off x="2379290" y="1247214"/>
              <a:ext cx="825837" cy="474996"/>
              <a:chOff x="2162299" y="1145649"/>
              <a:chExt cx="993700" cy="550091"/>
            </a:xfrm>
          </p:grpSpPr>
          <p:grpSp>
            <p:nvGrpSpPr>
              <p:cNvPr id="148" name="Group 147"/>
              <p:cNvGrpSpPr/>
              <p:nvPr/>
            </p:nvGrpSpPr>
            <p:grpSpPr>
              <a:xfrm>
                <a:off x="2536028" y="1340822"/>
                <a:ext cx="619971" cy="354918"/>
                <a:chOff x="2232438" y="1366742"/>
                <a:chExt cx="619971" cy="354918"/>
              </a:xfrm>
            </p:grpSpPr>
            <p:sp>
              <p:nvSpPr>
                <p:cNvPr id="151" name="Double Wave 150"/>
                <p:cNvSpPr/>
                <p:nvPr/>
              </p:nvSpPr>
              <p:spPr>
                <a:xfrm>
                  <a:off x="2232438" y="1371928"/>
                  <a:ext cx="511977" cy="349732"/>
                </a:xfrm>
                <a:prstGeom prst="doubleWave">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sp>
              <p:nvSpPr>
                <p:cNvPr id="152" name="Multidocument 151"/>
                <p:cNvSpPr/>
                <p:nvPr/>
              </p:nvSpPr>
              <p:spPr>
                <a:xfrm>
                  <a:off x="2395025"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3" name="Multidocument 152"/>
                <p:cNvSpPr/>
                <p:nvPr/>
              </p:nvSpPr>
              <p:spPr>
                <a:xfrm>
                  <a:off x="2270866"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4" name="TextBox 153"/>
                <p:cNvSpPr txBox="1"/>
                <p:nvPr/>
              </p:nvSpPr>
              <p:spPr>
                <a:xfrm>
                  <a:off x="2393421" y="1366742"/>
                  <a:ext cx="458988" cy="297385"/>
                </a:xfrm>
                <a:prstGeom prst="rect">
                  <a:avLst/>
                </a:prstGeom>
                <a:noFill/>
                <a:effectLst/>
              </p:spPr>
              <p:txBody>
                <a:bodyPr wrap="square" rtlCol="0">
                  <a:spAutoFit/>
                </a:bodyPr>
                <a:lstStyle/>
                <a:p>
                  <a:pPr defTabSz="1300460" hangingPunct="1">
                    <a:spcBef>
                      <a:spcPts val="0"/>
                    </a:spcBef>
                    <a:defRPr/>
                  </a:pPr>
                  <a:r>
                    <a:rPr lang="en-US" sz="711" dirty="0">
                      <a:solidFill>
                        <a:srgbClr val="003BC9"/>
                      </a:solidFill>
                      <a:latin typeface="IBM Plex Sans" panose="020B0503050203000203" pitchFamily="34" charset="77"/>
                      <a:ea typeface="Arial" charset="0"/>
                      <a:cs typeface="Arial" charset="0"/>
                    </a:rPr>
                    <a:t>…</a:t>
                  </a:r>
                </a:p>
              </p:txBody>
            </p:sp>
          </p:grpSp>
          <p:cxnSp>
            <p:nvCxnSpPr>
              <p:cNvPr id="149" name="Elbow Connector 148"/>
              <p:cNvCxnSpPr/>
              <p:nvPr/>
            </p:nvCxnSpPr>
            <p:spPr>
              <a:xfrm rot="10800000">
                <a:off x="2343692" y="1371928"/>
                <a:ext cx="192336" cy="148946"/>
              </a:xfrm>
              <a:prstGeom prst="bentConnector2">
                <a:avLst/>
              </a:prstGeom>
              <a:noFill/>
              <a:ln w="25400" cap="flat" cmpd="sng" algn="ctr">
                <a:solidFill>
                  <a:schemeClr val="tx2"/>
                </a:solidFill>
                <a:prstDash val="solid"/>
              </a:ln>
              <a:effectLst/>
            </p:spPr>
          </p:cxnSp>
          <p:sp>
            <p:nvSpPr>
              <p:cNvPr id="150" name="Magnetic Disk 149"/>
              <p:cNvSpPr/>
              <p:nvPr/>
            </p:nvSpPr>
            <p:spPr>
              <a:xfrm>
                <a:off x="2162299" y="1145649"/>
                <a:ext cx="362785" cy="226279"/>
              </a:xfrm>
              <a:prstGeom prst="flowChartMagneticDisk">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grpSp>
      </p:grpSp>
      <p:sp>
        <p:nvSpPr>
          <p:cNvPr id="164" name="TextBox 163"/>
          <p:cNvSpPr txBox="1"/>
          <p:nvPr/>
        </p:nvSpPr>
        <p:spPr>
          <a:xfrm>
            <a:off x="4299634" y="3627230"/>
            <a:ext cx="7132760"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The peers which run the </a:t>
            </a:r>
            <a:r>
              <a:rPr lang="en-US" sz="2800" kern="1200" dirty="0" err="1">
                <a:solidFill>
                  <a:schemeClr val="accent4"/>
                </a:solidFill>
                <a:latin typeface="IBM Plex Sans" panose="020B0503050203000203" pitchFamily="34" charset="77"/>
                <a:ea typeface="Arial" charset="0"/>
                <a:cs typeface="Arial" charset="0"/>
              </a:rPr>
              <a:t>voterContract</a:t>
            </a:r>
            <a:endParaRPr lang="en-US" sz="2800" kern="1200" dirty="0">
              <a:solidFill>
                <a:schemeClr val="accent4"/>
              </a:solidFill>
              <a:latin typeface="IBM Plex Sans" panose="020B0503050203000203" pitchFamily="34" charset="77"/>
              <a:ea typeface="Arial" charset="0"/>
              <a:cs typeface="Arial" charset="0"/>
            </a:endParaRPr>
          </a:p>
        </p:txBody>
      </p:sp>
    </p:spTree>
    <p:extLst>
      <p:ext uri="{BB962C8B-B14F-4D97-AF65-F5344CB8AC3E}">
        <p14:creationId xmlns:p14="http://schemas.microsoft.com/office/powerpoint/2010/main" val="2443815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Components in an e-voting blockchain solution</a:t>
            </a:r>
          </a:p>
          <a:p>
            <a:endParaRPr lang="en-US" dirty="0">
              <a:solidFill>
                <a:schemeClr val="tx2"/>
              </a:solidFill>
              <a:ea typeface="Arial" charset="0"/>
              <a:cs typeface="Arial" charset="0"/>
            </a:endParaRPr>
          </a:p>
        </p:txBody>
      </p:sp>
      <p:grpSp>
        <p:nvGrpSpPr>
          <p:cNvPr id="99" name="Group 98"/>
          <p:cNvGrpSpPr/>
          <p:nvPr/>
        </p:nvGrpSpPr>
        <p:grpSpPr>
          <a:xfrm>
            <a:off x="898788" y="4355806"/>
            <a:ext cx="1668306" cy="520994"/>
            <a:chOff x="2185847" y="1853009"/>
            <a:chExt cx="1498600" cy="488432"/>
          </a:xfrm>
        </p:grpSpPr>
        <p:sp>
          <p:nvSpPr>
            <p:cNvPr id="100" name="Rounded Rectangle 99"/>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1" name="TextBox 100"/>
            <p:cNvSpPr txBox="1"/>
            <p:nvPr/>
          </p:nvSpPr>
          <p:spPr>
            <a:xfrm>
              <a:off x="2204233" y="1914027"/>
              <a:ext cx="1461828" cy="375103"/>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Membership</a:t>
              </a:r>
            </a:p>
          </p:txBody>
        </p:sp>
      </p:grpSp>
      <p:grpSp>
        <p:nvGrpSpPr>
          <p:cNvPr id="102" name="Group 101"/>
          <p:cNvGrpSpPr/>
          <p:nvPr/>
        </p:nvGrpSpPr>
        <p:grpSpPr>
          <a:xfrm>
            <a:off x="731137" y="2804731"/>
            <a:ext cx="1971265" cy="707885"/>
            <a:chOff x="1819658" y="1766886"/>
            <a:chExt cx="2257897" cy="663643"/>
          </a:xfrm>
        </p:grpSpPr>
        <p:sp>
          <p:nvSpPr>
            <p:cNvPr id="103" name="Rounded Rectangle 102"/>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4" name="TextBox 103"/>
            <p:cNvSpPr txBox="1"/>
            <p:nvPr/>
          </p:nvSpPr>
          <p:spPr>
            <a:xfrm>
              <a:off x="1819658" y="1766886"/>
              <a:ext cx="2257897" cy="663643"/>
            </a:xfrm>
            <a:prstGeom prst="rect">
              <a:avLst/>
            </a:prstGeom>
            <a:noFill/>
          </p:spPr>
          <p:txBody>
            <a:bodyPr wrap="squar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Smart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Contract</a:t>
              </a:r>
            </a:p>
          </p:txBody>
        </p:sp>
      </p:grpSp>
      <p:grpSp>
        <p:nvGrpSpPr>
          <p:cNvPr id="111" name="Group 110"/>
          <p:cNvGrpSpPr/>
          <p:nvPr/>
        </p:nvGrpSpPr>
        <p:grpSpPr>
          <a:xfrm>
            <a:off x="1044093" y="3543082"/>
            <a:ext cx="1308359" cy="707887"/>
            <a:chOff x="2185847" y="2975081"/>
            <a:chExt cx="1498600" cy="663644"/>
          </a:xfrm>
        </p:grpSpPr>
        <p:sp>
          <p:nvSpPr>
            <p:cNvPr id="112" name="Rounded Rectangle 111"/>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3" name="TextBox 112"/>
            <p:cNvSpPr txBox="1"/>
            <p:nvPr/>
          </p:nvSpPr>
          <p:spPr>
            <a:xfrm>
              <a:off x="2251947" y="2975081"/>
              <a:ext cx="1337038" cy="663644"/>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Peer</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Network</a:t>
              </a:r>
            </a:p>
          </p:txBody>
        </p:sp>
      </p:grpSp>
      <p:grpSp>
        <p:nvGrpSpPr>
          <p:cNvPr id="117" name="Group 116"/>
          <p:cNvGrpSpPr/>
          <p:nvPr/>
        </p:nvGrpSpPr>
        <p:grpSpPr>
          <a:xfrm>
            <a:off x="1044093" y="2160390"/>
            <a:ext cx="1336674" cy="520994"/>
            <a:chOff x="2185847" y="1853009"/>
            <a:chExt cx="1531032" cy="488432"/>
          </a:xfrm>
        </p:grpSpPr>
        <p:sp>
          <p:nvSpPr>
            <p:cNvPr id="118" name="Rounded Rectangle 117"/>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9" name="TextBox 118"/>
            <p:cNvSpPr txBox="1"/>
            <p:nvPr/>
          </p:nvSpPr>
          <p:spPr>
            <a:xfrm>
              <a:off x="2218281" y="1884563"/>
              <a:ext cx="1498598" cy="432811"/>
            </a:xfrm>
            <a:prstGeom prst="rect">
              <a:avLst/>
            </a:prstGeom>
            <a:noFill/>
          </p:spPr>
          <p:txBody>
            <a:bodyPr wrap="squar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Ledger</a:t>
              </a:r>
            </a:p>
          </p:txBody>
        </p:sp>
      </p:grpSp>
      <p:sp>
        <p:nvSpPr>
          <p:cNvPr id="120" name="TextBox 119"/>
          <p:cNvSpPr txBox="1"/>
          <p:nvPr/>
        </p:nvSpPr>
        <p:spPr>
          <a:xfrm>
            <a:off x="4292882" y="2188942"/>
            <a:ext cx="8092157"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The ledger containing  history of submitted votes</a:t>
            </a:r>
          </a:p>
        </p:txBody>
      </p:sp>
      <p:sp>
        <p:nvSpPr>
          <p:cNvPr id="121" name="Folded Corner 120"/>
          <p:cNvSpPr/>
          <p:nvPr/>
        </p:nvSpPr>
        <p:spPr>
          <a:xfrm>
            <a:off x="3286556" y="2845991"/>
            <a:ext cx="579790" cy="524230"/>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853" dirty="0">
                <a:solidFill>
                  <a:srgbClr val="003BC9"/>
                </a:solidFill>
                <a:latin typeface="IBM Plex Sans" panose="020B0503050203000203" pitchFamily="34" charset="77"/>
                <a:ea typeface="Arial" charset="0"/>
                <a:cs typeface="Arial" charset="0"/>
              </a:rPr>
              <a:t>f(</a:t>
            </a:r>
            <a:r>
              <a:rPr lang="en-US" sz="853" dirty="0" err="1">
                <a:solidFill>
                  <a:srgbClr val="003BC9"/>
                </a:solidFill>
                <a:latin typeface="IBM Plex Sans" panose="020B0503050203000203" pitchFamily="34" charset="77"/>
                <a:ea typeface="Arial" charset="0"/>
                <a:cs typeface="Arial" charset="0"/>
              </a:rPr>
              <a:t>abc</a:t>
            </a:r>
            <a:r>
              <a:rPr lang="en-US" sz="853" dirty="0">
                <a:solidFill>
                  <a:srgbClr val="003BC9"/>
                </a:solidFill>
                <a:latin typeface="IBM Plex Sans" panose="020B0503050203000203" pitchFamily="34" charset="77"/>
                <a:ea typeface="Arial" charset="0"/>
                <a:cs typeface="Arial" charset="0"/>
              </a:rPr>
              <a:t>);</a:t>
            </a:r>
          </a:p>
        </p:txBody>
      </p:sp>
      <p:sp>
        <p:nvSpPr>
          <p:cNvPr id="122" name="TextBox 121"/>
          <p:cNvSpPr txBox="1"/>
          <p:nvPr/>
        </p:nvSpPr>
        <p:spPr>
          <a:xfrm>
            <a:off x="4292884" y="2885884"/>
            <a:ext cx="7945774" cy="523220"/>
          </a:xfrm>
          <a:prstGeom prst="rect">
            <a:avLst/>
          </a:prstGeom>
          <a:noFill/>
        </p:spPr>
        <p:txBody>
          <a:bodyPr wrap="square" rtlCol="0">
            <a:spAutoFit/>
          </a:bodyPr>
          <a:lstStyle/>
          <a:p>
            <a:pPr defTabSz="650230" hangingPunct="1">
              <a:spcBef>
                <a:spcPts val="0"/>
              </a:spcBef>
            </a:pPr>
            <a:r>
              <a:rPr lang="en-US" sz="2800" kern="1200" dirty="0" err="1">
                <a:solidFill>
                  <a:schemeClr val="accent4"/>
                </a:solidFill>
                <a:latin typeface="IBM Plex Sans" panose="020B0503050203000203" pitchFamily="34" charset="77"/>
                <a:ea typeface="Arial" charset="0"/>
                <a:cs typeface="Arial" charset="0"/>
              </a:rPr>
              <a:t>voterContract</a:t>
            </a:r>
            <a:r>
              <a:rPr lang="en-US" sz="2800" kern="1200" dirty="0">
                <a:solidFill>
                  <a:schemeClr val="accent4"/>
                </a:solidFill>
                <a:latin typeface="IBM Plex Sans" panose="020B0503050203000203" pitchFamily="34" charset="77"/>
                <a:ea typeface="Arial" charset="0"/>
                <a:cs typeface="Arial" charset="0"/>
              </a:rPr>
              <a:t>. Registers voters &amp; submits votes</a:t>
            </a:r>
          </a:p>
        </p:txBody>
      </p:sp>
      <p:grpSp>
        <p:nvGrpSpPr>
          <p:cNvPr id="123" name="Group 122"/>
          <p:cNvGrpSpPr/>
          <p:nvPr/>
        </p:nvGrpSpPr>
        <p:grpSpPr>
          <a:xfrm>
            <a:off x="3103206" y="3552522"/>
            <a:ext cx="853963" cy="675459"/>
            <a:chOff x="3193492" y="2728648"/>
            <a:chExt cx="3052144" cy="2308472"/>
          </a:xfrm>
        </p:grpSpPr>
        <p:sp>
          <p:nvSpPr>
            <p:cNvPr id="124" name="Hexagon 123"/>
            <p:cNvSpPr/>
            <p:nvPr/>
          </p:nvSpPr>
          <p:spPr>
            <a:xfrm>
              <a:off x="3193492" y="2728648"/>
              <a:ext cx="3052144" cy="2308472"/>
            </a:xfrm>
            <a:prstGeom prst="hexagon">
              <a:avLst/>
            </a:prstGeom>
            <a:no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25" name="Group 124"/>
            <p:cNvGrpSpPr/>
            <p:nvPr/>
          </p:nvGrpSpPr>
          <p:grpSpPr>
            <a:xfrm>
              <a:off x="3525884" y="2977518"/>
              <a:ext cx="2395140" cy="1917635"/>
              <a:chOff x="3498228" y="3365178"/>
              <a:chExt cx="2395140" cy="1917635"/>
            </a:xfrm>
          </p:grpSpPr>
          <p:cxnSp>
            <p:nvCxnSpPr>
              <p:cNvPr id="126" name="Straight Connector 125"/>
              <p:cNvCxnSpPr/>
              <p:nvPr/>
            </p:nvCxnSpPr>
            <p:spPr>
              <a:xfrm>
                <a:off x="4294998" y="3575766"/>
                <a:ext cx="663730" cy="213275"/>
              </a:xfrm>
              <a:prstGeom prst="line">
                <a:avLst/>
              </a:prstGeom>
              <a:noFill/>
              <a:ln w="12700" cap="flat" cmpd="sng" algn="ctr">
                <a:solidFill>
                  <a:srgbClr val="4178BE"/>
                </a:solidFill>
                <a:prstDash val="solid"/>
              </a:ln>
              <a:effectLst/>
            </p:spPr>
          </p:cxnSp>
          <p:cxnSp>
            <p:nvCxnSpPr>
              <p:cNvPr id="127" name="Straight Connector 126"/>
              <p:cNvCxnSpPr/>
              <p:nvPr/>
            </p:nvCxnSpPr>
            <p:spPr>
              <a:xfrm flipH="1">
                <a:off x="3714128" y="3575766"/>
                <a:ext cx="580870" cy="478124"/>
              </a:xfrm>
              <a:prstGeom prst="line">
                <a:avLst/>
              </a:prstGeom>
              <a:noFill/>
              <a:ln w="12700" cap="flat" cmpd="sng" algn="ctr">
                <a:solidFill>
                  <a:srgbClr val="4178BE"/>
                </a:solidFill>
                <a:prstDash val="solid"/>
              </a:ln>
              <a:effectLst/>
            </p:spPr>
          </p:cxnSp>
          <p:cxnSp>
            <p:nvCxnSpPr>
              <p:cNvPr id="128" name="Straight Connector 127"/>
              <p:cNvCxnSpPr/>
              <p:nvPr/>
            </p:nvCxnSpPr>
            <p:spPr>
              <a:xfrm flipH="1">
                <a:off x="4742828" y="3789041"/>
                <a:ext cx="215900" cy="626799"/>
              </a:xfrm>
              <a:prstGeom prst="line">
                <a:avLst/>
              </a:prstGeom>
              <a:noFill/>
              <a:ln w="12700" cap="flat" cmpd="sng" algn="ctr">
                <a:solidFill>
                  <a:srgbClr val="4178BE"/>
                </a:solidFill>
                <a:prstDash val="solid"/>
              </a:ln>
              <a:effectLst/>
            </p:spPr>
          </p:cxnSp>
          <p:cxnSp>
            <p:nvCxnSpPr>
              <p:cNvPr id="129" name="Straight Connector 128"/>
              <p:cNvCxnSpPr/>
              <p:nvPr/>
            </p:nvCxnSpPr>
            <p:spPr>
              <a:xfrm>
                <a:off x="3714128" y="4053890"/>
                <a:ext cx="197462" cy="711421"/>
              </a:xfrm>
              <a:prstGeom prst="line">
                <a:avLst/>
              </a:prstGeom>
              <a:noFill/>
              <a:ln w="12700" cap="flat" cmpd="sng" algn="ctr">
                <a:solidFill>
                  <a:srgbClr val="4178BE"/>
                </a:solidFill>
                <a:prstDash val="solid"/>
              </a:ln>
              <a:effectLst/>
            </p:spPr>
          </p:cxnSp>
          <p:cxnSp>
            <p:nvCxnSpPr>
              <p:cNvPr id="130" name="Straight Connector 129"/>
              <p:cNvCxnSpPr/>
              <p:nvPr/>
            </p:nvCxnSpPr>
            <p:spPr>
              <a:xfrm>
                <a:off x="3714128" y="4053890"/>
                <a:ext cx="1028700" cy="361950"/>
              </a:xfrm>
              <a:prstGeom prst="line">
                <a:avLst/>
              </a:prstGeom>
              <a:noFill/>
              <a:ln w="12700" cap="flat" cmpd="sng" algn="ctr">
                <a:solidFill>
                  <a:schemeClr val="tx2"/>
                </a:solidFill>
                <a:prstDash val="solid"/>
              </a:ln>
              <a:effectLst/>
            </p:spPr>
          </p:cxnSp>
          <p:cxnSp>
            <p:nvCxnSpPr>
              <p:cNvPr id="131" name="Straight Connector 130"/>
              <p:cNvCxnSpPr/>
              <p:nvPr/>
            </p:nvCxnSpPr>
            <p:spPr>
              <a:xfrm flipV="1">
                <a:off x="3930028" y="4415841"/>
                <a:ext cx="812800" cy="349470"/>
              </a:xfrm>
              <a:prstGeom prst="line">
                <a:avLst/>
              </a:prstGeom>
              <a:noFill/>
              <a:ln w="12700" cap="flat" cmpd="sng" algn="ctr">
                <a:solidFill>
                  <a:srgbClr val="4178BE"/>
                </a:solidFill>
                <a:prstDash val="solid"/>
              </a:ln>
              <a:effectLst/>
            </p:spPr>
          </p:cxnSp>
          <p:cxnSp>
            <p:nvCxnSpPr>
              <p:cNvPr id="132" name="Straight Connector 131"/>
              <p:cNvCxnSpPr/>
              <p:nvPr/>
            </p:nvCxnSpPr>
            <p:spPr>
              <a:xfrm>
                <a:off x="3910655" y="4765311"/>
                <a:ext cx="718739" cy="295252"/>
              </a:xfrm>
              <a:prstGeom prst="line">
                <a:avLst/>
              </a:prstGeom>
              <a:noFill/>
              <a:ln w="12700" cap="flat" cmpd="sng" algn="ctr">
                <a:solidFill>
                  <a:srgbClr val="4178BE"/>
                </a:solidFill>
                <a:prstDash val="solid"/>
              </a:ln>
              <a:effectLst/>
            </p:spPr>
          </p:cxnSp>
          <p:cxnSp>
            <p:nvCxnSpPr>
              <p:cNvPr id="133" name="Straight Connector 132"/>
              <p:cNvCxnSpPr/>
              <p:nvPr/>
            </p:nvCxnSpPr>
            <p:spPr>
              <a:xfrm flipV="1">
                <a:off x="4629394" y="4838313"/>
                <a:ext cx="753576" cy="222251"/>
              </a:xfrm>
              <a:prstGeom prst="line">
                <a:avLst/>
              </a:prstGeom>
              <a:noFill/>
              <a:ln w="12700" cap="flat" cmpd="sng" algn="ctr">
                <a:solidFill>
                  <a:srgbClr val="4178BE"/>
                </a:solidFill>
                <a:prstDash val="solid"/>
              </a:ln>
              <a:effectLst/>
            </p:spPr>
          </p:cxnSp>
          <p:cxnSp>
            <p:nvCxnSpPr>
              <p:cNvPr id="134" name="Straight Connector 133"/>
              <p:cNvCxnSpPr/>
              <p:nvPr/>
            </p:nvCxnSpPr>
            <p:spPr>
              <a:xfrm>
                <a:off x="4742828" y="4415840"/>
                <a:ext cx="646355" cy="422473"/>
              </a:xfrm>
              <a:prstGeom prst="line">
                <a:avLst/>
              </a:prstGeom>
              <a:noFill/>
              <a:ln w="12700" cap="flat" cmpd="sng" algn="ctr">
                <a:solidFill>
                  <a:srgbClr val="4178BE"/>
                </a:solidFill>
                <a:prstDash val="solid"/>
              </a:ln>
              <a:effectLst/>
            </p:spPr>
          </p:cxnSp>
          <p:cxnSp>
            <p:nvCxnSpPr>
              <p:cNvPr id="135" name="Straight Connector 134"/>
              <p:cNvCxnSpPr/>
              <p:nvPr/>
            </p:nvCxnSpPr>
            <p:spPr>
              <a:xfrm flipV="1">
                <a:off x="5382970" y="4011292"/>
                <a:ext cx="294498" cy="827021"/>
              </a:xfrm>
              <a:prstGeom prst="line">
                <a:avLst/>
              </a:prstGeom>
              <a:noFill/>
              <a:ln w="12700" cap="flat" cmpd="sng" algn="ctr">
                <a:solidFill>
                  <a:srgbClr val="4178BE"/>
                </a:solidFill>
                <a:prstDash val="solid"/>
              </a:ln>
              <a:effectLst/>
            </p:spPr>
          </p:cxnSp>
          <p:cxnSp>
            <p:nvCxnSpPr>
              <p:cNvPr id="136" name="Straight Connector 135"/>
              <p:cNvCxnSpPr/>
              <p:nvPr/>
            </p:nvCxnSpPr>
            <p:spPr>
              <a:xfrm>
                <a:off x="4970235" y="3789041"/>
                <a:ext cx="707233" cy="222250"/>
              </a:xfrm>
              <a:prstGeom prst="line">
                <a:avLst/>
              </a:prstGeom>
              <a:noFill/>
              <a:ln w="12700" cap="flat" cmpd="sng" algn="ctr">
                <a:solidFill>
                  <a:srgbClr val="4178BE"/>
                </a:solidFill>
                <a:prstDash val="solid"/>
              </a:ln>
              <a:effectLst/>
            </p:spPr>
          </p:cxnSp>
          <p:sp>
            <p:nvSpPr>
              <p:cNvPr id="137" name="Oval 136"/>
              <p:cNvSpPr/>
              <p:nvPr/>
            </p:nvSpPr>
            <p:spPr>
              <a:xfrm>
                <a:off x="3498228" y="38461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8" name="Oval 137"/>
              <p:cNvSpPr/>
              <p:nvPr/>
            </p:nvSpPr>
            <p:spPr>
              <a:xfrm>
                <a:off x="4076416" y="336517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9" name="Oval 138"/>
              <p:cNvSpPr/>
              <p:nvPr/>
            </p:nvSpPr>
            <p:spPr>
              <a:xfrm>
                <a:off x="4542033" y="41890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0" name="Oval 139"/>
              <p:cNvSpPr/>
              <p:nvPr/>
            </p:nvSpPr>
            <p:spPr>
              <a:xfrm>
                <a:off x="3714128" y="451294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1" name="Oval 140"/>
              <p:cNvSpPr/>
              <p:nvPr/>
            </p:nvSpPr>
            <p:spPr>
              <a:xfrm>
                <a:off x="4742828" y="35667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2" name="Oval 141"/>
              <p:cNvSpPr/>
              <p:nvPr/>
            </p:nvSpPr>
            <p:spPr>
              <a:xfrm>
                <a:off x="4408695" y="4838313"/>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3" name="Oval 142"/>
              <p:cNvSpPr/>
              <p:nvPr/>
            </p:nvSpPr>
            <p:spPr>
              <a:xfrm>
                <a:off x="5461568" y="3813150"/>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4" name="Oval 143"/>
              <p:cNvSpPr/>
              <p:nvPr/>
            </p:nvSpPr>
            <p:spPr>
              <a:xfrm>
                <a:off x="5145225" y="458105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grpSp>
      <p:grpSp>
        <p:nvGrpSpPr>
          <p:cNvPr id="145" name="Group 144"/>
          <p:cNvGrpSpPr/>
          <p:nvPr/>
        </p:nvGrpSpPr>
        <p:grpSpPr>
          <a:xfrm>
            <a:off x="3054135" y="2174858"/>
            <a:ext cx="952104" cy="492058"/>
            <a:chOff x="2214332" y="1158373"/>
            <a:chExt cx="1073835" cy="626380"/>
          </a:xfrm>
        </p:grpSpPr>
        <p:sp>
          <p:nvSpPr>
            <p:cNvPr id="146" name="Rectangle 145"/>
            <p:cNvSpPr/>
            <p:nvPr/>
          </p:nvSpPr>
          <p:spPr>
            <a:xfrm>
              <a:off x="2214332" y="1158373"/>
              <a:ext cx="1073835" cy="626380"/>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grpSp>
          <p:nvGrpSpPr>
            <p:cNvPr id="147" name="Group 146"/>
            <p:cNvGrpSpPr/>
            <p:nvPr/>
          </p:nvGrpSpPr>
          <p:grpSpPr>
            <a:xfrm>
              <a:off x="2379290" y="1247214"/>
              <a:ext cx="825837" cy="474996"/>
              <a:chOff x="2162299" y="1145649"/>
              <a:chExt cx="993700" cy="550091"/>
            </a:xfrm>
          </p:grpSpPr>
          <p:grpSp>
            <p:nvGrpSpPr>
              <p:cNvPr id="148" name="Group 147"/>
              <p:cNvGrpSpPr/>
              <p:nvPr/>
            </p:nvGrpSpPr>
            <p:grpSpPr>
              <a:xfrm>
                <a:off x="2536028" y="1340822"/>
                <a:ext cx="619971" cy="354918"/>
                <a:chOff x="2232438" y="1366742"/>
                <a:chExt cx="619971" cy="354918"/>
              </a:xfrm>
            </p:grpSpPr>
            <p:sp>
              <p:nvSpPr>
                <p:cNvPr id="151" name="Double Wave 150"/>
                <p:cNvSpPr/>
                <p:nvPr/>
              </p:nvSpPr>
              <p:spPr>
                <a:xfrm>
                  <a:off x="2232438" y="1371928"/>
                  <a:ext cx="511977" cy="349732"/>
                </a:xfrm>
                <a:prstGeom prst="doubleWave">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sp>
              <p:nvSpPr>
                <p:cNvPr id="152" name="Multidocument 151"/>
                <p:cNvSpPr/>
                <p:nvPr/>
              </p:nvSpPr>
              <p:spPr>
                <a:xfrm>
                  <a:off x="2395025"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3" name="Multidocument 152"/>
                <p:cNvSpPr/>
                <p:nvPr/>
              </p:nvSpPr>
              <p:spPr>
                <a:xfrm>
                  <a:off x="2270866"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4" name="TextBox 153"/>
                <p:cNvSpPr txBox="1"/>
                <p:nvPr/>
              </p:nvSpPr>
              <p:spPr>
                <a:xfrm>
                  <a:off x="2393421" y="1366742"/>
                  <a:ext cx="458988" cy="297385"/>
                </a:xfrm>
                <a:prstGeom prst="rect">
                  <a:avLst/>
                </a:prstGeom>
                <a:noFill/>
                <a:effectLst/>
              </p:spPr>
              <p:txBody>
                <a:bodyPr wrap="square" rtlCol="0">
                  <a:spAutoFit/>
                </a:bodyPr>
                <a:lstStyle/>
                <a:p>
                  <a:pPr defTabSz="1300460" hangingPunct="1">
                    <a:spcBef>
                      <a:spcPts val="0"/>
                    </a:spcBef>
                    <a:defRPr/>
                  </a:pPr>
                  <a:r>
                    <a:rPr lang="en-US" sz="711" dirty="0">
                      <a:solidFill>
                        <a:srgbClr val="003BC9"/>
                      </a:solidFill>
                      <a:latin typeface="IBM Plex Sans" panose="020B0503050203000203" pitchFamily="34" charset="77"/>
                      <a:ea typeface="Arial" charset="0"/>
                      <a:cs typeface="Arial" charset="0"/>
                    </a:rPr>
                    <a:t>…</a:t>
                  </a:r>
                </a:p>
              </p:txBody>
            </p:sp>
          </p:grpSp>
          <p:cxnSp>
            <p:nvCxnSpPr>
              <p:cNvPr id="149" name="Elbow Connector 148"/>
              <p:cNvCxnSpPr/>
              <p:nvPr/>
            </p:nvCxnSpPr>
            <p:spPr>
              <a:xfrm rot="10800000">
                <a:off x="2343692" y="1371928"/>
                <a:ext cx="192336" cy="148946"/>
              </a:xfrm>
              <a:prstGeom prst="bentConnector2">
                <a:avLst/>
              </a:prstGeom>
              <a:noFill/>
              <a:ln w="25400" cap="flat" cmpd="sng" algn="ctr">
                <a:solidFill>
                  <a:schemeClr val="tx2"/>
                </a:solidFill>
                <a:prstDash val="solid"/>
              </a:ln>
              <a:effectLst/>
            </p:spPr>
          </p:cxnSp>
          <p:sp>
            <p:nvSpPr>
              <p:cNvPr id="150" name="Magnetic Disk 149"/>
              <p:cNvSpPr/>
              <p:nvPr/>
            </p:nvSpPr>
            <p:spPr>
              <a:xfrm>
                <a:off x="2162299" y="1145649"/>
                <a:ext cx="362785" cy="226279"/>
              </a:xfrm>
              <a:prstGeom prst="flowChartMagneticDisk">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grpSp>
      </p:grpSp>
      <p:grpSp>
        <p:nvGrpSpPr>
          <p:cNvPr id="155" name="Group 154"/>
          <p:cNvGrpSpPr/>
          <p:nvPr/>
        </p:nvGrpSpPr>
        <p:grpSpPr>
          <a:xfrm>
            <a:off x="3019040" y="4386158"/>
            <a:ext cx="1022295" cy="520994"/>
            <a:chOff x="2269671" y="3461704"/>
            <a:chExt cx="958401" cy="488432"/>
          </a:xfrm>
        </p:grpSpPr>
        <p:sp>
          <p:nvSpPr>
            <p:cNvPr id="156" name="Rectangle 155"/>
            <p:cNvSpPr/>
            <p:nvPr/>
          </p:nvSpPr>
          <p:spPr>
            <a:xfrm>
              <a:off x="2269671" y="3461704"/>
              <a:ext cx="95840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57" name="Group 156"/>
            <p:cNvGrpSpPr/>
            <p:nvPr/>
          </p:nvGrpSpPr>
          <p:grpSpPr>
            <a:xfrm>
              <a:off x="2324192" y="3520712"/>
              <a:ext cx="854115" cy="387445"/>
              <a:chOff x="2160152" y="3418408"/>
              <a:chExt cx="1126953" cy="523979"/>
            </a:xfrm>
          </p:grpSpPr>
          <p:sp>
            <p:nvSpPr>
              <p:cNvPr id="158" name="Folded Corner 157"/>
              <p:cNvSpPr/>
              <p:nvPr/>
            </p:nvSpPr>
            <p:spPr>
              <a:xfrm>
                <a:off x="2160152" y="3420541"/>
                <a:ext cx="393003" cy="217881"/>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E</a:t>
                </a:r>
              </a:p>
            </p:txBody>
          </p:sp>
          <p:sp>
            <p:nvSpPr>
              <p:cNvPr id="159" name="Folded Corner 158"/>
              <p:cNvSpPr/>
              <p:nvPr/>
            </p:nvSpPr>
            <p:spPr>
              <a:xfrm>
                <a:off x="2894102" y="3724506"/>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0" name="Folded Corner 159"/>
              <p:cNvSpPr/>
              <p:nvPr/>
            </p:nvSpPr>
            <p:spPr>
              <a:xfrm>
                <a:off x="2847013" y="3622474"/>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1" name="Folded Corner 160"/>
              <p:cNvSpPr/>
              <p:nvPr/>
            </p:nvSpPr>
            <p:spPr>
              <a:xfrm>
                <a:off x="2799924" y="3520441"/>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2" name="Folded Corner 161"/>
              <p:cNvSpPr/>
              <p:nvPr/>
            </p:nvSpPr>
            <p:spPr>
              <a:xfrm>
                <a:off x="2752836" y="3418408"/>
                <a:ext cx="393003" cy="217880"/>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T</a:t>
                </a:r>
              </a:p>
            </p:txBody>
          </p:sp>
          <p:cxnSp>
            <p:nvCxnSpPr>
              <p:cNvPr id="163" name="Straight Connector 162"/>
              <p:cNvCxnSpPr/>
              <p:nvPr/>
            </p:nvCxnSpPr>
            <p:spPr>
              <a:xfrm flipV="1">
                <a:off x="2553155" y="3527349"/>
                <a:ext cx="199681" cy="2133"/>
              </a:xfrm>
              <a:prstGeom prst="line">
                <a:avLst/>
              </a:prstGeom>
              <a:noFill/>
              <a:ln w="12700" cap="flat" cmpd="sng" algn="ctr">
                <a:solidFill>
                  <a:schemeClr val="tx2"/>
                </a:solidFill>
                <a:prstDash val="solid"/>
                <a:headEnd type="none"/>
                <a:tailEnd type="none"/>
              </a:ln>
              <a:effectLst/>
            </p:spPr>
          </p:cxnSp>
        </p:grpSp>
      </p:grpSp>
      <p:sp>
        <p:nvSpPr>
          <p:cNvPr id="164" name="TextBox 163"/>
          <p:cNvSpPr txBox="1"/>
          <p:nvPr/>
        </p:nvSpPr>
        <p:spPr>
          <a:xfrm>
            <a:off x="4299634" y="3627230"/>
            <a:ext cx="7132760"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The peers which run the </a:t>
            </a:r>
            <a:r>
              <a:rPr lang="en-US" sz="2800" kern="1200" dirty="0" err="1">
                <a:solidFill>
                  <a:schemeClr val="accent4"/>
                </a:solidFill>
                <a:latin typeface="IBM Plex Sans" panose="020B0503050203000203" pitchFamily="34" charset="77"/>
                <a:ea typeface="Arial" charset="0"/>
                <a:cs typeface="Arial" charset="0"/>
              </a:rPr>
              <a:t>voterContract</a:t>
            </a:r>
            <a:endParaRPr lang="en-US" sz="2800" kern="1200" dirty="0">
              <a:solidFill>
                <a:schemeClr val="accent4"/>
              </a:solidFill>
              <a:latin typeface="IBM Plex Sans" panose="020B0503050203000203" pitchFamily="34" charset="77"/>
              <a:ea typeface="Arial" charset="0"/>
              <a:cs typeface="Arial" charset="0"/>
            </a:endParaRPr>
          </a:p>
        </p:txBody>
      </p:sp>
      <p:sp>
        <p:nvSpPr>
          <p:cNvPr id="165" name="TextBox 164"/>
          <p:cNvSpPr txBox="1"/>
          <p:nvPr/>
        </p:nvSpPr>
        <p:spPr>
          <a:xfrm>
            <a:off x="4292883" y="4386158"/>
            <a:ext cx="7945775"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Public and private key for each registered voter</a:t>
            </a:r>
          </a:p>
        </p:txBody>
      </p:sp>
    </p:spTree>
    <p:extLst>
      <p:ext uri="{BB962C8B-B14F-4D97-AF65-F5344CB8AC3E}">
        <p14:creationId xmlns:p14="http://schemas.microsoft.com/office/powerpoint/2010/main" val="1624696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Components in an e-voting blockchain solution</a:t>
            </a:r>
          </a:p>
          <a:p>
            <a:endParaRPr lang="en-US" dirty="0">
              <a:solidFill>
                <a:schemeClr val="tx2"/>
              </a:solidFill>
              <a:ea typeface="Arial" charset="0"/>
              <a:cs typeface="Arial" charset="0"/>
            </a:endParaRPr>
          </a:p>
        </p:txBody>
      </p:sp>
      <p:grpSp>
        <p:nvGrpSpPr>
          <p:cNvPr id="99" name="Group 98"/>
          <p:cNvGrpSpPr/>
          <p:nvPr/>
        </p:nvGrpSpPr>
        <p:grpSpPr>
          <a:xfrm>
            <a:off x="898788" y="4355806"/>
            <a:ext cx="1668306" cy="520994"/>
            <a:chOff x="2185847" y="1853009"/>
            <a:chExt cx="1498600" cy="488432"/>
          </a:xfrm>
        </p:grpSpPr>
        <p:sp>
          <p:nvSpPr>
            <p:cNvPr id="100" name="Rounded Rectangle 99"/>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1" name="TextBox 100"/>
            <p:cNvSpPr txBox="1"/>
            <p:nvPr/>
          </p:nvSpPr>
          <p:spPr>
            <a:xfrm>
              <a:off x="2204233" y="1914027"/>
              <a:ext cx="1461828" cy="375103"/>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Membership</a:t>
              </a:r>
            </a:p>
          </p:txBody>
        </p:sp>
      </p:grpSp>
      <p:grpSp>
        <p:nvGrpSpPr>
          <p:cNvPr id="102" name="Group 101"/>
          <p:cNvGrpSpPr/>
          <p:nvPr/>
        </p:nvGrpSpPr>
        <p:grpSpPr>
          <a:xfrm>
            <a:off x="731137" y="2804731"/>
            <a:ext cx="1971265" cy="707885"/>
            <a:chOff x="1819658" y="1766886"/>
            <a:chExt cx="2257897" cy="663643"/>
          </a:xfrm>
        </p:grpSpPr>
        <p:sp>
          <p:nvSpPr>
            <p:cNvPr id="103" name="Rounded Rectangle 102"/>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4" name="TextBox 103"/>
            <p:cNvSpPr txBox="1"/>
            <p:nvPr/>
          </p:nvSpPr>
          <p:spPr>
            <a:xfrm>
              <a:off x="1819658" y="1766886"/>
              <a:ext cx="2257897" cy="663643"/>
            </a:xfrm>
            <a:prstGeom prst="rect">
              <a:avLst/>
            </a:prstGeom>
            <a:noFill/>
          </p:spPr>
          <p:txBody>
            <a:bodyPr wrap="squar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Smart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Contract</a:t>
              </a:r>
            </a:p>
          </p:txBody>
        </p:sp>
      </p:grpSp>
      <p:grpSp>
        <p:nvGrpSpPr>
          <p:cNvPr id="108" name="Group 107"/>
          <p:cNvGrpSpPr/>
          <p:nvPr/>
        </p:nvGrpSpPr>
        <p:grpSpPr>
          <a:xfrm>
            <a:off x="1044093" y="5101410"/>
            <a:ext cx="1308359" cy="520994"/>
            <a:chOff x="2185847" y="1853009"/>
            <a:chExt cx="1498600" cy="488432"/>
          </a:xfrm>
        </p:grpSpPr>
        <p:sp>
          <p:nvSpPr>
            <p:cNvPr id="109" name="Rounded Rectangle 108"/>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0" name="TextBox 109"/>
            <p:cNvSpPr txBox="1"/>
            <p:nvPr/>
          </p:nvSpPr>
          <p:spPr>
            <a:xfrm>
              <a:off x="2310702" y="1891203"/>
              <a:ext cx="1278284" cy="432811"/>
            </a:xfrm>
            <a:prstGeom prst="rect">
              <a:avLst/>
            </a:prstGeom>
            <a:noFill/>
          </p:spPr>
          <p:txBody>
            <a:bodyPr wrap="non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Events</a:t>
              </a:r>
            </a:p>
          </p:txBody>
        </p:sp>
      </p:grpSp>
      <p:grpSp>
        <p:nvGrpSpPr>
          <p:cNvPr id="111" name="Group 110"/>
          <p:cNvGrpSpPr/>
          <p:nvPr/>
        </p:nvGrpSpPr>
        <p:grpSpPr>
          <a:xfrm>
            <a:off x="1044093" y="3543082"/>
            <a:ext cx="1308359" cy="707887"/>
            <a:chOff x="2185847" y="2975081"/>
            <a:chExt cx="1498600" cy="663644"/>
          </a:xfrm>
        </p:grpSpPr>
        <p:sp>
          <p:nvSpPr>
            <p:cNvPr id="112" name="Rounded Rectangle 111"/>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3" name="TextBox 112"/>
            <p:cNvSpPr txBox="1"/>
            <p:nvPr/>
          </p:nvSpPr>
          <p:spPr>
            <a:xfrm>
              <a:off x="2251947" y="2975081"/>
              <a:ext cx="1337038" cy="663644"/>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Peer</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Network</a:t>
              </a:r>
            </a:p>
          </p:txBody>
        </p:sp>
      </p:grpSp>
      <p:grpSp>
        <p:nvGrpSpPr>
          <p:cNvPr id="117" name="Group 116"/>
          <p:cNvGrpSpPr/>
          <p:nvPr/>
        </p:nvGrpSpPr>
        <p:grpSpPr>
          <a:xfrm>
            <a:off x="1044093" y="2160390"/>
            <a:ext cx="1336674" cy="520994"/>
            <a:chOff x="2185847" y="1853009"/>
            <a:chExt cx="1531032" cy="488432"/>
          </a:xfrm>
        </p:grpSpPr>
        <p:sp>
          <p:nvSpPr>
            <p:cNvPr id="118" name="Rounded Rectangle 117"/>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9" name="TextBox 118"/>
            <p:cNvSpPr txBox="1"/>
            <p:nvPr/>
          </p:nvSpPr>
          <p:spPr>
            <a:xfrm>
              <a:off x="2218281" y="1884563"/>
              <a:ext cx="1498598" cy="432811"/>
            </a:xfrm>
            <a:prstGeom prst="rect">
              <a:avLst/>
            </a:prstGeom>
            <a:noFill/>
          </p:spPr>
          <p:txBody>
            <a:bodyPr wrap="squar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Ledger</a:t>
              </a:r>
            </a:p>
          </p:txBody>
        </p:sp>
      </p:grpSp>
      <p:sp>
        <p:nvSpPr>
          <p:cNvPr id="120" name="TextBox 119"/>
          <p:cNvSpPr txBox="1"/>
          <p:nvPr/>
        </p:nvSpPr>
        <p:spPr>
          <a:xfrm>
            <a:off x="4292882" y="2188942"/>
            <a:ext cx="8092157"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The ledger containing  history of submitted votes</a:t>
            </a:r>
          </a:p>
        </p:txBody>
      </p:sp>
      <p:sp>
        <p:nvSpPr>
          <p:cNvPr id="121" name="Folded Corner 120"/>
          <p:cNvSpPr/>
          <p:nvPr/>
        </p:nvSpPr>
        <p:spPr>
          <a:xfrm>
            <a:off x="3286556" y="2845991"/>
            <a:ext cx="579790" cy="524230"/>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853" dirty="0">
                <a:solidFill>
                  <a:srgbClr val="003BC9"/>
                </a:solidFill>
                <a:latin typeface="IBM Plex Sans" panose="020B0503050203000203" pitchFamily="34" charset="77"/>
                <a:ea typeface="Arial" charset="0"/>
                <a:cs typeface="Arial" charset="0"/>
              </a:rPr>
              <a:t>f(</a:t>
            </a:r>
            <a:r>
              <a:rPr lang="en-US" sz="853" dirty="0" err="1">
                <a:solidFill>
                  <a:srgbClr val="003BC9"/>
                </a:solidFill>
                <a:latin typeface="IBM Plex Sans" panose="020B0503050203000203" pitchFamily="34" charset="77"/>
                <a:ea typeface="Arial" charset="0"/>
                <a:cs typeface="Arial" charset="0"/>
              </a:rPr>
              <a:t>abc</a:t>
            </a:r>
            <a:r>
              <a:rPr lang="en-US" sz="853" dirty="0">
                <a:solidFill>
                  <a:srgbClr val="003BC9"/>
                </a:solidFill>
                <a:latin typeface="IBM Plex Sans" panose="020B0503050203000203" pitchFamily="34" charset="77"/>
                <a:ea typeface="Arial" charset="0"/>
                <a:cs typeface="Arial" charset="0"/>
              </a:rPr>
              <a:t>);</a:t>
            </a:r>
          </a:p>
        </p:txBody>
      </p:sp>
      <p:sp>
        <p:nvSpPr>
          <p:cNvPr id="122" name="TextBox 121"/>
          <p:cNvSpPr txBox="1"/>
          <p:nvPr/>
        </p:nvSpPr>
        <p:spPr>
          <a:xfrm>
            <a:off x="4292884" y="2885884"/>
            <a:ext cx="7945774" cy="523220"/>
          </a:xfrm>
          <a:prstGeom prst="rect">
            <a:avLst/>
          </a:prstGeom>
          <a:noFill/>
        </p:spPr>
        <p:txBody>
          <a:bodyPr wrap="square" rtlCol="0">
            <a:spAutoFit/>
          </a:bodyPr>
          <a:lstStyle/>
          <a:p>
            <a:pPr defTabSz="650230" hangingPunct="1">
              <a:spcBef>
                <a:spcPts val="0"/>
              </a:spcBef>
            </a:pPr>
            <a:r>
              <a:rPr lang="en-US" sz="2800" kern="1200" dirty="0" err="1">
                <a:solidFill>
                  <a:schemeClr val="accent4"/>
                </a:solidFill>
                <a:latin typeface="IBM Plex Sans" panose="020B0503050203000203" pitchFamily="34" charset="77"/>
                <a:ea typeface="Arial" charset="0"/>
                <a:cs typeface="Arial" charset="0"/>
              </a:rPr>
              <a:t>voterContract</a:t>
            </a:r>
            <a:r>
              <a:rPr lang="en-US" sz="2800" kern="1200" dirty="0">
                <a:solidFill>
                  <a:schemeClr val="accent4"/>
                </a:solidFill>
                <a:latin typeface="IBM Plex Sans" panose="020B0503050203000203" pitchFamily="34" charset="77"/>
                <a:ea typeface="Arial" charset="0"/>
                <a:cs typeface="Arial" charset="0"/>
              </a:rPr>
              <a:t>. Registers voters &amp; submits votes</a:t>
            </a:r>
          </a:p>
        </p:txBody>
      </p:sp>
      <p:grpSp>
        <p:nvGrpSpPr>
          <p:cNvPr id="123" name="Group 122"/>
          <p:cNvGrpSpPr/>
          <p:nvPr/>
        </p:nvGrpSpPr>
        <p:grpSpPr>
          <a:xfrm>
            <a:off x="3103206" y="3552522"/>
            <a:ext cx="853963" cy="675459"/>
            <a:chOff x="3193492" y="2728648"/>
            <a:chExt cx="3052144" cy="2308472"/>
          </a:xfrm>
        </p:grpSpPr>
        <p:sp>
          <p:nvSpPr>
            <p:cNvPr id="124" name="Hexagon 123"/>
            <p:cNvSpPr/>
            <p:nvPr/>
          </p:nvSpPr>
          <p:spPr>
            <a:xfrm>
              <a:off x="3193492" y="2728648"/>
              <a:ext cx="3052144" cy="2308472"/>
            </a:xfrm>
            <a:prstGeom prst="hexagon">
              <a:avLst/>
            </a:prstGeom>
            <a:no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25" name="Group 124"/>
            <p:cNvGrpSpPr/>
            <p:nvPr/>
          </p:nvGrpSpPr>
          <p:grpSpPr>
            <a:xfrm>
              <a:off x="3525884" y="2977518"/>
              <a:ext cx="2395140" cy="1917635"/>
              <a:chOff x="3498228" y="3365178"/>
              <a:chExt cx="2395140" cy="1917635"/>
            </a:xfrm>
          </p:grpSpPr>
          <p:cxnSp>
            <p:nvCxnSpPr>
              <p:cNvPr id="126" name="Straight Connector 125"/>
              <p:cNvCxnSpPr/>
              <p:nvPr/>
            </p:nvCxnSpPr>
            <p:spPr>
              <a:xfrm>
                <a:off x="4294998" y="3575766"/>
                <a:ext cx="663730" cy="213275"/>
              </a:xfrm>
              <a:prstGeom prst="line">
                <a:avLst/>
              </a:prstGeom>
              <a:noFill/>
              <a:ln w="12700" cap="flat" cmpd="sng" algn="ctr">
                <a:solidFill>
                  <a:srgbClr val="4178BE"/>
                </a:solidFill>
                <a:prstDash val="solid"/>
              </a:ln>
              <a:effectLst/>
            </p:spPr>
          </p:cxnSp>
          <p:cxnSp>
            <p:nvCxnSpPr>
              <p:cNvPr id="127" name="Straight Connector 126"/>
              <p:cNvCxnSpPr/>
              <p:nvPr/>
            </p:nvCxnSpPr>
            <p:spPr>
              <a:xfrm flipH="1">
                <a:off x="3714128" y="3575766"/>
                <a:ext cx="580870" cy="478124"/>
              </a:xfrm>
              <a:prstGeom prst="line">
                <a:avLst/>
              </a:prstGeom>
              <a:noFill/>
              <a:ln w="12700" cap="flat" cmpd="sng" algn="ctr">
                <a:solidFill>
                  <a:srgbClr val="4178BE"/>
                </a:solidFill>
                <a:prstDash val="solid"/>
              </a:ln>
              <a:effectLst/>
            </p:spPr>
          </p:cxnSp>
          <p:cxnSp>
            <p:nvCxnSpPr>
              <p:cNvPr id="128" name="Straight Connector 127"/>
              <p:cNvCxnSpPr/>
              <p:nvPr/>
            </p:nvCxnSpPr>
            <p:spPr>
              <a:xfrm flipH="1">
                <a:off x="4742828" y="3789041"/>
                <a:ext cx="215900" cy="626799"/>
              </a:xfrm>
              <a:prstGeom prst="line">
                <a:avLst/>
              </a:prstGeom>
              <a:noFill/>
              <a:ln w="12700" cap="flat" cmpd="sng" algn="ctr">
                <a:solidFill>
                  <a:srgbClr val="4178BE"/>
                </a:solidFill>
                <a:prstDash val="solid"/>
              </a:ln>
              <a:effectLst/>
            </p:spPr>
          </p:cxnSp>
          <p:cxnSp>
            <p:nvCxnSpPr>
              <p:cNvPr id="129" name="Straight Connector 128"/>
              <p:cNvCxnSpPr/>
              <p:nvPr/>
            </p:nvCxnSpPr>
            <p:spPr>
              <a:xfrm>
                <a:off x="3714128" y="4053890"/>
                <a:ext cx="197462" cy="711421"/>
              </a:xfrm>
              <a:prstGeom prst="line">
                <a:avLst/>
              </a:prstGeom>
              <a:noFill/>
              <a:ln w="12700" cap="flat" cmpd="sng" algn="ctr">
                <a:solidFill>
                  <a:srgbClr val="4178BE"/>
                </a:solidFill>
                <a:prstDash val="solid"/>
              </a:ln>
              <a:effectLst/>
            </p:spPr>
          </p:cxnSp>
          <p:cxnSp>
            <p:nvCxnSpPr>
              <p:cNvPr id="130" name="Straight Connector 129"/>
              <p:cNvCxnSpPr/>
              <p:nvPr/>
            </p:nvCxnSpPr>
            <p:spPr>
              <a:xfrm>
                <a:off x="3714128" y="4053890"/>
                <a:ext cx="1028700" cy="361950"/>
              </a:xfrm>
              <a:prstGeom prst="line">
                <a:avLst/>
              </a:prstGeom>
              <a:noFill/>
              <a:ln w="12700" cap="flat" cmpd="sng" algn="ctr">
                <a:solidFill>
                  <a:schemeClr val="tx2"/>
                </a:solidFill>
                <a:prstDash val="solid"/>
              </a:ln>
              <a:effectLst/>
            </p:spPr>
          </p:cxnSp>
          <p:cxnSp>
            <p:nvCxnSpPr>
              <p:cNvPr id="131" name="Straight Connector 130"/>
              <p:cNvCxnSpPr/>
              <p:nvPr/>
            </p:nvCxnSpPr>
            <p:spPr>
              <a:xfrm flipV="1">
                <a:off x="3930028" y="4415841"/>
                <a:ext cx="812800" cy="349470"/>
              </a:xfrm>
              <a:prstGeom prst="line">
                <a:avLst/>
              </a:prstGeom>
              <a:noFill/>
              <a:ln w="12700" cap="flat" cmpd="sng" algn="ctr">
                <a:solidFill>
                  <a:srgbClr val="4178BE"/>
                </a:solidFill>
                <a:prstDash val="solid"/>
              </a:ln>
              <a:effectLst/>
            </p:spPr>
          </p:cxnSp>
          <p:cxnSp>
            <p:nvCxnSpPr>
              <p:cNvPr id="132" name="Straight Connector 131"/>
              <p:cNvCxnSpPr/>
              <p:nvPr/>
            </p:nvCxnSpPr>
            <p:spPr>
              <a:xfrm>
                <a:off x="3910655" y="4765311"/>
                <a:ext cx="718739" cy="295252"/>
              </a:xfrm>
              <a:prstGeom prst="line">
                <a:avLst/>
              </a:prstGeom>
              <a:noFill/>
              <a:ln w="12700" cap="flat" cmpd="sng" algn="ctr">
                <a:solidFill>
                  <a:srgbClr val="4178BE"/>
                </a:solidFill>
                <a:prstDash val="solid"/>
              </a:ln>
              <a:effectLst/>
            </p:spPr>
          </p:cxnSp>
          <p:cxnSp>
            <p:nvCxnSpPr>
              <p:cNvPr id="133" name="Straight Connector 132"/>
              <p:cNvCxnSpPr/>
              <p:nvPr/>
            </p:nvCxnSpPr>
            <p:spPr>
              <a:xfrm flipV="1">
                <a:off x="4629394" y="4838313"/>
                <a:ext cx="753576" cy="222251"/>
              </a:xfrm>
              <a:prstGeom prst="line">
                <a:avLst/>
              </a:prstGeom>
              <a:noFill/>
              <a:ln w="12700" cap="flat" cmpd="sng" algn="ctr">
                <a:solidFill>
                  <a:srgbClr val="4178BE"/>
                </a:solidFill>
                <a:prstDash val="solid"/>
              </a:ln>
              <a:effectLst/>
            </p:spPr>
          </p:cxnSp>
          <p:cxnSp>
            <p:nvCxnSpPr>
              <p:cNvPr id="134" name="Straight Connector 133"/>
              <p:cNvCxnSpPr/>
              <p:nvPr/>
            </p:nvCxnSpPr>
            <p:spPr>
              <a:xfrm>
                <a:off x="4742828" y="4415840"/>
                <a:ext cx="646355" cy="422473"/>
              </a:xfrm>
              <a:prstGeom prst="line">
                <a:avLst/>
              </a:prstGeom>
              <a:noFill/>
              <a:ln w="12700" cap="flat" cmpd="sng" algn="ctr">
                <a:solidFill>
                  <a:srgbClr val="4178BE"/>
                </a:solidFill>
                <a:prstDash val="solid"/>
              </a:ln>
              <a:effectLst/>
            </p:spPr>
          </p:cxnSp>
          <p:cxnSp>
            <p:nvCxnSpPr>
              <p:cNvPr id="135" name="Straight Connector 134"/>
              <p:cNvCxnSpPr/>
              <p:nvPr/>
            </p:nvCxnSpPr>
            <p:spPr>
              <a:xfrm flipV="1">
                <a:off x="5382970" y="4011292"/>
                <a:ext cx="294498" cy="827021"/>
              </a:xfrm>
              <a:prstGeom prst="line">
                <a:avLst/>
              </a:prstGeom>
              <a:noFill/>
              <a:ln w="12700" cap="flat" cmpd="sng" algn="ctr">
                <a:solidFill>
                  <a:srgbClr val="4178BE"/>
                </a:solidFill>
                <a:prstDash val="solid"/>
              </a:ln>
              <a:effectLst/>
            </p:spPr>
          </p:cxnSp>
          <p:cxnSp>
            <p:nvCxnSpPr>
              <p:cNvPr id="136" name="Straight Connector 135"/>
              <p:cNvCxnSpPr/>
              <p:nvPr/>
            </p:nvCxnSpPr>
            <p:spPr>
              <a:xfrm>
                <a:off x="4970235" y="3789041"/>
                <a:ext cx="707233" cy="222250"/>
              </a:xfrm>
              <a:prstGeom prst="line">
                <a:avLst/>
              </a:prstGeom>
              <a:noFill/>
              <a:ln w="12700" cap="flat" cmpd="sng" algn="ctr">
                <a:solidFill>
                  <a:srgbClr val="4178BE"/>
                </a:solidFill>
                <a:prstDash val="solid"/>
              </a:ln>
              <a:effectLst/>
            </p:spPr>
          </p:cxnSp>
          <p:sp>
            <p:nvSpPr>
              <p:cNvPr id="137" name="Oval 136"/>
              <p:cNvSpPr/>
              <p:nvPr/>
            </p:nvSpPr>
            <p:spPr>
              <a:xfrm>
                <a:off x="3498228" y="38461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8" name="Oval 137"/>
              <p:cNvSpPr/>
              <p:nvPr/>
            </p:nvSpPr>
            <p:spPr>
              <a:xfrm>
                <a:off x="4076416" y="336517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9" name="Oval 138"/>
              <p:cNvSpPr/>
              <p:nvPr/>
            </p:nvSpPr>
            <p:spPr>
              <a:xfrm>
                <a:off x="4542033" y="41890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0" name="Oval 139"/>
              <p:cNvSpPr/>
              <p:nvPr/>
            </p:nvSpPr>
            <p:spPr>
              <a:xfrm>
                <a:off x="3714128" y="451294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1" name="Oval 140"/>
              <p:cNvSpPr/>
              <p:nvPr/>
            </p:nvSpPr>
            <p:spPr>
              <a:xfrm>
                <a:off x="4742828" y="35667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2" name="Oval 141"/>
              <p:cNvSpPr/>
              <p:nvPr/>
            </p:nvSpPr>
            <p:spPr>
              <a:xfrm>
                <a:off x="4408695" y="4838313"/>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3" name="Oval 142"/>
              <p:cNvSpPr/>
              <p:nvPr/>
            </p:nvSpPr>
            <p:spPr>
              <a:xfrm>
                <a:off x="5461568" y="3813150"/>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4" name="Oval 143"/>
              <p:cNvSpPr/>
              <p:nvPr/>
            </p:nvSpPr>
            <p:spPr>
              <a:xfrm>
                <a:off x="5145225" y="458105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grpSp>
      <p:grpSp>
        <p:nvGrpSpPr>
          <p:cNvPr id="145" name="Group 144"/>
          <p:cNvGrpSpPr/>
          <p:nvPr/>
        </p:nvGrpSpPr>
        <p:grpSpPr>
          <a:xfrm>
            <a:off x="3054135" y="2174858"/>
            <a:ext cx="952104" cy="492058"/>
            <a:chOff x="2214332" y="1158373"/>
            <a:chExt cx="1073835" cy="626380"/>
          </a:xfrm>
        </p:grpSpPr>
        <p:sp>
          <p:nvSpPr>
            <p:cNvPr id="146" name="Rectangle 145"/>
            <p:cNvSpPr/>
            <p:nvPr/>
          </p:nvSpPr>
          <p:spPr>
            <a:xfrm>
              <a:off x="2214332" y="1158373"/>
              <a:ext cx="1073835" cy="626380"/>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grpSp>
          <p:nvGrpSpPr>
            <p:cNvPr id="147" name="Group 146"/>
            <p:cNvGrpSpPr/>
            <p:nvPr/>
          </p:nvGrpSpPr>
          <p:grpSpPr>
            <a:xfrm>
              <a:off x="2379290" y="1247214"/>
              <a:ext cx="825837" cy="474996"/>
              <a:chOff x="2162299" y="1145649"/>
              <a:chExt cx="993700" cy="550091"/>
            </a:xfrm>
          </p:grpSpPr>
          <p:grpSp>
            <p:nvGrpSpPr>
              <p:cNvPr id="148" name="Group 147"/>
              <p:cNvGrpSpPr/>
              <p:nvPr/>
            </p:nvGrpSpPr>
            <p:grpSpPr>
              <a:xfrm>
                <a:off x="2536028" y="1340822"/>
                <a:ext cx="619971" cy="354918"/>
                <a:chOff x="2232438" y="1366742"/>
                <a:chExt cx="619971" cy="354918"/>
              </a:xfrm>
            </p:grpSpPr>
            <p:sp>
              <p:nvSpPr>
                <p:cNvPr id="151" name="Double Wave 150"/>
                <p:cNvSpPr/>
                <p:nvPr/>
              </p:nvSpPr>
              <p:spPr>
                <a:xfrm>
                  <a:off x="2232438" y="1371928"/>
                  <a:ext cx="511977" cy="349732"/>
                </a:xfrm>
                <a:prstGeom prst="doubleWave">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sp>
              <p:nvSpPr>
                <p:cNvPr id="152" name="Multidocument 151"/>
                <p:cNvSpPr/>
                <p:nvPr/>
              </p:nvSpPr>
              <p:spPr>
                <a:xfrm>
                  <a:off x="2395025"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3" name="Multidocument 152"/>
                <p:cNvSpPr/>
                <p:nvPr/>
              </p:nvSpPr>
              <p:spPr>
                <a:xfrm>
                  <a:off x="2270866"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4" name="TextBox 153"/>
                <p:cNvSpPr txBox="1"/>
                <p:nvPr/>
              </p:nvSpPr>
              <p:spPr>
                <a:xfrm>
                  <a:off x="2393421" y="1366742"/>
                  <a:ext cx="458988" cy="297385"/>
                </a:xfrm>
                <a:prstGeom prst="rect">
                  <a:avLst/>
                </a:prstGeom>
                <a:noFill/>
                <a:effectLst/>
              </p:spPr>
              <p:txBody>
                <a:bodyPr wrap="square" rtlCol="0">
                  <a:spAutoFit/>
                </a:bodyPr>
                <a:lstStyle/>
                <a:p>
                  <a:pPr defTabSz="1300460" hangingPunct="1">
                    <a:spcBef>
                      <a:spcPts val="0"/>
                    </a:spcBef>
                    <a:defRPr/>
                  </a:pPr>
                  <a:r>
                    <a:rPr lang="en-US" sz="711" dirty="0">
                      <a:solidFill>
                        <a:srgbClr val="003BC9"/>
                      </a:solidFill>
                      <a:latin typeface="IBM Plex Sans" panose="020B0503050203000203" pitchFamily="34" charset="77"/>
                      <a:ea typeface="Arial" charset="0"/>
                      <a:cs typeface="Arial" charset="0"/>
                    </a:rPr>
                    <a:t>…</a:t>
                  </a:r>
                </a:p>
              </p:txBody>
            </p:sp>
          </p:grpSp>
          <p:cxnSp>
            <p:nvCxnSpPr>
              <p:cNvPr id="149" name="Elbow Connector 148"/>
              <p:cNvCxnSpPr/>
              <p:nvPr/>
            </p:nvCxnSpPr>
            <p:spPr>
              <a:xfrm rot="10800000">
                <a:off x="2343692" y="1371928"/>
                <a:ext cx="192336" cy="148946"/>
              </a:xfrm>
              <a:prstGeom prst="bentConnector2">
                <a:avLst/>
              </a:prstGeom>
              <a:noFill/>
              <a:ln w="25400" cap="flat" cmpd="sng" algn="ctr">
                <a:solidFill>
                  <a:schemeClr val="tx2"/>
                </a:solidFill>
                <a:prstDash val="solid"/>
              </a:ln>
              <a:effectLst/>
            </p:spPr>
          </p:cxnSp>
          <p:sp>
            <p:nvSpPr>
              <p:cNvPr id="150" name="Magnetic Disk 149"/>
              <p:cNvSpPr/>
              <p:nvPr/>
            </p:nvSpPr>
            <p:spPr>
              <a:xfrm>
                <a:off x="2162299" y="1145649"/>
                <a:ext cx="362785" cy="226279"/>
              </a:xfrm>
              <a:prstGeom prst="flowChartMagneticDisk">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grpSp>
      </p:grpSp>
      <p:grpSp>
        <p:nvGrpSpPr>
          <p:cNvPr id="155" name="Group 154"/>
          <p:cNvGrpSpPr/>
          <p:nvPr/>
        </p:nvGrpSpPr>
        <p:grpSpPr>
          <a:xfrm>
            <a:off x="3019040" y="4386158"/>
            <a:ext cx="1022295" cy="520994"/>
            <a:chOff x="2269671" y="3461704"/>
            <a:chExt cx="958401" cy="488432"/>
          </a:xfrm>
        </p:grpSpPr>
        <p:sp>
          <p:nvSpPr>
            <p:cNvPr id="156" name="Rectangle 155"/>
            <p:cNvSpPr/>
            <p:nvPr/>
          </p:nvSpPr>
          <p:spPr>
            <a:xfrm>
              <a:off x="2269671" y="3461704"/>
              <a:ext cx="95840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57" name="Group 156"/>
            <p:cNvGrpSpPr/>
            <p:nvPr/>
          </p:nvGrpSpPr>
          <p:grpSpPr>
            <a:xfrm>
              <a:off x="2324192" y="3520712"/>
              <a:ext cx="854115" cy="387445"/>
              <a:chOff x="2160152" y="3418408"/>
              <a:chExt cx="1126953" cy="523979"/>
            </a:xfrm>
          </p:grpSpPr>
          <p:sp>
            <p:nvSpPr>
              <p:cNvPr id="158" name="Folded Corner 157"/>
              <p:cNvSpPr/>
              <p:nvPr/>
            </p:nvSpPr>
            <p:spPr>
              <a:xfrm>
                <a:off x="2160152" y="3420541"/>
                <a:ext cx="393003" cy="217881"/>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E</a:t>
                </a:r>
              </a:p>
            </p:txBody>
          </p:sp>
          <p:sp>
            <p:nvSpPr>
              <p:cNvPr id="159" name="Folded Corner 158"/>
              <p:cNvSpPr/>
              <p:nvPr/>
            </p:nvSpPr>
            <p:spPr>
              <a:xfrm>
                <a:off x="2894102" y="3724506"/>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0" name="Folded Corner 159"/>
              <p:cNvSpPr/>
              <p:nvPr/>
            </p:nvSpPr>
            <p:spPr>
              <a:xfrm>
                <a:off x="2847013" y="3622474"/>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1" name="Folded Corner 160"/>
              <p:cNvSpPr/>
              <p:nvPr/>
            </p:nvSpPr>
            <p:spPr>
              <a:xfrm>
                <a:off x="2799924" y="3520441"/>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2" name="Folded Corner 161"/>
              <p:cNvSpPr/>
              <p:nvPr/>
            </p:nvSpPr>
            <p:spPr>
              <a:xfrm>
                <a:off x="2752836" y="3418408"/>
                <a:ext cx="393003" cy="217880"/>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T</a:t>
                </a:r>
              </a:p>
            </p:txBody>
          </p:sp>
          <p:cxnSp>
            <p:nvCxnSpPr>
              <p:cNvPr id="163" name="Straight Connector 162"/>
              <p:cNvCxnSpPr/>
              <p:nvPr/>
            </p:nvCxnSpPr>
            <p:spPr>
              <a:xfrm flipV="1">
                <a:off x="2553155" y="3527349"/>
                <a:ext cx="199681" cy="2133"/>
              </a:xfrm>
              <a:prstGeom prst="line">
                <a:avLst/>
              </a:prstGeom>
              <a:noFill/>
              <a:ln w="12700" cap="flat" cmpd="sng" algn="ctr">
                <a:solidFill>
                  <a:schemeClr val="tx2"/>
                </a:solidFill>
                <a:prstDash val="solid"/>
                <a:headEnd type="none"/>
                <a:tailEnd type="none"/>
              </a:ln>
              <a:effectLst/>
            </p:spPr>
          </p:cxnSp>
        </p:grpSp>
      </p:grpSp>
      <p:sp>
        <p:nvSpPr>
          <p:cNvPr id="164" name="TextBox 163"/>
          <p:cNvSpPr txBox="1"/>
          <p:nvPr/>
        </p:nvSpPr>
        <p:spPr>
          <a:xfrm>
            <a:off x="4299634" y="3627230"/>
            <a:ext cx="7132760"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The peers which run the </a:t>
            </a:r>
            <a:r>
              <a:rPr lang="en-US" sz="2800" kern="1200" dirty="0" err="1">
                <a:solidFill>
                  <a:schemeClr val="accent4"/>
                </a:solidFill>
                <a:latin typeface="IBM Plex Sans" panose="020B0503050203000203" pitchFamily="34" charset="77"/>
                <a:ea typeface="Arial" charset="0"/>
                <a:cs typeface="Arial" charset="0"/>
              </a:rPr>
              <a:t>voterContract</a:t>
            </a:r>
            <a:endParaRPr lang="en-US" sz="2800" kern="1200" dirty="0">
              <a:solidFill>
                <a:schemeClr val="accent4"/>
              </a:solidFill>
              <a:latin typeface="IBM Plex Sans" panose="020B0503050203000203" pitchFamily="34" charset="77"/>
              <a:ea typeface="Arial" charset="0"/>
              <a:cs typeface="Arial" charset="0"/>
            </a:endParaRPr>
          </a:p>
        </p:txBody>
      </p:sp>
      <p:sp>
        <p:nvSpPr>
          <p:cNvPr id="165" name="TextBox 164"/>
          <p:cNvSpPr txBox="1"/>
          <p:nvPr/>
        </p:nvSpPr>
        <p:spPr>
          <a:xfrm>
            <a:off x="4292883" y="4386158"/>
            <a:ext cx="7945775"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Public and private key for each registered voter</a:t>
            </a:r>
          </a:p>
        </p:txBody>
      </p:sp>
      <p:sp>
        <p:nvSpPr>
          <p:cNvPr id="166" name="TextBox 165"/>
          <p:cNvSpPr txBox="1"/>
          <p:nvPr/>
        </p:nvSpPr>
        <p:spPr>
          <a:xfrm>
            <a:off x="4292883" y="5173772"/>
            <a:ext cx="7667824"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Emit events to when a transaction is complete</a:t>
            </a:r>
          </a:p>
        </p:txBody>
      </p:sp>
      <p:grpSp>
        <p:nvGrpSpPr>
          <p:cNvPr id="191" name="Group 190"/>
          <p:cNvGrpSpPr/>
          <p:nvPr/>
        </p:nvGrpSpPr>
        <p:grpSpPr>
          <a:xfrm>
            <a:off x="3276003" y="5105582"/>
            <a:ext cx="508368" cy="527899"/>
            <a:chOff x="2238126" y="2892268"/>
            <a:chExt cx="357446" cy="371179"/>
          </a:xfrm>
        </p:grpSpPr>
        <p:sp>
          <p:nvSpPr>
            <p:cNvPr id="192" name="Oval 191"/>
            <p:cNvSpPr/>
            <p:nvPr/>
          </p:nvSpPr>
          <p:spPr>
            <a:xfrm>
              <a:off x="2238126" y="2897123"/>
              <a:ext cx="357446" cy="366324"/>
            </a:xfrm>
            <a:prstGeom prst="ellipse">
              <a:avLst/>
            </a:prstGeom>
            <a:solidFill>
              <a:srgbClr val="FFFFFF"/>
            </a:solidFill>
            <a:ln w="12700" cap="flat" cmpd="sng" algn="ctr">
              <a:solidFill>
                <a:schemeClr val="tx2"/>
              </a:solidFill>
              <a:prstDash val="solid"/>
            </a:ln>
            <a:effectLst/>
          </p:spPr>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93" name="TextBox 192"/>
            <p:cNvSpPr txBox="1"/>
            <p:nvPr/>
          </p:nvSpPr>
          <p:spPr>
            <a:xfrm>
              <a:off x="2300326" y="2892268"/>
              <a:ext cx="194089" cy="341921"/>
            </a:xfrm>
            <a:prstGeom prst="rect">
              <a:avLst/>
            </a:prstGeom>
            <a:noFill/>
          </p:spPr>
          <p:txBody>
            <a:bodyPr wrap="none" rtlCol="0">
              <a:spAutoFit/>
            </a:bodyPr>
            <a:lstStyle/>
            <a:p>
              <a:pPr defTabSz="1300460" hangingPunct="1">
                <a:spcBef>
                  <a:spcPts val="0"/>
                </a:spcBef>
                <a:defRPr/>
              </a:pPr>
              <a:r>
                <a:rPr lang="en-US" sz="2560" dirty="0">
                  <a:solidFill>
                    <a:srgbClr val="003BC9"/>
                  </a:solidFill>
                  <a:latin typeface="IBM Plex Sans" panose="020B0503050203000203" pitchFamily="34" charset="77"/>
                  <a:ea typeface="Arial" charset="0"/>
                  <a:cs typeface="Arial" charset="0"/>
                </a:rPr>
                <a:t>!</a:t>
              </a:r>
            </a:p>
          </p:txBody>
        </p:sp>
      </p:grpSp>
    </p:spTree>
    <p:extLst>
      <p:ext uri="{BB962C8B-B14F-4D97-AF65-F5344CB8AC3E}">
        <p14:creationId xmlns:p14="http://schemas.microsoft.com/office/powerpoint/2010/main" val="2580373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Components in an e-voting blockchain solution</a:t>
            </a:r>
          </a:p>
          <a:p>
            <a:endParaRPr lang="en-US" dirty="0">
              <a:solidFill>
                <a:schemeClr val="tx2"/>
              </a:solidFill>
              <a:ea typeface="Arial" charset="0"/>
              <a:cs typeface="Arial" charset="0"/>
            </a:endParaRPr>
          </a:p>
        </p:txBody>
      </p:sp>
      <p:grpSp>
        <p:nvGrpSpPr>
          <p:cNvPr id="99" name="Group 98"/>
          <p:cNvGrpSpPr/>
          <p:nvPr/>
        </p:nvGrpSpPr>
        <p:grpSpPr>
          <a:xfrm>
            <a:off x="898788" y="4355806"/>
            <a:ext cx="1668306" cy="520994"/>
            <a:chOff x="2185847" y="1853009"/>
            <a:chExt cx="1498600" cy="488432"/>
          </a:xfrm>
        </p:grpSpPr>
        <p:sp>
          <p:nvSpPr>
            <p:cNvPr id="100" name="Rounded Rectangle 99"/>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1" name="TextBox 100"/>
            <p:cNvSpPr txBox="1"/>
            <p:nvPr/>
          </p:nvSpPr>
          <p:spPr>
            <a:xfrm>
              <a:off x="2204233" y="1914027"/>
              <a:ext cx="1461828" cy="375103"/>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Membership</a:t>
              </a:r>
            </a:p>
          </p:txBody>
        </p:sp>
      </p:grpSp>
      <p:grpSp>
        <p:nvGrpSpPr>
          <p:cNvPr id="102" name="Group 101"/>
          <p:cNvGrpSpPr/>
          <p:nvPr/>
        </p:nvGrpSpPr>
        <p:grpSpPr>
          <a:xfrm>
            <a:off x="731137" y="2804731"/>
            <a:ext cx="1971265" cy="707885"/>
            <a:chOff x="1819658" y="1766886"/>
            <a:chExt cx="2257897" cy="663643"/>
          </a:xfrm>
        </p:grpSpPr>
        <p:sp>
          <p:nvSpPr>
            <p:cNvPr id="103" name="Rounded Rectangle 102"/>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4" name="TextBox 103"/>
            <p:cNvSpPr txBox="1"/>
            <p:nvPr/>
          </p:nvSpPr>
          <p:spPr>
            <a:xfrm>
              <a:off x="1819658" y="1766886"/>
              <a:ext cx="2257897" cy="663643"/>
            </a:xfrm>
            <a:prstGeom prst="rect">
              <a:avLst/>
            </a:prstGeom>
            <a:noFill/>
          </p:spPr>
          <p:txBody>
            <a:bodyPr wrap="squar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Smart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Contract</a:t>
              </a:r>
            </a:p>
          </p:txBody>
        </p:sp>
      </p:grpSp>
      <p:grpSp>
        <p:nvGrpSpPr>
          <p:cNvPr id="105" name="Group 104"/>
          <p:cNvGrpSpPr/>
          <p:nvPr/>
        </p:nvGrpSpPr>
        <p:grpSpPr>
          <a:xfrm>
            <a:off x="872628" y="5744480"/>
            <a:ext cx="1688283" cy="707886"/>
            <a:chOff x="2178136" y="2963152"/>
            <a:chExt cx="1514021" cy="663643"/>
          </a:xfrm>
        </p:grpSpPr>
        <p:sp>
          <p:nvSpPr>
            <p:cNvPr id="106" name="Rounded Rectangle 105"/>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7" name="TextBox 106"/>
            <p:cNvSpPr txBox="1"/>
            <p:nvPr/>
          </p:nvSpPr>
          <p:spPr>
            <a:xfrm>
              <a:off x="2178136" y="2963152"/>
              <a:ext cx="1514021" cy="663643"/>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Systems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Management</a:t>
              </a:r>
            </a:p>
          </p:txBody>
        </p:sp>
      </p:grpSp>
      <p:grpSp>
        <p:nvGrpSpPr>
          <p:cNvPr id="108" name="Group 107"/>
          <p:cNvGrpSpPr/>
          <p:nvPr/>
        </p:nvGrpSpPr>
        <p:grpSpPr>
          <a:xfrm>
            <a:off x="1044093" y="5101410"/>
            <a:ext cx="1308359" cy="520994"/>
            <a:chOff x="2185847" y="1853009"/>
            <a:chExt cx="1498600" cy="488432"/>
          </a:xfrm>
        </p:grpSpPr>
        <p:sp>
          <p:nvSpPr>
            <p:cNvPr id="109" name="Rounded Rectangle 108"/>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0" name="TextBox 109"/>
            <p:cNvSpPr txBox="1"/>
            <p:nvPr/>
          </p:nvSpPr>
          <p:spPr>
            <a:xfrm>
              <a:off x="2310702" y="1891203"/>
              <a:ext cx="1278284" cy="432811"/>
            </a:xfrm>
            <a:prstGeom prst="rect">
              <a:avLst/>
            </a:prstGeom>
            <a:noFill/>
          </p:spPr>
          <p:txBody>
            <a:bodyPr wrap="non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Events</a:t>
              </a:r>
            </a:p>
          </p:txBody>
        </p:sp>
      </p:grpSp>
      <p:grpSp>
        <p:nvGrpSpPr>
          <p:cNvPr id="111" name="Group 110"/>
          <p:cNvGrpSpPr/>
          <p:nvPr/>
        </p:nvGrpSpPr>
        <p:grpSpPr>
          <a:xfrm>
            <a:off x="1044093" y="3543082"/>
            <a:ext cx="1308359" cy="707887"/>
            <a:chOff x="2185847" y="2975081"/>
            <a:chExt cx="1498600" cy="663644"/>
          </a:xfrm>
        </p:grpSpPr>
        <p:sp>
          <p:nvSpPr>
            <p:cNvPr id="112" name="Rounded Rectangle 111"/>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3" name="TextBox 112"/>
            <p:cNvSpPr txBox="1"/>
            <p:nvPr/>
          </p:nvSpPr>
          <p:spPr>
            <a:xfrm>
              <a:off x="2251947" y="2975081"/>
              <a:ext cx="1337038" cy="663644"/>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Peer</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Network</a:t>
              </a:r>
            </a:p>
          </p:txBody>
        </p:sp>
      </p:grpSp>
      <p:grpSp>
        <p:nvGrpSpPr>
          <p:cNvPr id="117" name="Group 116"/>
          <p:cNvGrpSpPr/>
          <p:nvPr/>
        </p:nvGrpSpPr>
        <p:grpSpPr>
          <a:xfrm>
            <a:off x="1044093" y="2160390"/>
            <a:ext cx="1336674" cy="520994"/>
            <a:chOff x="2185847" y="1853009"/>
            <a:chExt cx="1531032" cy="488432"/>
          </a:xfrm>
        </p:grpSpPr>
        <p:sp>
          <p:nvSpPr>
            <p:cNvPr id="118" name="Rounded Rectangle 117"/>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9" name="TextBox 118"/>
            <p:cNvSpPr txBox="1"/>
            <p:nvPr/>
          </p:nvSpPr>
          <p:spPr>
            <a:xfrm>
              <a:off x="2218281" y="1884563"/>
              <a:ext cx="1498598" cy="432811"/>
            </a:xfrm>
            <a:prstGeom prst="rect">
              <a:avLst/>
            </a:prstGeom>
            <a:noFill/>
          </p:spPr>
          <p:txBody>
            <a:bodyPr wrap="squar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Ledger</a:t>
              </a:r>
            </a:p>
          </p:txBody>
        </p:sp>
      </p:grpSp>
      <p:sp>
        <p:nvSpPr>
          <p:cNvPr id="120" name="TextBox 119"/>
          <p:cNvSpPr txBox="1"/>
          <p:nvPr/>
        </p:nvSpPr>
        <p:spPr>
          <a:xfrm>
            <a:off x="4292882" y="2188942"/>
            <a:ext cx="8092157"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The ledger containing  history of submitted votes</a:t>
            </a:r>
          </a:p>
        </p:txBody>
      </p:sp>
      <p:sp>
        <p:nvSpPr>
          <p:cNvPr id="121" name="Folded Corner 120"/>
          <p:cNvSpPr/>
          <p:nvPr/>
        </p:nvSpPr>
        <p:spPr>
          <a:xfrm>
            <a:off x="3286556" y="2845991"/>
            <a:ext cx="579790" cy="524230"/>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853" dirty="0">
                <a:solidFill>
                  <a:srgbClr val="003BC9"/>
                </a:solidFill>
                <a:latin typeface="IBM Plex Sans" panose="020B0503050203000203" pitchFamily="34" charset="77"/>
                <a:ea typeface="Arial" charset="0"/>
                <a:cs typeface="Arial" charset="0"/>
              </a:rPr>
              <a:t>f(</a:t>
            </a:r>
            <a:r>
              <a:rPr lang="en-US" sz="853" dirty="0" err="1">
                <a:solidFill>
                  <a:srgbClr val="003BC9"/>
                </a:solidFill>
                <a:latin typeface="IBM Plex Sans" panose="020B0503050203000203" pitchFamily="34" charset="77"/>
                <a:ea typeface="Arial" charset="0"/>
                <a:cs typeface="Arial" charset="0"/>
              </a:rPr>
              <a:t>abc</a:t>
            </a:r>
            <a:r>
              <a:rPr lang="en-US" sz="853" dirty="0">
                <a:solidFill>
                  <a:srgbClr val="003BC9"/>
                </a:solidFill>
                <a:latin typeface="IBM Plex Sans" panose="020B0503050203000203" pitchFamily="34" charset="77"/>
                <a:ea typeface="Arial" charset="0"/>
                <a:cs typeface="Arial" charset="0"/>
              </a:rPr>
              <a:t>);</a:t>
            </a:r>
          </a:p>
        </p:txBody>
      </p:sp>
      <p:sp>
        <p:nvSpPr>
          <p:cNvPr id="122" name="TextBox 121"/>
          <p:cNvSpPr txBox="1"/>
          <p:nvPr/>
        </p:nvSpPr>
        <p:spPr>
          <a:xfrm>
            <a:off x="4292884" y="2885884"/>
            <a:ext cx="7945774" cy="523220"/>
          </a:xfrm>
          <a:prstGeom prst="rect">
            <a:avLst/>
          </a:prstGeom>
          <a:noFill/>
        </p:spPr>
        <p:txBody>
          <a:bodyPr wrap="square" rtlCol="0">
            <a:spAutoFit/>
          </a:bodyPr>
          <a:lstStyle/>
          <a:p>
            <a:pPr defTabSz="650230" hangingPunct="1">
              <a:spcBef>
                <a:spcPts val="0"/>
              </a:spcBef>
            </a:pPr>
            <a:r>
              <a:rPr lang="en-US" sz="2800" kern="1200" dirty="0" err="1">
                <a:solidFill>
                  <a:schemeClr val="accent4"/>
                </a:solidFill>
                <a:latin typeface="IBM Plex Sans" panose="020B0503050203000203" pitchFamily="34" charset="77"/>
                <a:ea typeface="Arial" charset="0"/>
                <a:cs typeface="Arial" charset="0"/>
              </a:rPr>
              <a:t>voterContract</a:t>
            </a:r>
            <a:r>
              <a:rPr lang="en-US" sz="2800" kern="1200" dirty="0">
                <a:solidFill>
                  <a:schemeClr val="accent4"/>
                </a:solidFill>
                <a:latin typeface="IBM Plex Sans" panose="020B0503050203000203" pitchFamily="34" charset="77"/>
                <a:ea typeface="Arial" charset="0"/>
                <a:cs typeface="Arial" charset="0"/>
              </a:rPr>
              <a:t>. Registers voters &amp; submits votes</a:t>
            </a:r>
          </a:p>
        </p:txBody>
      </p:sp>
      <p:grpSp>
        <p:nvGrpSpPr>
          <p:cNvPr id="123" name="Group 122"/>
          <p:cNvGrpSpPr/>
          <p:nvPr/>
        </p:nvGrpSpPr>
        <p:grpSpPr>
          <a:xfrm>
            <a:off x="3103206" y="3552522"/>
            <a:ext cx="853963" cy="675459"/>
            <a:chOff x="3193492" y="2728648"/>
            <a:chExt cx="3052144" cy="2308472"/>
          </a:xfrm>
        </p:grpSpPr>
        <p:sp>
          <p:nvSpPr>
            <p:cNvPr id="124" name="Hexagon 123"/>
            <p:cNvSpPr/>
            <p:nvPr/>
          </p:nvSpPr>
          <p:spPr>
            <a:xfrm>
              <a:off x="3193492" y="2728648"/>
              <a:ext cx="3052144" cy="2308472"/>
            </a:xfrm>
            <a:prstGeom prst="hexagon">
              <a:avLst/>
            </a:prstGeom>
            <a:no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25" name="Group 124"/>
            <p:cNvGrpSpPr/>
            <p:nvPr/>
          </p:nvGrpSpPr>
          <p:grpSpPr>
            <a:xfrm>
              <a:off x="3525884" y="2977518"/>
              <a:ext cx="2395140" cy="1917635"/>
              <a:chOff x="3498228" y="3365178"/>
              <a:chExt cx="2395140" cy="1917635"/>
            </a:xfrm>
          </p:grpSpPr>
          <p:cxnSp>
            <p:nvCxnSpPr>
              <p:cNvPr id="126" name="Straight Connector 125"/>
              <p:cNvCxnSpPr/>
              <p:nvPr/>
            </p:nvCxnSpPr>
            <p:spPr>
              <a:xfrm>
                <a:off x="4294998" y="3575766"/>
                <a:ext cx="663730" cy="213275"/>
              </a:xfrm>
              <a:prstGeom prst="line">
                <a:avLst/>
              </a:prstGeom>
              <a:noFill/>
              <a:ln w="12700" cap="flat" cmpd="sng" algn="ctr">
                <a:solidFill>
                  <a:srgbClr val="4178BE"/>
                </a:solidFill>
                <a:prstDash val="solid"/>
              </a:ln>
              <a:effectLst/>
            </p:spPr>
          </p:cxnSp>
          <p:cxnSp>
            <p:nvCxnSpPr>
              <p:cNvPr id="127" name="Straight Connector 126"/>
              <p:cNvCxnSpPr/>
              <p:nvPr/>
            </p:nvCxnSpPr>
            <p:spPr>
              <a:xfrm flipH="1">
                <a:off x="3714128" y="3575766"/>
                <a:ext cx="580870" cy="478124"/>
              </a:xfrm>
              <a:prstGeom prst="line">
                <a:avLst/>
              </a:prstGeom>
              <a:noFill/>
              <a:ln w="12700" cap="flat" cmpd="sng" algn="ctr">
                <a:solidFill>
                  <a:srgbClr val="4178BE"/>
                </a:solidFill>
                <a:prstDash val="solid"/>
              </a:ln>
              <a:effectLst/>
            </p:spPr>
          </p:cxnSp>
          <p:cxnSp>
            <p:nvCxnSpPr>
              <p:cNvPr id="128" name="Straight Connector 127"/>
              <p:cNvCxnSpPr/>
              <p:nvPr/>
            </p:nvCxnSpPr>
            <p:spPr>
              <a:xfrm flipH="1">
                <a:off x="4742828" y="3789041"/>
                <a:ext cx="215900" cy="626799"/>
              </a:xfrm>
              <a:prstGeom prst="line">
                <a:avLst/>
              </a:prstGeom>
              <a:noFill/>
              <a:ln w="12700" cap="flat" cmpd="sng" algn="ctr">
                <a:solidFill>
                  <a:srgbClr val="4178BE"/>
                </a:solidFill>
                <a:prstDash val="solid"/>
              </a:ln>
              <a:effectLst/>
            </p:spPr>
          </p:cxnSp>
          <p:cxnSp>
            <p:nvCxnSpPr>
              <p:cNvPr id="129" name="Straight Connector 128"/>
              <p:cNvCxnSpPr/>
              <p:nvPr/>
            </p:nvCxnSpPr>
            <p:spPr>
              <a:xfrm>
                <a:off x="3714128" y="4053890"/>
                <a:ext cx="197462" cy="711421"/>
              </a:xfrm>
              <a:prstGeom prst="line">
                <a:avLst/>
              </a:prstGeom>
              <a:noFill/>
              <a:ln w="12700" cap="flat" cmpd="sng" algn="ctr">
                <a:solidFill>
                  <a:srgbClr val="4178BE"/>
                </a:solidFill>
                <a:prstDash val="solid"/>
              </a:ln>
              <a:effectLst/>
            </p:spPr>
          </p:cxnSp>
          <p:cxnSp>
            <p:nvCxnSpPr>
              <p:cNvPr id="130" name="Straight Connector 129"/>
              <p:cNvCxnSpPr/>
              <p:nvPr/>
            </p:nvCxnSpPr>
            <p:spPr>
              <a:xfrm>
                <a:off x="3714128" y="4053890"/>
                <a:ext cx="1028700" cy="361950"/>
              </a:xfrm>
              <a:prstGeom prst="line">
                <a:avLst/>
              </a:prstGeom>
              <a:noFill/>
              <a:ln w="12700" cap="flat" cmpd="sng" algn="ctr">
                <a:solidFill>
                  <a:schemeClr val="tx2"/>
                </a:solidFill>
                <a:prstDash val="solid"/>
              </a:ln>
              <a:effectLst/>
            </p:spPr>
          </p:cxnSp>
          <p:cxnSp>
            <p:nvCxnSpPr>
              <p:cNvPr id="131" name="Straight Connector 130"/>
              <p:cNvCxnSpPr/>
              <p:nvPr/>
            </p:nvCxnSpPr>
            <p:spPr>
              <a:xfrm flipV="1">
                <a:off x="3930028" y="4415841"/>
                <a:ext cx="812800" cy="349470"/>
              </a:xfrm>
              <a:prstGeom prst="line">
                <a:avLst/>
              </a:prstGeom>
              <a:noFill/>
              <a:ln w="12700" cap="flat" cmpd="sng" algn="ctr">
                <a:solidFill>
                  <a:srgbClr val="4178BE"/>
                </a:solidFill>
                <a:prstDash val="solid"/>
              </a:ln>
              <a:effectLst/>
            </p:spPr>
          </p:cxnSp>
          <p:cxnSp>
            <p:nvCxnSpPr>
              <p:cNvPr id="132" name="Straight Connector 131"/>
              <p:cNvCxnSpPr/>
              <p:nvPr/>
            </p:nvCxnSpPr>
            <p:spPr>
              <a:xfrm>
                <a:off x="3910655" y="4765311"/>
                <a:ext cx="718739" cy="295252"/>
              </a:xfrm>
              <a:prstGeom prst="line">
                <a:avLst/>
              </a:prstGeom>
              <a:noFill/>
              <a:ln w="12700" cap="flat" cmpd="sng" algn="ctr">
                <a:solidFill>
                  <a:srgbClr val="4178BE"/>
                </a:solidFill>
                <a:prstDash val="solid"/>
              </a:ln>
              <a:effectLst/>
            </p:spPr>
          </p:cxnSp>
          <p:cxnSp>
            <p:nvCxnSpPr>
              <p:cNvPr id="133" name="Straight Connector 132"/>
              <p:cNvCxnSpPr/>
              <p:nvPr/>
            </p:nvCxnSpPr>
            <p:spPr>
              <a:xfrm flipV="1">
                <a:off x="4629394" y="4838313"/>
                <a:ext cx="753576" cy="222251"/>
              </a:xfrm>
              <a:prstGeom prst="line">
                <a:avLst/>
              </a:prstGeom>
              <a:noFill/>
              <a:ln w="12700" cap="flat" cmpd="sng" algn="ctr">
                <a:solidFill>
                  <a:srgbClr val="4178BE"/>
                </a:solidFill>
                <a:prstDash val="solid"/>
              </a:ln>
              <a:effectLst/>
            </p:spPr>
          </p:cxnSp>
          <p:cxnSp>
            <p:nvCxnSpPr>
              <p:cNvPr id="134" name="Straight Connector 133"/>
              <p:cNvCxnSpPr/>
              <p:nvPr/>
            </p:nvCxnSpPr>
            <p:spPr>
              <a:xfrm>
                <a:off x="4742828" y="4415840"/>
                <a:ext cx="646355" cy="422473"/>
              </a:xfrm>
              <a:prstGeom prst="line">
                <a:avLst/>
              </a:prstGeom>
              <a:noFill/>
              <a:ln w="12700" cap="flat" cmpd="sng" algn="ctr">
                <a:solidFill>
                  <a:srgbClr val="4178BE"/>
                </a:solidFill>
                <a:prstDash val="solid"/>
              </a:ln>
              <a:effectLst/>
            </p:spPr>
          </p:cxnSp>
          <p:cxnSp>
            <p:nvCxnSpPr>
              <p:cNvPr id="135" name="Straight Connector 134"/>
              <p:cNvCxnSpPr/>
              <p:nvPr/>
            </p:nvCxnSpPr>
            <p:spPr>
              <a:xfrm flipV="1">
                <a:off x="5382970" y="4011292"/>
                <a:ext cx="294498" cy="827021"/>
              </a:xfrm>
              <a:prstGeom prst="line">
                <a:avLst/>
              </a:prstGeom>
              <a:noFill/>
              <a:ln w="12700" cap="flat" cmpd="sng" algn="ctr">
                <a:solidFill>
                  <a:srgbClr val="4178BE"/>
                </a:solidFill>
                <a:prstDash val="solid"/>
              </a:ln>
              <a:effectLst/>
            </p:spPr>
          </p:cxnSp>
          <p:cxnSp>
            <p:nvCxnSpPr>
              <p:cNvPr id="136" name="Straight Connector 135"/>
              <p:cNvCxnSpPr/>
              <p:nvPr/>
            </p:nvCxnSpPr>
            <p:spPr>
              <a:xfrm>
                <a:off x="4970235" y="3789041"/>
                <a:ext cx="707233" cy="222250"/>
              </a:xfrm>
              <a:prstGeom prst="line">
                <a:avLst/>
              </a:prstGeom>
              <a:noFill/>
              <a:ln w="12700" cap="flat" cmpd="sng" algn="ctr">
                <a:solidFill>
                  <a:srgbClr val="4178BE"/>
                </a:solidFill>
                <a:prstDash val="solid"/>
              </a:ln>
              <a:effectLst/>
            </p:spPr>
          </p:cxnSp>
          <p:sp>
            <p:nvSpPr>
              <p:cNvPr id="137" name="Oval 136"/>
              <p:cNvSpPr/>
              <p:nvPr/>
            </p:nvSpPr>
            <p:spPr>
              <a:xfrm>
                <a:off x="3498228" y="38461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8" name="Oval 137"/>
              <p:cNvSpPr/>
              <p:nvPr/>
            </p:nvSpPr>
            <p:spPr>
              <a:xfrm>
                <a:off x="4076416" y="336517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9" name="Oval 138"/>
              <p:cNvSpPr/>
              <p:nvPr/>
            </p:nvSpPr>
            <p:spPr>
              <a:xfrm>
                <a:off x="4542033" y="41890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0" name="Oval 139"/>
              <p:cNvSpPr/>
              <p:nvPr/>
            </p:nvSpPr>
            <p:spPr>
              <a:xfrm>
                <a:off x="3714128" y="451294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1" name="Oval 140"/>
              <p:cNvSpPr/>
              <p:nvPr/>
            </p:nvSpPr>
            <p:spPr>
              <a:xfrm>
                <a:off x="4742828" y="35667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2" name="Oval 141"/>
              <p:cNvSpPr/>
              <p:nvPr/>
            </p:nvSpPr>
            <p:spPr>
              <a:xfrm>
                <a:off x="4408695" y="4838313"/>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3" name="Oval 142"/>
              <p:cNvSpPr/>
              <p:nvPr/>
            </p:nvSpPr>
            <p:spPr>
              <a:xfrm>
                <a:off x="5461568" y="3813150"/>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4" name="Oval 143"/>
              <p:cNvSpPr/>
              <p:nvPr/>
            </p:nvSpPr>
            <p:spPr>
              <a:xfrm>
                <a:off x="5145225" y="458105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grpSp>
      <p:grpSp>
        <p:nvGrpSpPr>
          <p:cNvPr id="145" name="Group 144"/>
          <p:cNvGrpSpPr/>
          <p:nvPr/>
        </p:nvGrpSpPr>
        <p:grpSpPr>
          <a:xfrm>
            <a:off x="3054135" y="2174858"/>
            <a:ext cx="952104" cy="492058"/>
            <a:chOff x="2214332" y="1158373"/>
            <a:chExt cx="1073835" cy="626380"/>
          </a:xfrm>
        </p:grpSpPr>
        <p:sp>
          <p:nvSpPr>
            <p:cNvPr id="146" name="Rectangle 145"/>
            <p:cNvSpPr/>
            <p:nvPr/>
          </p:nvSpPr>
          <p:spPr>
            <a:xfrm>
              <a:off x="2214332" y="1158373"/>
              <a:ext cx="1073835" cy="626380"/>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grpSp>
          <p:nvGrpSpPr>
            <p:cNvPr id="147" name="Group 146"/>
            <p:cNvGrpSpPr/>
            <p:nvPr/>
          </p:nvGrpSpPr>
          <p:grpSpPr>
            <a:xfrm>
              <a:off x="2379290" y="1247214"/>
              <a:ext cx="825837" cy="474996"/>
              <a:chOff x="2162299" y="1145649"/>
              <a:chExt cx="993700" cy="550091"/>
            </a:xfrm>
          </p:grpSpPr>
          <p:grpSp>
            <p:nvGrpSpPr>
              <p:cNvPr id="148" name="Group 147"/>
              <p:cNvGrpSpPr/>
              <p:nvPr/>
            </p:nvGrpSpPr>
            <p:grpSpPr>
              <a:xfrm>
                <a:off x="2536028" y="1340822"/>
                <a:ext cx="619971" cy="354918"/>
                <a:chOff x="2232438" y="1366742"/>
                <a:chExt cx="619971" cy="354918"/>
              </a:xfrm>
            </p:grpSpPr>
            <p:sp>
              <p:nvSpPr>
                <p:cNvPr id="151" name="Double Wave 150"/>
                <p:cNvSpPr/>
                <p:nvPr/>
              </p:nvSpPr>
              <p:spPr>
                <a:xfrm>
                  <a:off x="2232438" y="1371928"/>
                  <a:ext cx="511977" cy="349732"/>
                </a:xfrm>
                <a:prstGeom prst="doubleWave">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sp>
              <p:nvSpPr>
                <p:cNvPr id="152" name="Multidocument 151"/>
                <p:cNvSpPr/>
                <p:nvPr/>
              </p:nvSpPr>
              <p:spPr>
                <a:xfrm>
                  <a:off x="2395025"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3" name="Multidocument 152"/>
                <p:cNvSpPr/>
                <p:nvPr/>
              </p:nvSpPr>
              <p:spPr>
                <a:xfrm>
                  <a:off x="2270866"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4" name="TextBox 153"/>
                <p:cNvSpPr txBox="1"/>
                <p:nvPr/>
              </p:nvSpPr>
              <p:spPr>
                <a:xfrm>
                  <a:off x="2393421" y="1366742"/>
                  <a:ext cx="458988" cy="297385"/>
                </a:xfrm>
                <a:prstGeom prst="rect">
                  <a:avLst/>
                </a:prstGeom>
                <a:noFill/>
                <a:effectLst/>
              </p:spPr>
              <p:txBody>
                <a:bodyPr wrap="square" rtlCol="0">
                  <a:spAutoFit/>
                </a:bodyPr>
                <a:lstStyle/>
                <a:p>
                  <a:pPr defTabSz="1300460" hangingPunct="1">
                    <a:spcBef>
                      <a:spcPts val="0"/>
                    </a:spcBef>
                    <a:defRPr/>
                  </a:pPr>
                  <a:r>
                    <a:rPr lang="en-US" sz="711" dirty="0">
                      <a:solidFill>
                        <a:srgbClr val="003BC9"/>
                      </a:solidFill>
                      <a:latin typeface="IBM Plex Sans" panose="020B0503050203000203" pitchFamily="34" charset="77"/>
                      <a:ea typeface="Arial" charset="0"/>
                      <a:cs typeface="Arial" charset="0"/>
                    </a:rPr>
                    <a:t>…</a:t>
                  </a:r>
                </a:p>
              </p:txBody>
            </p:sp>
          </p:grpSp>
          <p:cxnSp>
            <p:nvCxnSpPr>
              <p:cNvPr id="149" name="Elbow Connector 148"/>
              <p:cNvCxnSpPr/>
              <p:nvPr/>
            </p:nvCxnSpPr>
            <p:spPr>
              <a:xfrm rot="10800000">
                <a:off x="2343692" y="1371928"/>
                <a:ext cx="192336" cy="148946"/>
              </a:xfrm>
              <a:prstGeom prst="bentConnector2">
                <a:avLst/>
              </a:prstGeom>
              <a:noFill/>
              <a:ln w="25400" cap="flat" cmpd="sng" algn="ctr">
                <a:solidFill>
                  <a:schemeClr val="tx2"/>
                </a:solidFill>
                <a:prstDash val="solid"/>
              </a:ln>
              <a:effectLst/>
            </p:spPr>
          </p:cxnSp>
          <p:sp>
            <p:nvSpPr>
              <p:cNvPr id="150" name="Magnetic Disk 149"/>
              <p:cNvSpPr/>
              <p:nvPr/>
            </p:nvSpPr>
            <p:spPr>
              <a:xfrm>
                <a:off x="2162299" y="1145649"/>
                <a:ext cx="362785" cy="226279"/>
              </a:xfrm>
              <a:prstGeom prst="flowChartMagneticDisk">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grpSp>
      </p:grpSp>
      <p:grpSp>
        <p:nvGrpSpPr>
          <p:cNvPr id="155" name="Group 154"/>
          <p:cNvGrpSpPr/>
          <p:nvPr/>
        </p:nvGrpSpPr>
        <p:grpSpPr>
          <a:xfrm>
            <a:off x="3019040" y="4386158"/>
            <a:ext cx="1022295" cy="520994"/>
            <a:chOff x="2269671" y="3461704"/>
            <a:chExt cx="958401" cy="488432"/>
          </a:xfrm>
        </p:grpSpPr>
        <p:sp>
          <p:nvSpPr>
            <p:cNvPr id="156" name="Rectangle 155"/>
            <p:cNvSpPr/>
            <p:nvPr/>
          </p:nvSpPr>
          <p:spPr>
            <a:xfrm>
              <a:off x="2269671" y="3461704"/>
              <a:ext cx="95840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57" name="Group 156"/>
            <p:cNvGrpSpPr/>
            <p:nvPr/>
          </p:nvGrpSpPr>
          <p:grpSpPr>
            <a:xfrm>
              <a:off x="2324192" y="3520712"/>
              <a:ext cx="854115" cy="387445"/>
              <a:chOff x="2160152" y="3418408"/>
              <a:chExt cx="1126953" cy="523979"/>
            </a:xfrm>
          </p:grpSpPr>
          <p:sp>
            <p:nvSpPr>
              <p:cNvPr id="158" name="Folded Corner 157"/>
              <p:cNvSpPr/>
              <p:nvPr/>
            </p:nvSpPr>
            <p:spPr>
              <a:xfrm>
                <a:off x="2160152" y="3420541"/>
                <a:ext cx="393003" cy="217881"/>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E</a:t>
                </a:r>
              </a:p>
            </p:txBody>
          </p:sp>
          <p:sp>
            <p:nvSpPr>
              <p:cNvPr id="159" name="Folded Corner 158"/>
              <p:cNvSpPr/>
              <p:nvPr/>
            </p:nvSpPr>
            <p:spPr>
              <a:xfrm>
                <a:off x="2894102" y="3724506"/>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0" name="Folded Corner 159"/>
              <p:cNvSpPr/>
              <p:nvPr/>
            </p:nvSpPr>
            <p:spPr>
              <a:xfrm>
                <a:off x="2847013" y="3622474"/>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1" name="Folded Corner 160"/>
              <p:cNvSpPr/>
              <p:nvPr/>
            </p:nvSpPr>
            <p:spPr>
              <a:xfrm>
                <a:off x="2799924" y="3520441"/>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2" name="Folded Corner 161"/>
              <p:cNvSpPr/>
              <p:nvPr/>
            </p:nvSpPr>
            <p:spPr>
              <a:xfrm>
                <a:off x="2752836" y="3418408"/>
                <a:ext cx="393003" cy="217880"/>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T</a:t>
                </a:r>
              </a:p>
            </p:txBody>
          </p:sp>
          <p:cxnSp>
            <p:nvCxnSpPr>
              <p:cNvPr id="163" name="Straight Connector 162"/>
              <p:cNvCxnSpPr/>
              <p:nvPr/>
            </p:nvCxnSpPr>
            <p:spPr>
              <a:xfrm flipV="1">
                <a:off x="2553155" y="3527349"/>
                <a:ext cx="199681" cy="2133"/>
              </a:xfrm>
              <a:prstGeom prst="line">
                <a:avLst/>
              </a:prstGeom>
              <a:noFill/>
              <a:ln w="12700" cap="flat" cmpd="sng" algn="ctr">
                <a:solidFill>
                  <a:schemeClr val="tx2"/>
                </a:solidFill>
                <a:prstDash val="solid"/>
                <a:headEnd type="none"/>
                <a:tailEnd type="none"/>
              </a:ln>
              <a:effectLst/>
            </p:spPr>
          </p:cxnSp>
        </p:grpSp>
      </p:grpSp>
      <p:sp>
        <p:nvSpPr>
          <p:cNvPr id="164" name="TextBox 163"/>
          <p:cNvSpPr txBox="1"/>
          <p:nvPr/>
        </p:nvSpPr>
        <p:spPr>
          <a:xfrm>
            <a:off x="4299634" y="3627230"/>
            <a:ext cx="7132760"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The peers which run the </a:t>
            </a:r>
            <a:r>
              <a:rPr lang="en-US" sz="2800" kern="1200" dirty="0" err="1">
                <a:solidFill>
                  <a:schemeClr val="accent4"/>
                </a:solidFill>
                <a:latin typeface="IBM Plex Sans" panose="020B0503050203000203" pitchFamily="34" charset="77"/>
                <a:ea typeface="Arial" charset="0"/>
                <a:cs typeface="Arial" charset="0"/>
              </a:rPr>
              <a:t>voterContract</a:t>
            </a:r>
            <a:endParaRPr lang="en-US" sz="2800" kern="1200" dirty="0">
              <a:solidFill>
                <a:schemeClr val="accent4"/>
              </a:solidFill>
              <a:latin typeface="IBM Plex Sans" panose="020B0503050203000203" pitchFamily="34" charset="77"/>
              <a:ea typeface="Arial" charset="0"/>
              <a:cs typeface="Arial" charset="0"/>
            </a:endParaRPr>
          </a:p>
        </p:txBody>
      </p:sp>
      <p:sp>
        <p:nvSpPr>
          <p:cNvPr id="165" name="TextBox 164"/>
          <p:cNvSpPr txBox="1"/>
          <p:nvPr/>
        </p:nvSpPr>
        <p:spPr>
          <a:xfrm>
            <a:off x="4292883" y="4386158"/>
            <a:ext cx="7945775"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Public and private key for each registered voter</a:t>
            </a:r>
          </a:p>
        </p:txBody>
      </p:sp>
      <p:sp>
        <p:nvSpPr>
          <p:cNvPr id="166" name="TextBox 165"/>
          <p:cNvSpPr txBox="1"/>
          <p:nvPr/>
        </p:nvSpPr>
        <p:spPr>
          <a:xfrm>
            <a:off x="4292883" y="5173772"/>
            <a:ext cx="7667824"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Emit events to when a transaction is complete</a:t>
            </a:r>
          </a:p>
        </p:txBody>
      </p:sp>
      <p:sp>
        <p:nvSpPr>
          <p:cNvPr id="167" name="TextBox 166"/>
          <p:cNvSpPr txBox="1"/>
          <p:nvPr/>
        </p:nvSpPr>
        <p:spPr>
          <a:xfrm>
            <a:off x="4299634" y="5903152"/>
            <a:ext cx="8085406" cy="523220"/>
          </a:xfrm>
          <a:prstGeom prst="rect">
            <a:avLst/>
          </a:prstGeom>
          <a:noFill/>
        </p:spPr>
        <p:txBody>
          <a:bodyPr wrap="square" rtlCol="0">
            <a:spAutoFit/>
          </a:bodyPr>
          <a:lstStyle/>
          <a:p>
            <a:pPr defTabSz="650230" hangingPunct="1">
              <a:spcBef>
                <a:spcPts val="0"/>
              </a:spcBef>
            </a:pPr>
            <a:r>
              <a:rPr lang="en-US" sz="2800" kern="1200" dirty="0" err="1">
                <a:solidFill>
                  <a:schemeClr val="accent4"/>
                </a:solidFill>
                <a:latin typeface="IBM Plex Sans" panose="020B0503050203000203" pitchFamily="34" charset="77"/>
                <a:ea typeface="Arial" charset="0"/>
                <a:cs typeface="Arial" charset="0"/>
              </a:rPr>
              <a:t>VSCode</a:t>
            </a:r>
            <a:r>
              <a:rPr lang="en-US" sz="2800" kern="1200" dirty="0">
                <a:solidFill>
                  <a:schemeClr val="accent4"/>
                </a:solidFill>
                <a:latin typeface="IBM Plex Sans" panose="020B0503050203000203" pitchFamily="34" charset="77"/>
                <a:ea typeface="Arial" charset="0"/>
                <a:cs typeface="Arial" charset="0"/>
              </a:rPr>
              <a:t> extension to manage nodes &amp; network</a:t>
            </a:r>
          </a:p>
        </p:txBody>
      </p:sp>
      <p:grpSp>
        <p:nvGrpSpPr>
          <p:cNvPr id="177" name="Group 176"/>
          <p:cNvGrpSpPr/>
          <p:nvPr/>
        </p:nvGrpSpPr>
        <p:grpSpPr>
          <a:xfrm>
            <a:off x="3094519" y="5836347"/>
            <a:ext cx="885046" cy="520994"/>
            <a:chOff x="2347495" y="4541452"/>
            <a:chExt cx="829731" cy="488432"/>
          </a:xfrm>
        </p:grpSpPr>
        <p:sp>
          <p:nvSpPr>
            <p:cNvPr id="178" name="Rectangle 177"/>
            <p:cNvSpPr/>
            <p:nvPr/>
          </p:nvSpPr>
          <p:spPr>
            <a:xfrm>
              <a:off x="2347495" y="4541452"/>
              <a:ext cx="82973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79" name="Group 178"/>
            <p:cNvGrpSpPr/>
            <p:nvPr/>
          </p:nvGrpSpPr>
          <p:grpSpPr>
            <a:xfrm>
              <a:off x="2427227" y="4614676"/>
              <a:ext cx="678402" cy="349574"/>
              <a:chOff x="2464564" y="4996544"/>
              <a:chExt cx="678402" cy="349574"/>
            </a:xfrm>
          </p:grpSpPr>
          <p:sp>
            <p:nvSpPr>
              <p:cNvPr id="180" name="Rectangle 179"/>
              <p:cNvSpPr/>
              <p:nvPr/>
            </p:nvSpPr>
            <p:spPr>
              <a:xfrm>
                <a:off x="2464564" y="4996544"/>
                <a:ext cx="678402" cy="349574"/>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280" dirty="0">
                  <a:solidFill>
                    <a:srgbClr val="003BC9"/>
                  </a:solidFill>
                  <a:latin typeface="IBM Plex Sans" panose="020B0503050203000203" pitchFamily="34" charset="77"/>
                  <a:ea typeface="Arial" charset="0"/>
                  <a:cs typeface="Arial" charset="0"/>
                </a:endParaRPr>
              </a:p>
            </p:txBody>
          </p:sp>
          <p:sp>
            <p:nvSpPr>
              <p:cNvPr id="181" name="Oval 180"/>
              <p:cNvSpPr/>
              <p:nvPr/>
            </p:nvSpPr>
            <p:spPr>
              <a:xfrm>
                <a:off x="2513181" y="5061485"/>
                <a:ext cx="247501" cy="239902"/>
              </a:xfrm>
              <a:prstGeom prst="ellipse">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82" name="TextBox 181"/>
              <p:cNvSpPr txBox="1"/>
              <p:nvPr/>
            </p:nvSpPr>
            <p:spPr>
              <a:xfrm>
                <a:off x="2495127" y="5001091"/>
                <a:ext cx="265968" cy="301946"/>
              </a:xfrm>
              <a:prstGeom prst="rect">
                <a:avLst/>
              </a:prstGeom>
              <a:noFill/>
              <a:ln>
                <a:noFill/>
              </a:ln>
            </p:spPr>
            <p:txBody>
              <a:bodyPr wrap="square" rtlCol="0">
                <a:spAutoFit/>
              </a:bodyPr>
              <a:lstStyle/>
              <a:p>
                <a:pPr defTabSz="1300460" hangingPunct="1">
                  <a:spcBef>
                    <a:spcPts val="0"/>
                  </a:spcBef>
                  <a:defRPr/>
                </a:pPr>
                <a:r>
                  <a:rPr lang="en-US" sz="1493" dirty="0" err="1">
                    <a:solidFill>
                      <a:srgbClr val="003BC9"/>
                    </a:solidFill>
                    <a:latin typeface="IBM Plex Sans" panose="020B0503050203000203" pitchFamily="34" charset="77"/>
                    <a:ea typeface="Arial" charset="0"/>
                    <a:cs typeface="Arial" charset="0"/>
                  </a:rPr>
                  <a:t>i</a:t>
                </a:r>
                <a:endParaRPr lang="en-US" sz="1493" dirty="0">
                  <a:solidFill>
                    <a:srgbClr val="003BC9"/>
                  </a:solidFill>
                  <a:latin typeface="IBM Plex Sans" panose="020B0503050203000203" pitchFamily="34" charset="77"/>
                  <a:ea typeface="Arial" charset="0"/>
                  <a:cs typeface="Arial" charset="0"/>
                </a:endParaRPr>
              </a:p>
            </p:txBody>
          </p:sp>
          <p:pic>
            <p:nvPicPr>
              <p:cNvPr id="183" name="Picture 182"/>
              <p:cNvPicPr>
                <a:picLocks noChangeAspect="1"/>
              </p:cNvPicPr>
              <p:nvPr/>
            </p:nvPicPr>
            <p:blipFill>
              <a:blip r:embed="rId2">
                <a:duotone>
                  <a:schemeClr val="accent4">
                    <a:shade val="45000"/>
                    <a:satMod val="135000"/>
                  </a:schemeClr>
                  <a:prstClr val="white"/>
                </a:duotone>
              </a:blip>
              <a:stretch>
                <a:fillRect/>
              </a:stretch>
            </p:blipFill>
            <p:spPr>
              <a:xfrm>
                <a:off x="2828431" y="5049111"/>
                <a:ext cx="211434" cy="247012"/>
              </a:xfrm>
              <a:prstGeom prst="rect">
                <a:avLst/>
              </a:prstGeom>
              <a:ln>
                <a:noFill/>
              </a:ln>
            </p:spPr>
          </p:pic>
        </p:grpSp>
      </p:grpSp>
      <p:grpSp>
        <p:nvGrpSpPr>
          <p:cNvPr id="191" name="Group 190"/>
          <p:cNvGrpSpPr/>
          <p:nvPr/>
        </p:nvGrpSpPr>
        <p:grpSpPr>
          <a:xfrm>
            <a:off x="3276003" y="5105582"/>
            <a:ext cx="508368" cy="527899"/>
            <a:chOff x="2238126" y="2892268"/>
            <a:chExt cx="357446" cy="371179"/>
          </a:xfrm>
        </p:grpSpPr>
        <p:sp>
          <p:nvSpPr>
            <p:cNvPr id="192" name="Oval 191"/>
            <p:cNvSpPr/>
            <p:nvPr/>
          </p:nvSpPr>
          <p:spPr>
            <a:xfrm>
              <a:off x="2238126" y="2897123"/>
              <a:ext cx="357446" cy="366324"/>
            </a:xfrm>
            <a:prstGeom prst="ellipse">
              <a:avLst/>
            </a:prstGeom>
            <a:solidFill>
              <a:srgbClr val="FFFFFF"/>
            </a:solidFill>
            <a:ln w="12700" cap="flat" cmpd="sng" algn="ctr">
              <a:solidFill>
                <a:schemeClr val="tx2"/>
              </a:solidFill>
              <a:prstDash val="solid"/>
            </a:ln>
            <a:effectLst/>
          </p:spPr>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93" name="TextBox 192"/>
            <p:cNvSpPr txBox="1"/>
            <p:nvPr/>
          </p:nvSpPr>
          <p:spPr>
            <a:xfrm>
              <a:off x="2300326" y="2892268"/>
              <a:ext cx="194089" cy="341921"/>
            </a:xfrm>
            <a:prstGeom prst="rect">
              <a:avLst/>
            </a:prstGeom>
            <a:noFill/>
          </p:spPr>
          <p:txBody>
            <a:bodyPr wrap="none" rtlCol="0">
              <a:spAutoFit/>
            </a:bodyPr>
            <a:lstStyle/>
            <a:p>
              <a:pPr defTabSz="1300460" hangingPunct="1">
                <a:spcBef>
                  <a:spcPts val="0"/>
                </a:spcBef>
                <a:defRPr/>
              </a:pPr>
              <a:r>
                <a:rPr lang="en-US" sz="2560" dirty="0">
                  <a:solidFill>
                    <a:srgbClr val="003BC9"/>
                  </a:solidFill>
                  <a:latin typeface="IBM Plex Sans" panose="020B0503050203000203" pitchFamily="34" charset="77"/>
                  <a:ea typeface="Arial" charset="0"/>
                  <a:cs typeface="Arial" charset="0"/>
                </a:rPr>
                <a:t>!</a:t>
              </a:r>
            </a:p>
          </p:txBody>
        </p:sp>
      </p:grpSp>
    </p:spTree>
    <p:extLst>
      <p:ext uri="{BB962C8B-B14F-4D97-AF65-F5344CB8AC3E}">
        <p14:creationId xmlns:p14="http://schemas.microsoft.com/office/powerpoint/2010/main" val="2649773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Components in an e-voting blockchain solution</a:t>
            </a:r>
          </a:p>
          <a:p>
            <a:endParaRPr lang="en-US" dirty="0">
              <a:solidFill>
                <a:schemeClr val="tx2"/>
              </a:solidFill>
              <a:ea typeface="Arial" charset="0"/>
              <a:cs typeface="Arial" charset="0"/>
            </a:endParaRPr>
          </a:p>
        </p:txBody>
      </p:sp>
      <p:grpSp>
        <p:nvGrpSpPr>
          <p:cNvPr id="99" name="Group 98"/>
          <p:cNvGrpSpPr/>
          <p:nvPr/>
        </p:nvGrpSpPr>
        <p:grpSpPr>
          <a:xfrm>
            <a:off x="898788" y="4355806"/>
            <a:ext cx="1668306" cy="520994"/>
            <a:chOff x="2185847" y="1853009"/>
            <a:chExt cx="1498600" cy="488432"/>
          </a:xfrm>
        </p:grpSpPr>
        <p:sp>
          <p:nvSpPr>
            <p:cNvPr id="100" name="Rounded Rectangle 99"/>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1" name="TextBox 100"/>
            <p:cNvSpPr txBox="1"/>
            <p:nvPr/>
          </p:nvSpPr>
          <p:spPr>
            <a:xfrm>
              <a:off x="2204233" y="1914027"/>
              <a:ext cx="1461828" cy="375103"/>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Membership</a:t>
              </a:r>
            </a:p>
          </p:txBody>
        </p:sp>
      </p:grpSp>
      <p:grpSp>
        <p:nvGrpSpPr>
          <p:cNvPr id="102" name="Group 101"/>
          <p:cNvGrpSpPr/>
          <p:nvPr/>
        </p:nvGrpSpPr>
        <p:grpSpPr>
          <a:xfrm>
            <a:off x="731137" y="2804731"/>
            <a:ext cx="1971265" cy="707885"/>
            <a:chOff x="1819658" y="1766886"/>
            <a:chExt cx="2257897" cy="663643"/>
          </a:xfrm>
        </p:grpSpPr>
        <p:sp>
          <p:nvSpPr>
            <p:cNvPr id="103" name="Rounded Rectangle 102"/>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4" name="TextBox 103"/>
            <p:cNvSpPr txBox="1"/>
            <p:nvPr/>
          </p:nvSpPr>
          <p:spPr>
            <a:xfrm>
              <a:off x="1819658" y="1766886"/>
              <a:ext cx="2257897" cy="663643"/>
            </a:xfrm>
            <a:prstGeom prst="rect">
              <a:avLst/>
            </a:prstGeom>
            <a:noFill/>
          </p:spPr>
          <p:txBody>
            <a:bodyPr wrap="squar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Smart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Contract</a:t>
              </a:r>
            </a:p>
          </p:txBody>
        </p:sp>
      </p:grpSp>
      <p:grpSp>
        <p:nvGrpSpPr>
          <p:cNvPr id="105" name="Group 104"/>
          <p:cNvGrpSpPr/>
          <p:nvPr/>
        </p:nvGrpSpPr>
        <p:grpSpPr>
          <a:xfrm>
            <a:off x="872628" y="5744480"/>
            <a:ext cx="1688283" cy="707886"/>
            <a:chOff x="2178136" y="2963152"/>
            <a:chExt cx="1514021" cy="663643"/>
          </a:xfrm>
        </p:grpSpPr>
        <p:sp>
          <p:nvSpPr>
            <p:cNvPr id="106" name="Rounded Rectangle 105"/>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7" name="TextBox 106"/>
            <p:cNvSpPr txBox="1"/>
            <p:nvPr/>
          </p:nvSpPr>
          <p:spPr>
            <a:xfrm>
              <a:off x="2178136" y="2963152"/>
              <a:ext cx="1514021" cy="663643"/>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Systems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Management</a:t>
              </a:r>
            </a:p>
          </p:txBody>
        </p:sp>
      </p:grpSp>
      <p:grpSp>
        <p:nvGrpSpPr>
          <p:cNvPr id="108" name="Group 107"/>
          <p:cNvGrpSpPr/>
          <p:nvPr/>
        </p:nvGrpSpPr>
        <p:grpSpPr>
          <a:xfrm>
            <a:off x="1044093" y="5101410"/>
            <a:ext cx="1308359" cy="520994"/>
            <a:chOff x="2185847" y="1853009"/>
            <a:chExt cx="1498600" cy="488432"/>
          </a:xfrm>
        </p:grpSpPr>
        <p:sp>
          <p:nvSpPr>
            <p:cNvPr id="109" name="Rounded Rectangle 108"/>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0" name="TextBox 109"/>
            <p:cNvSpPr txBox="1"/>
            <p:nvPr/>
          </p:nvSpPr>
          <p:spPr>
            <a:xfrm>
              <a:off x="2310702" y="1891203"/>
              <a:ext cx="1278284" cy="432811"/>
            </a:xfrm>
            <a:prstGeom prst="rect">
              <a:avLst/>
            </a:prstGeom>
            <a:noFill/>
          </p:spPr>
          <p:txBody>
            <a:bodyPr wrap="non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Events</a:t>
              </a:r>
            </a:p>
          </p:txBody>
        </p:sp>
      </p:grpSp>
      <p:grpSp>
        <p:nvGrpSpPr>
          <p:cNvPr id="111" name="Group 110"/>
          <p:cNvGrpSpPr/>
          <p:nvPr/>
        </p:nvGrpSpPr>
        <p:grpSpPr>
          <a:xfrm>
            <a:off x="1044093" y="3543082"/>
            <a:ext cx="1308359" cy="707887"/>
            <a:chOff x="2185847" y="2975081"/>
            <a:chExt cx="1498600" cy="663644"/>
          </a:xfrm>
        </p:grpSpPr>
        <p:sp>
          <p:nvSpPr>
            <p:cNvPr id="112" name="Rounded Rectangle 111"/>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3" name="TextBox 112"/>
            <p:cNvSpPr txBox="1"/>
            <p:nvPr/>
          </p:nvSpPr>
          <p:spPr>
            <a:xfrm>
              <a:off x="2251947" y="2975081"/>
              <a:ext cx="1337038" cy="663644"/>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Peer</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Network</a:t>
              </a:r>
            </a:p>
          </p:txBody>
        </p:sp>
      </p:grpSp>
      <p:grpSp>
        <p:nvGrpSpPr>
          <p:cNvPr id="114" name="Group 113"/>
          <p:cNvGrpSpPr/>
          <p:nvPr/>
        </p:nvGrpSpPr>
        <p:grpSpPr>
          <a:xfrm>
            <a:off x="1044093" y="6571285"/>
            <a:ext cx="1308359" cy="520994"/>
            <a:chOff x="2185847" y="1853009"/>
            <a:chExt cx="1498600" cy="488432"/>
          </a:xfrm>
        </p:grpSpPr>
        <p:sp>
          <p:nvSpPr>
            <p:cNvPr id="115" name="Rounded Rectangle 114"/>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6" name="TextBox 115"/>
            <p:cNvSpPr txBox="1"/>
            <p:nvPr/>
          </p:nvSpPr>
          <p:spPr>
            <a:xfrm>
              <a:off x="2324464" y="1898421"/>
              <a:ext cx="1221365" cy="432811"/>
            </a:xfrm>
            <a:prstGeom prst="rect">
              <a:avLst/>
            </a:prstGeom>
            <a:noFill/>
          </p:spPr>
          <p:txBody>
            <a:bodyPr wrap="non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Wallet</a:t>
              </a:r>
            </a:p>
          </p:txBody>
        </p:sp>
      </p:grpSp>
      <p:grpSp>
        <p:nvGrpSpPr>
          <p:cNvPr id="117" name="Group 116"/>
          <p:cNvGrpSpPr/>
          <p:nvPr/>
        </p:nvGrpSpPr>
        <p:grpSpPr>
          <a:xfrm>
            <a:off x="1044093" y="2160390"/>
            <a:ext cx="1336674" cy="520994"/>
            <a:chOff x="2185847" y="1853009"/>
            <a:chExt cx="1531032" cy="488432"/>
          </a:xfrm>
        </p:grpSpPr>
        <p:sp>
          <p:nvSpPr>
            <p:cNvPr id="118" name="Rounded Rectangle 117"/>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9" name="TextBox 118"/>
            <p:cNvSpPr txBox="1"/>
            <p:nvPr/>
          </p:nvSpPr>
          <p:spPr>
            <a:xfrm>
              <a:off x="2218281" y="1884563"/>
              <a:ext cx="1498598" cy="432811"/>
            </a:xfrm>
            <a:prstGeom prst="rect">
              <a:avLst/>
            </a:prstGeom>
            <a:noFill/>
          </p:spPr>
          <p:txBody>
            <a:bodyPr wrap="squar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Ledger</a:t>
              </a:r>
            </a:p>
          </p:txBody>
        </p:sp>
      </p:grpSp>
      <p:sp>
        <p:nvSpPr>
          <p:cNvPr id="120" name="TextBox 119"/>
          <p:cNvSpPr txBox="1"/>
          <p:nvPr/>
        </p:nvSpPr>
        <p:spPr>
          <a:xfrm>
            <a:off x="4292882" y="2188942"/>
            <a:ext cx="8092157"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The ledger containing  history of submitted votes</a:t>
            </a:r>
          </a:p>
        </p:txBody>
      </p:sp>
      <p:sp>
        <p:nvSpPr>
          <p:cNvPr id="121" name="Folded Corner 120"/>
          <p:cNvSpPr/>
          <p:nvPr/>
        </p:nvSpPr>
        <p:spPr>
          <a:xfrm>
            <a:off x="3286556" y="2845991"/>
            <a:ext cx="579790" cy="524230"/>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853" dirty="0">
                <a:solidFill>
                  <a:srgbClr val="003BC9"/>
                </a:solidFill>
                <a:latin typeface="IBM Plex Sans" panose="020B0503050203000203" pitchFamily="34" charset="77"/>
                <a:ea typeface="Arial" charset="0"/>
                <a:cs typeface="Arial" charset="0"/>
              </a:rPr>
              <a:t>f(</a:t>
            </a:r>
            <a:r>
              <a:rPr lang="en-US" sz="853" dirty="0" err="1">
                <a:solidFill>
                  <a:srgbClr val="003BC9"/>
                </a:solidFill>
                <a:latin typeface="IBM Plex Sans" panose="020B0503050203000203" pitchFamily="34" charset="77"/>
                <a:ea typeface="Arial" charset="0"/>
                <a:cs typeface="Arial" charset="0"/>
              </a:rPr>
              <a:t>abc</a:t>
            </a:r>
            <a:r>
              <a:rPr lang="en-US" sz="853" dirty="0">
                <a:solidFill>
                  <a:srgbClr val="003BC9"/>
                </a:solidFill>
                <a:latin typeface="IBM Plex Sans" panose="020B0503050203000203" pitchFamily="34" charset="77"/>
                <a:ea typeface="Arial" charset="0"/>
                <a:cs typeface="Arial" charset="0"/>
              </a:rPr>
              <a:t>);</a:t>
            </a:r>
          </a:p>
        </p:txBody>
      </p:sp>
      <p:sp>
        <p:nvSpPr>
          <p:cNvPr id="122" name="TextBox 121"/>
          <p:cNvSpPr txBox="1"/>
          <p:nvPr/>
        </p:nvSpPr>
        <p:spPr>
          <a:xfrm>
            <a:off x="4292884" y="2885884"/>
            <a:ext cx="7945774" cy="523220"/>
          </a:xfrm>
          <a:prstGeom prst="rect">
            <a:avLst/>
          </a:prstGeom>
          <a:noFill/>
        </p:spPr>
        <p:txBody>
          <a:bodyPr wrap="square" rtlCol="0">
            <a:spAutoFit/>
          </a:bodyPr>
          <a:lstStyle/>
          <a:p>
            <a:pPr defTabSz="650230" hangingPunct="1">
              <a:spcBef>
                <a:spcPts val="0"/>
              </a:spcBef>
            </a:pPr>
            <a:r>
              <a:rPr lang="en-US" sz="2800" kern="1200" dirty="0" err="1">
                <a:solidFill>
                  <a:schemeClr val="accent4"/>
                </a:solidFill>
                <a:latin typeface="IBM Plex Sans" panose="020B0503050203000203" pitchFamily="34" charset="77"/>
                <a:ea typeface="Arial" charset="0"/>
                <a:cs typeface="Arial" charset="0"/>
              </a:rPr>
              <a:t>voterContract</a:t>
            </a:r>
            <a:r>
              <a:rPr lang="en-US" sz="2800" kern="1200" dirty="0">
                <a:solidFill>
                  <a:schemeClr val="accent4"/>
                </a:solidFill>
                <a:latin typeface="IBM Plex Sans" panose="020B0503050203000203" pitchFamily="34" charset="77"/>
                <a:ea typeface="Arial" charset="0"/>
                <a:cs typeface="Arial" charset="0"/>
              </a:rPr>
              <a:t>. Registers voters &amp; submits votes</a:t>
            </a:r>
          </a:p>
        </p:txBody>
      </p:sp>
      <p:grpSp>
        <p:nvGrpSpPr>
          <p:cNvPr id="123" name="Group 122"/>
          <p:cNvGrpSpPr/>
          <p:nvPr/>
        </p:nvGrpSpPr>
        <p:grpSpPr>
          <a:xfrm>
            <a:off x="3103206" y="3552522"/>
            <a:ext cx="853963" cy="675459"/>
            <a:chOff x="3193492" y="2728648"/>
            <a:chExt cx="3052144" cy="2308472"/>
          </a:xfrm>
        </p:grpSpPr>
        <p:sp>
          <p:nvSpPr>
            <p:cNvPr id="124" name="Hexagon 123"/>
            <p:cNvSpPr/>
            <p:nvPr/>
          </p:nvSpPr>
          <p:spPr>
            <a:xfrm>
              <a:off x="3193492" y="2728648"/>
              <a:ext cx="3052144" cy="2308472"/>
            </a:xfrm>
            <a:prstGeom prst="hexagon">
              <a:avLst/>
            </a:prstGeom>
            <a:no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25" name="Group 124"/>
            <p:cNvGrpSpPr/>
            <p:nvPr/>
          </p:nvGrpSpPr>
          <p:grpSpPr>
            <a:xfrm>
              <a:off x="3525884" y="2977518"/>
              <a:ext cx="2395140" cy="1917635"/>
              <a:chOff x="3498228" y="3365178"/>
              <a:chExt cx="2395140" cy="1917635"/>
            </a:xfrm>
          </p:grpSpPr>
          <p:cxnSp>
            <p:nvCxnSpPr>
              <p:cNvPr id="126" name="Straight Connector 125"/>
              <p:cNvCxnSpPr/>
              <p:nvPr/>
            </p:nvCxnSpPr>
            <p:spPr>
              <a:xfrm>
                <a:off x="4294998" y="3575766"/>
                <a:ext cx="663730" cy="213275"/>
              </a:xfrm>
              <a:prstGeom prst="line">
                <a:avLst/>
              </a:prstGeom>
              <a:noFill/>
              <a:ln w="12700" cap="flat" cmpd="sng" algn="ctr">
                <a:solidFill>
                  <a:srgbClr val="4178BE"/>
                </a:solidFill>
                <a:prstDash val="solid"/>
              </a:ln>
              <a:effectLst/>
            </p:spPr>
          </p:cxnSp>
          <p:cxnSp>
            <p:nvCxnSpPr>
              <p:cNvPr id="127" name="Straight Connector 126"/>
              <p:cNvCxnSpPr/>
              <p:nvPr/>
            </p:nvCxnSpPr>
            <p:spPr>
              <a:xfrm flipH="1">
                <a:off x="3714128" y="3575766"/>
                <a:ext cx="580870" cy="478124"/>
              </a:xfrm>
              <a:prstGeom prst="line">
                <a:avLst/>
              </a:prstGeom>
              <a:noFill/>
              <a:ln w="12700" cap="flat" cmpd="sng" algn="ctr">
                <a:solidFill>
                  <a:srgbClr val="4178BE"/>
                </a:solidFill>
                <a:prstDash val="solid"/>
              </a:ln>
              <a:effectLst/>
            </p:spPr>
          </p:cxnSp>
          <p:cxnSp>
            <p:nvCxnSpPr>
              <p:cNvPr id="128" name="Straight Connector 127"/>
              <p:cNvCxnSpPr/>
              <p:nvPr/>
            </p:nvCxnSpPr>
            <p:spPr>
              <a:xfrm flipH="1">
                <a:off x="4742828" y="3789041"/>
                <a:ext cx="215900" cy="626799"/>
              </a:xfrm>
              <a:prstGeom prst="line">
                <a:avLst/>
              </a:prstGeom>
              <a:noFill/>
              <a:ln w="12700" cap="flat" cmpd="sng" algn="ctr">
                <a:solidFill>
                  <a:srgbClr val="4178BE"/>
                </a:solidFill>
                <a:prstDash val="solid"/>
              </a:ln>
              <a:effectLst/>
            </p:spPr>
          </p:cxnSp>
          <p:cxnSp>
            <p:nvCxnSpPr>
              <p:cNvPr id="129" name="Straight Connector 128"/>
              <p:cNvCxnSpPr/>
              <p:nvPr/>
            </p:nvCxnSpPr>
            <p:spPr>
              <a:xfrm>
                <a:off x="3714128" y="4053890"/>
                <a:ext cx="197462" cy="711421"/>
              </a:xfrm>
              <a:prstGeom prst="line">
                <a:avLst/>
              </a:prstGeom>
              <a:noFill/>
              <a:ln w="12700" cap="flat" cmpd="sng" algn="ctr">
                <a:solidFill>
                  <a:srgbClr val="4178BE"/>
                </a:solidFill>
                <a:prstDash val="solid"/>
              </a:ln>
              <a:effectLst/>
            </p:spPr>
          </p:cxnSp>
          <p:cxnSp>
            <p:nvCxnSpPr>
              <p:cNvPr id="130" name="Straight Connector 129"/>
              <p:cNvCxnSpPr/>
              <p:nvPr/>
            </p:nvCxnSpPr>
            <p:spPr>
              <a:xfrm>
                <a:off x="3714128" y="4053890"/>
                <a:ext cx="1028700" cy="361950"/>
              </a:xfrm>
              <a:prstGeom prst="line">
                <a:avLst/>
              </a:prstGeom>
              <a:noFill/>
              <a:ln w="12700" cap="flat" cmpd="sng" algn="ctr">
                <a:solidFill>
                  <a:schemeClr val="tx2"/>
                </a:solidFill>
                <a:prstDash val="solid"/>
              </a:ln>
              <a:effectLst/>
            </p:spPr>
          </p:cxnSp>
          <p:cxnSp>
            <p:nvCxnSpPr>
              <p:cNvPr id="131" name="Straight Connector 130"/>
              <p:cNvCxnSpPr/>
              <p:nvPr/>
            </p:nvCxnSpPr>
            <p:spPr>
              <a:xfrm flipV="1">
                <a:off x="3930028" y="4415841"/>
                <a:ext cx="812800" cy="349470"/>
              </a:xfrm>
              <a:prstGeom prst="line">
                <a:avLst/>
              </a:prstGeom>
              <a:noFill/>
              <a:ln w="12700" cap="flat" cmpd="sng" algn="ctr">
                <a:solidFill>
                  <a:srgbClr val="4178BE"/>
                </a:solidFill>
                <a:prstDash val="solid"/>
              </a:ln>
              <a:effectLst/>
            </p:spPr>
          </p:cxnSp>
          <p:cxnSp>
            <p:nvCxnSpPr>
              <p:cNvPr id="132" name="Straight Connector 131"/>
              <p:cNvCxnSpPr/>
              <p:nvPr/>
            </p:nvCxnSpPr>
            <p:spPr>
              <a:xfrm>
                <a:off x="3910655" y="4765311"/>
                <a:ext cx="718739" cy="295252"/>
              </a:xfrm>
              <a:prstGeom prst="line">
                <a:avLst/>
              </a:prstGeom>
              <a:noFill/>
              <a:ln w="12700" cap="flat" cmpd="sng" algn="ctr">
                <a:solidFill>
                  <a:srgbClr val="4178BE"/>
                </a:solidFill>
                <a:prstDash val="solid"/>
              </a:ln>
              <a:effectLst/>
            </p:spPr>
          </p:cxnSp>
          <p:cxnSp>
            <p:nvCxnSpPr>
              <p:cNvPr id="133" name="Straight Connector 132"/>
              <p:cNvCxnSpPr/>
              <p:nvPr/>
            </p:nvCxnSpPr>
            <p:spPr>
              <a:xfrm flipV="1">
                <a:off x="4629394" y="4838313"/>
                <a:ext cx="753576" cy="222251"/>
              </a:xfrm>
              <a:prstGeom prst="line">
                <a:avLst/>
              </a:prstGeom>
              <a:noFill/>
              <a:ln w="12700" cap="flat" cmpd="sng" algn="ctr">
                <a:solidFill>
                  <a:srgbClr val="4178BE"/>
                </a:solidFill>
                <a:prstDash val="solid"/>
              </a:ln>
              <a:effectLst/>
            </p:spPr>
          </p:cxnSp>
          <p:cxnSp>
            <p:nvCxnSpPr>
              <p:cNvPr id="134" name="Straight Connector 133"/>
              <p:cNvCxnSpPr/>
              <p:nvPr/>
            </p:nvCxnSpPr>
            <p:spPr>
              <a:xfrm>
                <a:off x="4742828" y="4415840"/>
                <a:ext cx="646355" cy="422473"/>
              </a:xfrm>
              <a:prstGeom prst="line">
                <a:avLst/>
              </a:prstGeom>
              <a:noFill/>
              <a:ln w="12700" cap="flat" cmpd="sng" algn="ctr">
                <a:solidFill>
                  <a:srgbClr val="4178BE"/>
                </a:solidFill>
                <a:prstDash val="solid"/>
              </a:ln>
              <a:effectLst/>
            </p:spPr>
          </p:cxnSp>
          <p:cxnSp>
            <p:nvCxnSpPr>
              <p:cNvPr id="135" name="Straight Connector 134"/>
              <p:cNvCxnSpPr/>
              <p:nvPr/>
            </p:nvCxnSpPr>
            <p:spPr>
              <a:xfrm flipV="1">
                <a:off x="5382970" y="4011292"/>
                <a:ext cx="294498" cy="827021"/>
              </a:xfrm>
              <a:prstGeom prst="line">
                <a:avLst/>
              </a:prstGeom>
              <a:noFill/>
              <a:ln w="12700" cap="flat" cmpd="sng" algn="ctr">
                <a:solidFill>
                  <a:srgbClr val="4178BE"/>
                </a:solidFill>
                <a:prstDash val="solid"/>
              </a:ln>
              <a:effectLst/>
            </p:spPr>
          </p:cxnSp>
          <p:cxnSp>
            <p:nvCxnSpPr>
              <p:cNvPr id="136" name="Straight Connector 135"/>
              <p:cNvCxnSpPr/>
              <p:nvPr/>
            </p:nvCxnSpPr>
            <p:spPr>
              <a:xfrm>
                <a:off x="4970235" y="3789041"/>
                <a:ext cx="707233" cy="222250"/>
              </a:xfrm>
              <a:prstGeom prst="line">
                <a:avLst/>
              </a:prstGeom>
              <a:noFill/>
              <a:ln w="12700" cap="flat" cmpd="sng" algn="ctr">
                <a:solidFill>
                  <a:srgbClr val="4178BE"/>
                </a:solidFill>
                <a:prstDash val="solid"/>
              </a:ln>
              <a:effectLst/>
            </p:spPr>
          </p:cxnSp>
          <p:sp>
            <p:nvSpPr>
              <p:cNvPr id="137" name="Oval 136"/>
              <p:cNvSpPr/>
              <p:nvPr/>
            </p:nvSpPr>
            <p:spPr>
              <a:xfrm>
                <a:off x="3498228" y="38461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8" name="Oval 137"/>
              <p:cNvSpPr/>
              <p:nvPr/>
            </p:nvSpPr>
            <p:spPr>
              <a:xfrm>
                <a:off x="4076416" y="336517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9" name="Oval 138"/>
              <p:cNvSpPr/>
              <p:nvPr/>
            </p:nvSpPr>
            <p:spPr>
              <a:xfrm>
                <a:off x="4542033" y="41890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0" name="Oval 139"/>
              <p:cNvSpPr/>
              <p:nvPr/>
            </p:nvSpPr>
            <p:spPr>
              <a:xfrm>
                <a:off x="3714128" y="451294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1" name="Oval 140"/>
              <p:cNvSpPr/>
              <p:nvPr/>
            </p:nvSpPr>
            <p:spPr>
              <a:xfrm>
                <a:off x="4742828" y="35667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2" name="Oval 141"/>
              <p:cNvSpPr/>
              <p:nvPr/>
            </p:nvSpPr>
            <p:spPr>
              <a:xfrm>
                <a:off x="4408695" y="4838313"/>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3" name="Oval 142"/>
              <p:cNvSpPr/>
              <p:nvPr/>
            </p:nvSpPr>
            <p:spPr>
              <a:xfrm>
                <a:off x="5461568" y="3813150"/>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4" name="Oval 143"/>
              <p:cNvSpPr/>
              <p:nvPr/>
            </p:nvSpPr>
            <p:spPr>
              <a:xfrm>
                <a:off x="5145225" y="458105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grpSp>
      <p:grpSp>
        <p:nvGrpSpPr>
          <p:cNvPr id="145" name="Group 144"/>
          <p:cNvGrpSpPr/>
          <p:nvPr/>
        </p:nvGrpSpPr>
        <p:grpSpPr>
          <a:xfrm>
            <a:off x="3054135" y="2174858"/>
            <a:ext cx="952104" cy="492058"/>
            <a:chOff x="2214332" y="1158373"/>
            <a:chExt cx="1073835" cy="626380"/>
          </a:xfrm>
        </p:grpSpPr>
        <p:sp>
          <p:nvSpPr>
            <p:cNvPr id="146" name="Rectangle 145"/>
            <p:cNvSpPr/>
            <p:nvPr/>
          </p:nvSpPr>
          <p:spPr>
            <a:xfrm>
              <a:off x="2214332" y="1158373"/>
              <a:ext cx="1073835" cy="626380"/>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grpSp>
          <p:nvGrpSpPr>
            <p:cNvPr id="147" name="Group 146"/>
            <p:cNvGrpSpPr/>
            <p:nvPr/>
          </p:nvGrpSpPr>
          <p:grpSpPr>
            <a:xfrm>
              <a:off x="2379290" y="1247214"/>
              <a:ext cx="825837" cy="474996"/>
              <a:chOff x="2162299" y="1145649"/>
              <a:chExt cx="993700" cy="550091"/>
            </a:xfrm>
          </p:grpSpPr>
          <p:grpSp>
            <p:nvGrpSpPr>
              <p:cNvPr id="148" name="Group 147"/>
              <p:cNvGrpSpPr/>
              <p:nvPr/>
            </p:nvGrpSpPr>
            <p:grpSpPr>
              <a:xfrm>
                <a:off x="2536028" y="1340822"/>
                <a:ext cx="619971" cy="354918"/>
                <a:chOff x="2232438" y="1366742"/>
                <a:chExt cx="619971" cy="354918"/>
              </a:xfrm>
            </p:grpSpPr>
            <p:sp>
              <p:nvSpPr>
                <p:cNvPr id="151" name="Double Wave 150"/>
                <p:cNvSpPr/>
                <p:nvPr/>
              </p:nvSpPr>
              <p:spPr>
                <a:xfrm>
                  <a:off x="2232438" y="1371928"/>
                  <a:ext cx="511977" cy="349732"/>
                </a:xfrm>
                <a:prstGeom prst="doubleWave">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sp>
              <p:nvSpPr>
                <p:cNvPr id="152" name="Multidocument 151"/>
                <p:cNvSpPr/>
                <p:nvPr/>
              </p:nvSpPr>
              <p:spPr>
                <a:xfrm>
                  <a:off x="2395025"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3" name="Multidocument 152"/>
                <p:cNvSpPr/>
                <p:nvPr/>
              </p:nvSpPr>
              <p:spPr>
                <a:xfrm>
                  <a:off x="2270866"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4" name="TextBox 153"/>
                <p:cNvSpPr txBox="1"/>
                <p:nvPr/>
              </p:nvSpPr>
              <p:spPr>
                <a:xfrm>
                  <a:off x="2393421" y="1366742"/>
                  <a:ext cx="458988" cy="297385"/>
                </a:xfrm>
                <a:prstGeom prst="rect">
                  <a:avLst/>
                </a:prstGeom>
                <a:noFill/>
                <a:effectLst/>
              </p:spPr>
              <p:txBody>
                <a:bodyPr wrap="square" rtlCol="0">
                  <a:spAutoFit/>
                </a:bodyPr>
                <a:lstStyle/>
                <a:p>
                  <a:pPr defTabSz="1300460" hangingPunct="1">
                    <a:spcBef>
                      <a:spcPts val="0"/>
                    </a:spcBef>
                    <a:defRPr/>
                  </a:pPr>
                  <a:r>
                    <a:rPr lang="en-US" sz="711" dirty="0">
                      <a:solidFill>
                        <a:srgbClr val="003BC9"/>
                      </a:solidFill>
                      <a:latin typeface="IBM Plex Sans" panose="020B0503050203000203" pitchFamily="34" charset="77"/>
                      <a:ea typeface="Arial" charset="0"/>
                      <a:cs typeface="Arial" charset="0"/>
                    </a:rPr>
                    <a:t>…</a:t>
                  </a:r>
                </a:p>
              </p:txBody>
            </p:sp>
          </p:grpSp>
          <p:cxnSp>
            <p:nvCxnSpPr>
              <p:cNvPr id="149" name="Elbow Connector 148"/>
              <p:cNvCxnSpPr/>
              <p:nvPr/>
            </p:nvCxnSpPr>
            <p:spPr>
              <a:xfrm rot="10800000">
                <a:off x="2343692" y="1371928"/>
                <a:ext cx="192336" cy="148946"/>
              </a:xfrm>
              <a:prstGeom prst="bentConnector2">
                <a:avLst/>
              </a:prstGeom>
              <a:noFill/>
              <a:ln w="25400" cap="flat" cmpd="sng" algn="ctr">
                <a:solidFill>
                  <a:schemeClr val="tx2"/>
                </a:solidFill>
                <a:prstDash val="solid"/>
              </a:ln>
              <a:effectLst/>
            </p:spPr>
          </p:cxnSp>
          <p:sp>
            <p:nvSpPr>
              <p:cNvPr id="150" name="Magnetic Disk 149"/>
              <p:cNvSpPr/>
              <p:nvPr/>
            </p:nvSpPr>
            <p:spPr>
              <a:xfrm>
                <a:off x="2162299" y="1145649"/>
                <a:ext cx="362785" cy="226279"/>
              </a:xfrm>
              <a:prstGeom prst="flowChartMagneticDisk">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grpSp>
      </p:grpSp>
      <p:grpSp>
        <p:nvGrpSpPr>
          <p:cNvPr id="155" name="Group 154"/>
          <p:cNvGrpSpPr/>
          <p:nvPr/>
        </p:nvGrpSpPr>
        <p:grpSpPr>
          <a:xfrm>
            <a:off x="3019040" y="4386158"/>
            <a:ext cx="1022295" cy="520994"/>
            <a:chOff x="2269671" y="3461704"/>
            <a:chExt cx="958401" cy="488432"/>
          </a:xfrm>
        </p:grpSpPr>
        <p:sp>
          <p:nvSpPr>
            <p:cNvPr id="156" name="Rectangle 155"/>
            <p:cNvSpPr/>
            <p:nvPr/>
          </p:nvSpPr>
          <p:spPr>
            <a:xfrm>
              <a:off x="2269671" y="3461704"/>
              <a:ext cx="95840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57" name="Group 156"/>
            <p:cNvGrpSpPr/>
            <p:nvPr/>
          </p:nvGrpSpPr>
          <p:grpSpPr>
            <a:xfrm>
              <a:off x="2324192" y="3520712"/>
              <a:ext cx="854115" cy="387445"/>
              <a:chOff x="2160152" y="3418408"/>
              <a:chExt cx="1126953" cy="523979"/>
            </a:xfrm>
          </p:grpSpPr>
          <p:sp>
            <p:nvSpPr>
              <p:cNvPr id="158" name="Folded Corner 157"/>
              <p:cNvSpPr/>
              <p:nvPr/>
            </p:nvSpPr>
            <p:spPr>
              <a:xfrm>
                <a:off x="2160152" y="3420541"/>
                <a:ext cx="393003" cy="217881"/>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E</a:t>
                </a:r>
              </a:p>
            </p:txBody>
          </p:sp>
          <p:sp>
            <p:nvSpPr>
              <p:cNvPr id="159" name="Folded Corner 158"/>
              <p:cNvSpPr/>
              <p:nvPr/>
            </p:nvSpPr>
            <p:spPr>
              <a:xfrm>
                <a:off x="2894102" y="3724506"/>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0" name="Folded Corner 159"/>
              <p:cNvSpPr/>
              <p:nvPr/>
            </p:nvSpPr>
            <p:spPr>
              <a:xfrm>
                <a:off x="2847013" y="3622474"/>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1" name="Folded Corner 160"/>
              <p:cNvSpPr/>
              <p:nvPr/>
            </p:nvSpPr>
            <p:spPr>
              <a:xfrm>
                <a:off x="2799924" y="3520441"/>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2" name="Folded Corner 161"/>
              <p:cNvSpPr/>
              <p:nvPr/>
            </p:nvSpPr>
            <p:spPr>
              <a:xfrm>
                <a:off x="2752836" y="3418408"/>
                <a:ext cx="393003" cy="217880"/>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T</a:t>
                </a:r>
              </a:p>
            </p:txBody>
          </p:sp>
          <p:cxnSp>
            <p:nvCxnSpPr>
              <p:cNvPr id="163" name="Straight Connector 162"/>
              <p:cNvCxnSpPr/>
              <p:nvPr/>
            </p:nvCxnSpPr>
            <p:spPr>
              <a:xfrm flipV="1">
                <a:off x="2553155" y="3527349"/>
                <a:ext cx="199681" cy="2133"/>
              </a:xfrm>
              <a:prstGeom prst="line">
                <a:avLst/>
              </a:prstGeom>
              <a:noFill/>
              <a:ln w="12700" cap="flat" cmpd="sng" algn="ctr">
                <a:solidFill>
                  <a:schemeClr val="tx2"/>
                </a:solidFill>
                <a:prstDash val="solid"/>
                <a:headEnd type="none"/>
                <a:tailEnd type="none"/>
              </a:ln>
              <a:effectLst/>
            </p:spPr>
          </p:cxnSp>
        </p:grpSp>
      </p:grpSp>
      <p:sp>
        <p:nvSpPr>
          <p:cNvPr id="164" name="TextBox 163"/>
          <p:cNvSpPr txBox="1"/>
          <p:nvPr/>
        </p:nvSpPr>
        <p:spPr>
          <a:xfrm>
            <a:off x="4299634" y="3627230"/>
            <a:ext cx="7132760"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The peers which run the </a:t>
            </a:r>
            <a:r>
              <a:rPr lang="en-US" sz="2800" kern="1200" dirty="0" err="1">
                <a:solidFill>
                  <a:schemeClr val="accent4"/>
                </a:solidFill>
                <a:latin typeface="IBM Plex Sans" panose="020B0503050203000203" pitchFamily="34" charset="77"/>
                <a:ea typeface="Arial" charset="0"/>
                <a:cs typeface="Arial" charset="0"/>
              </a:rPr>
              <a:t>voterContract</a:t>
            </a:r>
            <a:endParaRPr lang="en-US" sz="2800" kern="1200" dirty="0">
              <a:solidFill>
                <a:schemeClr val="accent4"/>
              </a:solidFill>
              <a:latin typeface="IBM Plex Sans" panose="020B0503050203000203" pitchFamily="34" charset="77"/>
              <a:ea typeface="Arial" charset="0"/>
              <a:cs typeface="Arial" charset="0"/>
            </a:endParaRPr>
          </a:p>
        </p:txBody>
      </p:sp>
      <p:sp>
        <p:nvSpPr>
          <p:cNvPr id="165" name="TextBox 164"/>
          <p:cNvSpPr txBox="1"/>
          <p:nvPr/>
        </p:nvSpPr>
        <p:spPr>
          <a:xfrm>
            <a:off x="4292883" y="4386158"/>
            <a:ext cx="7945775"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Public and private key for each registered voter</a:t>
            </a:r>
          </a:p>
        </p:txBody>
      </p:sp>
      <p:sp>
        <p:nvSpPr>
          <p:cNvPr id="166" name="TextBox 165"/>
          <p:cNvSpPr txBox="1"/>
          <p:nvPr/>
        </p:nvSpPr>
        <p:spPr>
          <a:xfrm>
            <a:off x="4292883" y="5173772"/>
            <a:ext cx="7667824"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Emit events to when a transaction is complete</a:t>
            </a:r>
          </a:p>
        </p:txBody>
      </p:sp>
      <p:sp>
        <p:nvSpPr>
          <p:cNvPr id="167" name="TextBox 166"/>
          <p:cNvSpPr txBox="1"/>
          <p:nvPr/>
        </p:nvSpPr>
        <p:spPr>
          <a:xfrm>
            <a:off x="4299634" y="5903152"/>
            <a:ext cx="8085406" cy="523220"/>
          </a:xfrm>
          <a:prstGeom prst="rect">
            <a:avLst/>
          </a:prstGeom>
          <a:noFill/>
        </p:spPr>
        <p:txBody>
          <a:bodyPr wrap="square" rtlCol="0">
            <a:spAutoFit/>
          </a:bodyPr>
          <a:lstStyle/>
          <a:p>
            <a:pPr defTabSz="650230" hangingPunct="1">
              <a:spcBef>
                <a:spcPts val="0"/>
              </a:spcBef>
            </a:pPr>
            <a:r>
              <a:rPr lang="en-US" sz="2800" kern="1200" dirty="0" err="1">
                <a:solidFill>
                  <a:schemeClr val="accent4"/>
                </a:solidFill>
                <a:latin typeface="IBM Plex Sans" panose="020B0503050203000203" pitchFamily="34" charset="77"/>
                <a:ea typeface="Arial" charset="0"/>
                <a:cs typeface="Arial" charset="0"/>
              </a:rPr>
              <a:t>VSCode</a:t>
            </a:r>
            <a:r>
              <a:rPr lang="en-US" sz="2800" kern="1200" dirty="0">
                <a:solidFill>
                  <a:schemeClr val="accent4"/>
                </a:solidFill>
                <a:latin typeface="IBM Plex Sans" panose="020B0503050203000203" pitchFamily="34" charset="77"/>
                <a:ea typeface="Arial" charset="0"/>
                <a:cs typeface="Arial" charset="0"/>
              </a:rPr>
              <a:t> extension to manage nodes &amp; network</a:t>
            </a:r>
          </a:p>
        </p:txBody>
      </p:sp>
      <p:sp>
        <p:nvSpPr>
          <p:cNvPr id="168" name="TextBox 167"/>
          <p:cNvSpPr txBox="1"/>
          <p:nvPr/>
        </p:nvSpPr>
        <p:spPr>
          <a:xfrm>
            <a:off x="4292883" y="6586651"/>
            <a:ext cx="7945776"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Stores our voter’s public/private keys and certs </a:t>
            </a:r>
          </a:p>
        </p:txBody>
      </p:sp>
      <p:grpSp>
        <p:nvGrpSpPr>
          <p:cNvPr id="169" name="Group 168"/>
          <p:cNvGrpSpPr/>
          <p:nvPr/>
        </p:nvGrpSpPr>
        <p:grpSpPr>
          <a:xfrm>
            <a:off x="3103205" y="6571285"/>
            <a:ext cx="885046" cy="520994"/>
            <a:chOff x="2355638" y="5230456"/>
            <a:chExt cx="829731" cy="488432"/>
          </a:xfrm>
        </p:grpSpPr>
        <p:sp>
          <p:nvSpPr>
            <p:cNvPr id="170" name="Rectangle 169"/>
            <p:cNvSpPr/>
            <p:nvPr/>
          </p:nvSpPr>
          <p:spPr>
            <a:xfrm>
              <a:off x="2355638" y="5230456"/>
              <a:ext cx="82973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71" name="Group 170"/>
            <p:cNvGrpSpPr/>
            <p:nvPr/>
          </p:nvGrpSpPr>
          <p:grpSpPr>
            <a:xfrm>
              <a:off x="2527529" y="5292997"/>
              <a:ext cx="456809" cy="320175"/>
              <a:chOff x="3053916" y="6186281"/>
              <a:chExt cx="456809" cy="320175"/>
            </a:xfrm>
          </p:grpSpPr>
          <p:sp>
            <p:nvSpPr>
              <p:cNvPr id="172" name="Rectangle 171"/>
              <p:cNvSpPr/>
              <p:nvPr/>
            </p:nvSpPr>
            <p:spPr>
              <a:xfrm>
                <a:off x="3053916" y="6272185"/>
                <a:ext cx="456809" cy="234271"/>
              </a:xfrm>
              <a:prstGeom prst="rect">
                <a:avLst/>
              </a:prstGeom>
              <a:no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73" name="Oval 172"/>
              <p:cNvSpPr/>
              <p:nvPr/>
            </p:nvSpPr>
            <p:spPr>
              <a:xfrm>
                <a:off x="3384550" y="6362700"/>
                <a:ext cx="45719" cy="45719"/>
              </a:xfrm>
              <a:prstGeom prst="ellipse">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cxnSp>
            <p:nvCxnSpPr>
              <p:cNvPr id="174" name="Straight Connector 173"/>
              <p:cNvCxnSpPr/>
              <p:nvPr/>
            </p:nvCxnSpPr>
            <p:spPr>
              <a:xfrm flipV="1">
                <a:off x="3053916" y="6189456"/>
                <a:ext cx="423374" cy="82730"/>
              </a:xfrm>
              <a:prstGeom prst="line">
                <a:avLst/>
              </a:prstGeom>
              <a:noFill/>
              <a:ln w="12700" cap="flat" cmpd="sng" algn="ctr">
                <a:solidFill>
                  <a:schemeClr val="tx2"/>
                </a:solidFill>
                <a:prstDash val="solid"/>
              </a:ln>
              <a:effectLst/>
            </p:spPr>
          </p:cxnSp>
          <p:cxnSp>
            <p:nvCxnSpPr>
              <p:cNvPr id="175" name="Straight Connector 174"/>
              <p:cNvCxnSpPr/>
              <p:nvPr/>
            </p:nvCxnSpPr>
            <p:spPr>
              <a:xfrm>
                <a:off x="3474115" y="6186281"/>
                <a:ext cx="0" cy="82729"/>
              </a:xfrm>
              <a:prstGeom prst="line">
                <a:avLst/>
              </a:prstGeom>
              <a:noFill/>
              <a:ln w="19050" cap="flat" cmpd="sng" algn="ctr">
                <a:solidFill>
                  <a:schemeClr val="tx2"/>
                </a:solidFill>
                <a:prstDash val="solid"/>
              </a:ln>
              <a:effectLst/>
            </p:spPr>
          </p:cxnSp>
        </p:grpSp>
      </p:grpSp>
      <p:grpSp>
        <p:nvGrpSpPr>
          <p:cNvPr id="177" name="Group 176"/>
          <p:cNvGrpSpPr/>
          <p:nvPr/>
        </p:nvGrpSpPr>
        <p:grpSpPr>
          <a:xfrm>
            <a:off x="3094519" y="5836347"/>
            <a:ext cx="885046" cy="520994"/>
            <a:chOff x="2347495" y="4541452"/>
            <a:chExt cx="829731" cy="488432"/>
          </a:xfrm>
        </p:grpSpPr>
        <p:sp>
          <p:nvSpPr>
            <p:cNvPr id="178" name="Rectangle 177"/>
            <p:cNvSpPr/>
            <p:nvPr/>
          </p:nvSpPr>
          <p:spPr>
            <a:xfrm>
              <a:off x="2347495" y="4541452"/>
              <a:ext cx="82973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79" name="Group 178"/>
            <p:cNvGrpSpPr/>
            <p:nvPr/>
          </p:nvGrpSpPr>
          <p:grpSpPr>
            <a:xfrm>
              <a:off x="2427227" y="4614676"/>
              <a:ext cx="678402" cy="349574"/>
              <a:chOff x="2464564" y="4996544"/>
              <a:chExt cx="678402" cy="349574"/>
            </a:xfrm>
          </p:grpSpPr>
          <p:sp>
            <p:nvSpPr>
              <p:cNvPr id="180" name="Rectangle 179"/>
              <p:cNvSpPr/>
              <p:nvPr/>
            </p:nvSpPr>
            <p:spPr>
              <a:xfrm>
                <a:off x="2464564" y="4996544"/>
                <a:ext cx="678402" cy="349574"/>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280" dirty="0">
                  <a:solidFill>
                    <a:srgbClr val="003BC9"/>
                  </a:solidFill>
                  <a:latin typeface="IBM Plex Sans" panose="020B0503050203000203" pitchFamily="34" charset="77"/>
                  <a:ea typeface="Arial" charset="0"/>
                  <a:cs typeface="Arial" charset="0"/>
                </a:endParaRPr>
              </a:p>
            </p:txBody>
          </p:sp>
          <p:sp>
            <p:nvSpPr>
              <p:cNvPr id="181" name="Oval 180"/>
              <p:cNvSpPr/>
              <p:nvPr/>
            </p:nvSpPr>
            <p:spPr>
              <a:xfrm>
                <a:off x="2513181" y="5061485"/>
                <a:ext cx="247501" cy="239902"/>
              </a:xfrm>
              <a:prstGeom prst="ellipse">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82" name="TextBox 181"/>
              <p:cNvSpPr txBox="1"/>
              <p:nvPr/>
            </p:nvSpPr>
            <p:spPr>
              <a:xfrm>
                <a:off x="2495127" y="5001091"/>
                <a:ext cx="265968" cy="301946"/>
              </a:xfrm>
              <a:prstGeom prst="rect">
                <a:avLst/>
              </a:prstGeom>
              <a:noFill/>
              <a:ln>
                <a:noFill/>
              </a:ln>
            </p:spPr>
            <p:txBody>
              <a:bodyPr wrap="square" rtlCol="0">
                <a:spAutoFit/>
              </a:bodyPr>
              <a:lstStyle/>
              <a:p>
                <a:pPr defTabSz="1300460" hangingPunct="1">
                  <a:spcBef>
                    <a:spcPts val="0"/>
                  </a:spcBef>
                  <a:defRPr/>
                </a:pPr>
                <a:r>
                  <a:rPr lang="en-US" sz="1493" dirty="0" err="1">
                    <a:solidFill>
                      <a:srgbClr val="003BC9"/>
                    </a:solidFill>
                    <a:latin typeface="IBM Plex Sans" panose="020B0503050203000203" pitchFamily="34" charset="77"/>
                    <a:ea typeface="Arial" charset="0"/>
                    <a:cs typeface="Arial" charset="0"/>
                  </a:rPr>
                  <a:t>i</a:t>
                </a:r>
                <a:endParaRPr lang="en-US" sz="1493" dirty="0">
                  <a:solidFill>
                    <a:srgbClr val="003BC9"/>
                  </a:solidFill>
                  <a:latin typeface="IBM Plex Sans" panose="020B0503050203000203" pitchFamily="34" charset="77"/>
                  <a:ea typeface="Arial" charset="0"/>
                  <a:cs typeface="Arial" charset="0"/>
                </a:endParaRPr>
              </a:p>
            </p:txBody>
          </p:sp>
          <p:pic>
            <p:nvPicPr>
              <p:cNvPr id="183" name="Picture 182"/>
              <p:cNvPicPr>
                <a:picLocks noChangeAspect="1"/>
              </p:cNvPicPr>
              <p:nvPr/>
            </p:nvPicPr>
            <p:blipFill>
              <a:blip r:embed="rId2">
                <a:duotone>
                  <a:schemeClr val="accent4">
                    <a:shade val="45000"/>
                    <a:satMod val="135000"/>
                  </a:schemeClr>
                  <a:prstClr val="white"/>
                </a:duotone>
              </a:blip>
              <a:stretch>
                <a:fillRect/>
              </a:stretch>
            </p:blipFill>
            <p:spPr>
              <a:xfrm>
                <a:off x="2828431" y="5049111"/>
                <a:ext cx="211434" cy="247012"/>
              </a:xfrm>
              <a:prstGeom prst="rect">
                <a:avLst/>
              </a:prstGeom>
              <a:ln>
                <a:noFill/>
              </a:ln>
            </p:spPr>
          </p:pic>
        </p:grpSp>
      </p:grpSp>
      <p:grpSp>
        <p:nvGrpSpPr>
          <p:cNvPr id="191" name="Group 190"/>
          <p:cNvGrpSpPr/>
          <p:nvPr/>
        </p:nvGrpSpPr>
        <p:grpSpPr>
          <a:xfrm>
            <a:off x="3276003" y="5105582"/>
            <a:ext cx="508368" cy="527899"/>
            <a:chOff x="2238126" y="2892268"/>
            <a:chExt cx="357446" cy="371179"/>
          </a:xfrm>
        </p:grpSpPr>
        <p:sp>
          <p:nvSpPr>
            <p:cNvPr id="192" name="Oval 191"/>
            <p:cNvSpPr/>
            <p:nvPr/>
          </p:nvSpPr>
          <p:spPr>
            <a:xfrm>
              <a:off x="2238126" y="2897123"/>
              <a:ext cx="357446" cy="366324"/>
            </a:xfrm>
            <a:prstGeom prst="ellipse">
              <a:avLst/>
            </a:prstGeom>
            <a:solidFill>
              <a:srgbClr val="FFFFFF"/>
            </a:solidFill>
            <a:ln w="12700" cap="flat" cmpd="sng" algn="ctr">
              <a:solidFill>
                <a:schemeClr val="tx2"/>
              </a:solidFill>
              <a:prstDash val="solid"/>
            </a:ln>
            <a:effectLst/>
          </p:spPr>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93" name="TextBox 192"/>
            <p:cNvSpPr txBox="1"/>
            <p:nvPr/>
          </p:nvSpPr>
          <p:spPr>
            <a:xfrm>
              <a:off x="2300326" y="2892268"/>
              <a:ext cx="194089" cy="341921"/>
            </a:xfrm>
            <a:prstGeom prst="rect">
              <a:avLst/>
            </a:prstGeom>
            <a:noFill/>
          </p:spPr>
          <p:txBody>
            <a:bodyPr wrap="none" rtlCol="0">
              <a:spAutoFit/>
            </a:bodyPr>
            <a:lstStyle/>
            <a:p>
              <a:pPr defTabSz="1300460" hangingPunct="1">
                <a:spcBef>
                  <a:spcPts val="0"/>
                </a:spcBef>
                <a:defRPr/>
              </a:pPr>
              <a:r>
                <a:rPr lang="en-US" sz="2560" dirty="0">
                  <a:solidFill>
                    <a:srgbClr val="003BC9"/>
                  </a:solidFill>
                  <a:latin typeface="IBM Plex Sans" panose="020B0503050203000203" pitchFamily="34" charset="77"/>
                  <a:ea typeface="Arial" charset="0"/>
                  <a:cs typeface="Arial" charset="0"/>
                </a:rPr>
                <a:t>!</a:t>
              </a:r>
            </a:p>
          </p:txBody>
        </p:sp>
      </p:grpSp>
    </p:spTree>
    <p:extLst>
      <p:ext uri="{BB962C8B-B14F-4D97-AF65-F5344CB8AC3E}">
        <p14:creationId xmlns:p14="http://schemas.microsoft.com/office/powerpoint/2010/main" val="1461559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Components in an e-voting blockchain solution</a:t>
            </a:r>
          </a:p>
          <a:p>
            <a:endParaRPr lang="en-US" dirty="0">
              <a:solidFill>
                <a:schemeClr val="tx2"/>
              </a:solidFill>
              <a:ea typeface="Arial" charset="0"/>
              <a:cs typeface="Arial" charset="0"/>
            </a:endParaRPr>
          </a:p>
        </p:txBody>
      </p:sp>
      <p:grpSp>
        <p:nvGrpSpPr>
          <p:cNvPr id="99" name="Group 98"/>
          <p:cNvGrpSpPr/>
          <p:nvPr/>
        </p:nvGrpSpPr>
        <p:grpSpPr>
          <a:xfrm>
            <a:off x="898788" y="4355806"/>
            <a:ext cx="1668306" cy="520994"/>
            <a:chOff x="2185847" y="1853009"/>
            <a:chExt cx="1498600" cy="488432"/>
          </a:xfrm>
        </p:grpSpPr>
        <p:sp>
          <p:nvSpPr>
            <p:cNvPr id="100" name="Rounded Rectangle 99"/>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1" name="TextBox 100"/>
            <p:cNvSpPr txBox="1"/>
            <p:nvPr/>
          </p:nvSpPr>
          <p:spPr>
            <a:xfrm>
              <a:off x="2204233" y="1914027"/>
              <a:ext cx="1461828" cy="375103"/>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Membership</a:t>
              </a:r>
            </a:p>
          </p:txBody>
        </p:sp>
      </p:grpSp>
      <p:grpSp>
        <p:nvGrpSpPr>
          <p:cNvPr id="102" name="Group 101"/>
          <p:cNvGrpSpPr/>
          <p:nvPr/>
        </p:nvGrpSpPr>
        <p:grpSpPr>
          <a:xfrm>
            <a:off x="731137" y="2804731"/>
            <a:ext cx="1971265" cy="707885"/>
            <a:chOff x="1819658" y="1766886"/>
            <a:chExt cx="2257897" cy="663643"/>
          </a:xfrm>
        </p:grpSpPr>
        <p:sp>
          <p:nvSpPr>
            <p:cNvPr id="103" name="Rounded Rectangle 102"/>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4" name="TextBox 103"/>
            <p:cNvSpPr txBox="1"/>
            <p:nvPr/>
          </p:nvSpPr>
          <p:spPr>
            <a:xfrm>
              <a:off x="1819658" y="1766886"/>
              <a:ext cx="2257897" cy="663643"/>
            </a:xfrm>
            <a:prstGeom prst="rect">
              <a:avLst/>
            </a:prstGeom>
            <a:noFill/>
          </p:spPr>
          <p:txBody>
            <a:bodyPr wrap="squar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Smart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Contract</a:t>
              </a:r>
            </a:p>
          </p:txBody>
        </p:sp>
      </p:grpSp>
      <p:grpSp>
        <p:nvGrpSpPr>
          <p:cNvPr id="105" name="Group 104"/>
          <p:cNvGrpSpPr/>
          <p:nvPr/>
        </p:nvGrpSpPr>
        <p:grpSpPr>
          <a:xfrm>
            <a:off x="872628" y="5744480"/>
            <a:ext cx="1688283" cy="707886"/>
            <a:chOff x="2178136" y="2963152"/>
            <a:chExt cx="1514021" cy="663643"/>
          </a:xfrm>
        </p:grpSpPr>
        <p:sp>
          <p:nvSpPr>
            <p:cNvPr id="106" name="Rounded Rectangle 105"/>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07" name="TextBox 106"/>
            <p:cNvSpPr txBox="1"/>
            <p:nvPr/>
          </p:nvSpPr>
          <p:spPr>
            <a:xfrm>
              <a:off x="2178136" y="2963152"/>
              <a:ext cx="1514021" cy="663643"/>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Systems </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Management</a:t>
              </a:r>
            </a:p>
          </p:txBody>
        </p:sp>
      </p:grpSp>
      <p:grpSp>
        <p:nvGrpSpPr>
          <p:cNvPr id="108" name="Group 107"/>
          <p:cNvGrpSpPr/>
          <p:nvPr/>
        </p:nvGrpSpPr>
        <p:grpSpPr>
          <a:xfrm>
            <a:off x="1044093" y="5101410"/>
            <a:ext cx="1308359" cy="520994"/>
            <a:chOff x="2185847" y="1853009"/>
            <a:chExt cx="1498600" cy="488432"/>
          </a:xfrm>
        </p:grpSpPr>
        <p:sp>
          <p:nvSpPr>
            <p:cNvPr id="109" name="Rounded Rectangle 108"/>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0" name="TextBox 109"/>
            <p:cNvSpPr txBox="1"/>
            <p:nvPr/>
          </p:nvSpPr>
          <p:spPr>
            <a:xfrm>
              <a:off x="2310702" y="1891203"/>
              <a:ext cx="1278284" cy="432811"/>
            </a:xfrm>
            <a:prstGeom prst="rect">
              <a:avLst/>
            </a:prstGeom>
            <a:noFill/>
          </p:spPr>
          <p:txBody>
            <a:bodyPr wrap="non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Events</a:t>
              </a:r>
            </a:p>
          </p:txBody>
        </p:sp>
      </p:grpSp>
      <p:grpSp>
        <p:nvGrpSpPr>
          <p:cNvPr id="111" name="Group 110"/>
          <p:cNvGrpSpPr/>
          <p:nvPr/>
        </p:nvGrpSpPr>
        <p:grpSpPr>
          <a:xfrm>
            <a:off x="1044093" y="3543082"/>
            <a:ext cx="1308359" cy="707887"/>
            <a:chOff x="2185847" y="2975081"/>
            <a:chExt cx="1498600" cy="663644"/>
          </a:xfrm>
        </p:grpSpPr>
        <p:sp>
          <p:nvSpPr>
            <p:cNvPr id="112" name="Rounded Rectangle 111"/>
            <p:cNvSpPr/>
            <p:nvPr/>
          </p:nvSpPr>
          <p:spPr>
            <a:xfrm>
              <a:off x="2185847" y="3058008"/>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3" name="TextBox 112"/>
            <p:cNvSpPr txBox="1"/>
            <p:nvPr/>
          </p:nvSpPr>
          <p:spPr>
            <a:xfrm>
              <a:off x="2251947" y="2975081"/>
              <a:ext cx="1337038" cy="663644"/>
            </a:xfrm>
            <a:prstGeom prst="rect">
              <a:avLst/>
            </a:prstGeom>
            <a:noFill/>
          </p:spPr>
          <p:txBody>
            <a:bodyPr wrap="non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Peer</a:t>
              </a:r>
            </a:p>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Network</a:t>
              </a:r>
            </a:p>
          </p:txBody>
        </p:sp>
      </p:grpSp>
      <p:grpSp>
        <p:nvGrpSpPr>
          <p:cNvPr id="114" name="Group 113"/>
          <p:cNvGrpSpPr/>
          <p:nvPr/>
        </p:nvGrpSpPr>
        <p:grpSpPr>
          <a:xfrm>
            <a:off x="1044093" y="6571285"/>
            <a:ext cx="1308359" cy="520994"/>
            <a:chOff x="2185847" y="1853009"/>
            <a:chExt cx="1498600" cy="488432"/>
          </a:xfrm>
        </p:grpSpPr>
        <p:sp>
          <p:nvSpPr>
            <p:cNvPr id="115" name="Rounded Rectangle 114"/>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6" name="TextBox 115"/>
            <p:cNvSpPr txBox="1"/>
            <p:nvPr/>
          </p:nvSpPr>
          <p:spPr>
            <a:xfrm>
              <a:off x="2324464" y="1898421"/>
              <a:ext cx="1221365" cy="432811"/>
            </a:xfrm>
            <a:prstGeom prst="rect">
              <a:avLst/>
            </a:prstGeom>
            <a:noFill/>
          </p:spPr>
          <p:txBody>
            <a:bodyPr wrap="non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Wallet</a:t>
              </a:r>
            </a:p>
          </p:txBody>
        </p:sp>
      </p:grpSp>
      <p:grpSp>
        <p:nvGrpSpPr>
          <p:cNvPr id="117" name="Group 116"/>
          <p:cNvGrpSpPr/>
          <p:nvPr/>
        </p:nvGrpSpPr>
        <p:grpSpPr>
          <a:xfrm>
            <a:off x="1044093" y="2160390"/>
            <a:ext cx="1336674" cy="520994"/>
            <a:chOff x="2185847" y="1853009"/>
            <a:chExt cx="1531032" cy="488432"/>
          </a:xfrm>
        </p:grpSpPr>
        <p:sp>
          <p:nvSpPr>
            <p:cNvPr id="118" name="Rounded Rectangle 117"/>
            <p:cNvSpPr/>
            <p:nvPr/>
          </p:nvSpPr>
          <p:spPr>
            <a:xfrm>
              <a:off x="2185847" y="1853009"/>
              <a:ext cx="1498600"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19" name="TextBox 118"/>
            <p:cNvSpPr txBox="1"/>
            <p:nvPr/>
          </p:nvSpPr>
          <p:spPr>
            <a:xfrm>
              <a:off x="2218281" y="1884563"/>
              <a:ext cx="1498598" cy="432811"/>
            </a:xfrm>
            <a:prstGeom prst="rect">
              <a:avLst/>
            </a:prstGeom>
            <a:noFill/>
          </p:spPr>
          <p:txBody>
            <a:bodyPr wrap="square" rtlCol="0">
              <a:spAutoFit/>
            </a:bodyPr>
            <a:lstStyle/>
            <a:p>
              <a:pPr algn="ctr" defTabSz="1300460" hangingPunct="1">
                <a:spcBef>
                  <a:spcPts val="0"/>
                </a:spcBef>
                <a:defRPr/>
              </a:pPr>
              <a:r>
                <a:rPr lang="en-US" sz="2400" dirty="0">
                  <a:solidFill>
                    <a:schemeClr val="accent4"/>
                  </a:solidFill>
                  <a:latin typeface="IBM Plex Sans" panose="020B0503050203000203" pitchFamily="34" charset="77"/>
                  <a:ea typeface="Arial" charset="0"/>
                  <a:cs typeface="Arial" charset="0"/>
                </a:rPr>
                <a:t>Ledger</a:t>
              </a:r>
            </a:p>
          </p:txBody>
        </p:sp>
      </p:grpSp>
      <p:sp>
        <p:nvSpPr>
          <p:cNvPr id="120" name="TextBox 119"/>
          <p:cNvSpPr txBox="1"/>
          <p:nvPr/>
        </p:nvSpPr>
        <p:spPr>
          <a:xfrm>
            <a:off x="4292882" y="2188942"/>
            <a:ext cx="8092157"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The ledger containing  history of submitted votes</a:t>
            </a:r>
          </a:p>
        </p:txBody>
      </p:sp>
      <p:sp>
        <p:nvSpPr>
          <p:cNvPr id="121" name="Folded Corner 120"/>
          <p:cNvSpPr/>
          <p:nvPr/>
        </p:nvSpPr>
        <p:spPr>
          <a:xfrm>
            <a:off x="3286556" y="2845991"/>
            <a:ext cx="579790" cy="524230"/>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853" dirty="0">
                <a:solidFill>
                  <a:srgbClr val="003BC9"/>
                </a:solidFill>
                <a:latin typeface="IBM Plex Sans" panose="020B0503050203000203" pitchFamily="34" charset="77"/>
                <a:ea typeface="Arial" charset="0"/>
                <a:cs typeface="Arial" charset="0"/>
              </a:rPr>
              <a:t>f(</a:t>
            </a:r>
            <a:r>
              <a:rPr lang="en-US" sz="853" dirty="0" err="1">
                <a:solidFill>
                  <a:srgbClr val="003BC9"/>
                </a:solidFill>
                <a:latin typeface="IBM Plex Sans" panose="020B0503050203000203" pitchFamily="34" charset="77"/>
                <a:ea typeface="Arial" charset="0"/>
                <a:cs typeface="Arial" charset="0"/>
              </a:rPr>
              <a:t>abc</a:t>
            </a:r>
            <a:r>
              <a:rPr lang="en-US" sz="853" dirty="0">
                <a:solidFill>
                  <a:srgbClr val="003BC9"/>
                </a:solidFill>
                <a:latin typeface="IBM Plex Sans" panose="020B0503050203000203" pitchFamily="34" charset="77"/>
                <a:ea typeface="Arial" charset="0"/>
                <a:cs typeface="Arial" charset="0"/>
              </a:rPr>
              <a:t>);</a:t>
            </a:r>
          </a:p>
        </p:txBody>
      </p:sp>
      <p:sp>
        <p:nvSpPr>
          <p:cNvPr id="122" name="TextBox 121"/>
          <p:cNvSpPr txBox="1"/>
          <p:nvPr/>
        </p:nvSpPr>
        <p:spPr>
          <a:xfrm>
            <a:off x="4292884" y="2885884"/>
            <a:ext cx="7945774" cy="523220"/>
          </a:xfrm>
          <a:prstGeom prst="rect">
            <a:avLst/>
          </a:prstGeom>
          <a:noFill/>
        </p:spPr>
        <p:txBody>
          <a:bodyPr wrap="square" rtlCol="0">
            <a:spAutoFit/>
          </a:bodyPr>
          <a:lstStyle/>
          <a:p>
            <a:pPr defTabSz="650230" hangingPunct="1">
              <a:spcBef>
                <a:spcPts val="0"/>
              </a:spcBef>
            </a:pPr>
            <a:r>
              <a:rPr lang="en-US" sz="2800" kern="1200" dirty="0" err="1">
                <a:solidFill>
                  <a:schemeClr val="accent4"/>
                </a:solidFill>
                <a:latin typeface="IBM Plex Sans" panose="020B0503050203000203" pitchFamily="34" charset="77"/>
                <a:ea typeface="Arial" charset="0"/>
                <a:cs typeface="Arial" charset="0"/>
              </a:rPr>
              <a:t>voterContract</a:t>
            </a:r>
            <a:r>
              <a:rPr lang="en-US" sz="2800" kern="1200" dirty="0">
                <a:solidFill>
                  <a:schemeClr val="accent4"/>
                </a:solidFill>
                <a:latin typeface="IBM Plex Sans" panose="020B0503050203000203" pitchFamily="34" charset="77"/>
                <a:ea typeface="Arial" charset="0"/>
                <a:cs typeface="Arial" charset="0"/>
              </a:rPr>
              <a:t>. Registers voters &amp; submits votes</a:t>
            </a:r>
          </a:p>
        </p:txBody>
      </p:sp>
      <p:grpSp>
        <p:nvGrpSpPr>
          <p:cNvPr id="123" name="Group 122"/>
          <p:cNvGrpSpPr/>
          <p:nvPr/>
        </p:nvGrpSpPr>
        <p:grpSpPr>
          <a:xfrm>
            <a:off x="3103206" y="3552522"/>
            <a:ext cx="853963" cy="675459"/>
            <a:chOff x="3193492" y="2728648"/>
            <a:chExt cx="3052144" cy="2308472"/>
          </a:xfrm>
        </p:grpSpPr>
        <p:sp>
          <p:nvSpPr>
            <p:cNvPr id="124" name="Hexagon 123"/>
            <p:cNvSpPr/>
            <p:nvPr/>
          </p:nvSpPr>
          <p:spPr>
            <a:xfrm>
              <a:off x="3193492" y="2728648"/>
              <a:ext cx="3052144" cy="2308472"/>
            </a:xfrm>
            <a:prstGeom prst="hexagon">
              <a:avLst/>
            </a:prstGeom>
            <a:no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25" name="Group 124"/>
            <p:cNvGrpSpPr/>
            <p:nvPr/>
          </p:nvGrpSpPr>
          <p:grpSpPr>
            <a:xfrm>
              <a:off x="3525884" y="2977518"/>
              <a:ext cx="2395140" cy="1917635"/>
              <a:chOff x="3498228" y="3365178"/>
              <a:chExt cx="2395140" cy="1917635"/>
            </a:xfrm>
          </p:grpSpPr>
          <p:cxnSp>
            <p:nvCxnSpPr>
              <p:cNvPr id="126" name="Straight Connector 125"/>
              <p:cNvCxnSpPr/>
              <p:nvPr/>
            </p:nvCxnSpPr>
            <p:spPr>
              <a:xfrm>
                <a:off x="4294998" y="3575766"/>
                <a:ext cx="663730" cy="213275"/>
              </a:xfrm>
              <a:prstGeom prst="line">
                <a:avLst/>
              </a:prstGeom>
              <a:noFill/>
              <a:ln w="12700" cap="flat" cmpd="sng" algn="ctr">
                <a:solidFill>
                  <a:srgbClr val="4178BE"/>
                </a:solidFill>
                <a:prstDash val="solid"/>
              </a:ln>
              <a:effectLst/>
            </p:spPr>
          </p:cxnSp>
          <p:cxnSp>
            <p:nvCxnSpPr>
              <p:cNvPr id="127" name="Straight Connector 126"/>
              <p:cNvCxnSpPr/>
              <p:nvPr/>
            </p:nvCxnSpPr>
            <p:spPr>
              <a:xfrm flipH="1">
                <a:off x="3714128" y="3575766"/>
                <a:ext cx="580870" cy="478124"/>
              </a:xfrm>
              <a:prstGeom prst="line">
                <a:avLst/>
              </a:prstGeom>
              <a:noFill/>
              <a:ln w="12700" cap="flat" cmpd="sng" algn="ctr">
                <a:solidFill>
                  <a:srgbClr val="4178BE"/>
                </a:solidFill>
                <a:prstDash val="solid"/>
              </a:ln>
              <a:effectLst/>
            </p:spPr>
          </p:cxnSp>
          <p:cxnSp>
            <p:nvCxnSpPr>
              <p:cNvPr id="128" name="Straight Connector 127"/>
              <p:cNvCxnSpPr/>
              <p:nvPr/>
            </p:nvCxnSpPr>
            <p:spPr>
              <a:xfrm flipH="1">
                <a:off x="4742828" y="3789041"/>
                <a:ext cx="215900" cy="626799"/>
              </a:xfrm>
              <a:prstGeom prst="line">
                <a:avLst/>
              </a:prstGeom>
              <a:noFill/>
              <a:ln w="12700" cap="flat" cmpd="sng" algn="ctr">
                <a:solidFill>
                  <a:srgbClr val="4178BE"/>
                </a:solidFill>
                <a:prstDash val="solid"/>
              </a:ln>
              <a:effectLst/>
            </p:spPr>
          </p:cxnSp>
          <p:cxnSp>
            <p:nvCxnSpPr>
              <p:cNvPr id="129" name="Straight Connector 128"/>
              <p:cNvCxnSpPr/>
              <p:nvPr/>
            </p:nvCxnSpPr>
            <p:spPr>
              <a:xfrm>
                <a:off x="3714128" y="4053890"/>
                <a:ext cx="197462" cy="711421"/>
              </a:xfrm>
              <a:prstGeom prst="line">
                <a:avLst/>
              </a:prstGeom>
              <a:noFill/>
              <a:ln w="12700" cap="flat" cmpd="sng" algn="ctr">
                <a:solidFill>
                  <a:srgbClr val="4178BE"/>
                </a:solidFill>
                <a:prstDash val="solid"/>
              </a:ln>
              <a:effectLst/>
            </p:spPr>
          </p:cxnSp>
          <p:cxnSp>
            <p:nvCxnSpPr>
              <p:cNvPr id="130" name="Straight Connector 129"/>
              <p:cNvCxnSpPr/>
              <p:nvPr/>
            </p:nvCxnSpPr>
            <p:spPr>
              <a:xfrm>
                <a:off x="3714128" y="4053890"/>
                <a:ext cx="1028700" cy="361950"/>
              </a:xfrm>
              <a:prstGeom prst="line">
                <a:avLst/>
              </a:prstGeom>
              <a:noFill/>
              <a:ln w="12700" cap="flat" cmpd="sng" algn="ctr">
                <a:solidFill>
                  <a:schemeClr val="tx2"/>
                </a:solidFill>
                <a:prstDash val="solid"/>
              </a:ln>
              <a:effectLst/>
            </p:spPr>
          </p:cxnSp>
          <p:cxnSp>
            <p:nvCxnSpPr>
              <p:cNvPr id="131" name="Straight Connector 130"/>
              <p:cNvCxnSpPr/>
              <p:nvPr/>
            </p:nvCxnSpPr>
            <p:spPr>
              <a:xfrm flipV="1">
                <a:off x="3930028" y="4415841"/>
                <a:ext cx="812800" cy="349470"/>
              </a:xfrm>
              <a:prstGeom prst="line">
                <a:avLst/>
              </a:prstGeom>
              <a:noFill/>
              <a:ln w="12700" cap="flat" cmpd="sng" algn="ctr">
                <a:solidFill>
                  <a:srgbClr val="4178BE"/>
                </a:solidFill>
                <a:prstDash val="solid"/>
              </a:ln>
              <a:effectLst/>
            </p:spPr>
          </p:cxnSp>
          <p:cxnSp>
            <p:nvCxnSpPr>
              <p:cNvPr id="132" name="Straight Connector 131"/>
              <p:cNvCxnSpPr/>
              <p:nvPr/>
            </p:nvCxnSpPr>
            <p:spPr>
              <a:xfrm>
                <a:off x="3910655" y="4765311"/>
                <a:ext cx="718739" cy="295252"/>
              </a:xfrm>
              <a:prstGeom prst="line">
                <a:avLst/>
              </a:prstGeom>
              <a:noFill/>
              <a:ln w="12700" cap="flat" cmpd="sng" algn="ctr">
                <a:solidFill>
                  <a:srgbClr val="4178BE"/>
                </a:solidFill>
                <a:prstDash val="solid"/>
              </a:ln>
              <a:effectLst/>
            </p:spPr>
          </p:cxnSp>
          <p:cxnSp>
            <p:nvCxnSpPr>
              <p:cNvPr id="133" name="Straight Connector 132"/>
              <p:cNvCxnSpPr/>
              <p:nvPr/>
            </p:nvCxnSpPr>
            <p:spPr>
              <a:xfrm flipV="1">
                <a:off x="4629394" y="4838313"/>
                <a:ext cx="753576" cy="222251"/>
              </a:xfrm>
              <a:prstGeom prst="line">
                <a:avLst/>
              </a:prstGeom>
              <a:noFill/>
              <a:ln w="12700" cap="flat" cmpd="sng" algn="ctr">
                <a:solidFill>
                  <a:srgbClr val="4178BE"/>
                </a:solidFill>
                <a:prstDash val="solid"/>
              </a:ln>
              <a:effectLst/>
            </p:spPr>
          </p:cxnSp>
          <p:cxnSp>
            <p:nvCxnSpPr>
              <p:cNvPr id="134" name="Straight Connector 133"/>
              <p:cNvCxnSpPr/>
              <p:nvPr/>
            </p:nvCxnSpPr>
            <p:spPr>
              <a:xfrm>
                <a:off x="4742828" y="4415840"/>
                <a:ext cx="646355" cy="422473"/>
              </a:xfrm>
              <a:prstGeom prst="line">
                <a:avLst/>
              </a:prstGeom>
              <a:noFill/>
              <a:ln w="12700" cap="flat" cmpd="sng" algn="ctr">
                <a:solidFill>
                  <a:srgbClr val="4178BE"/>
                </a:solidFill>
                <a:prstDash val="solid"/>
              </a:ln>
              <a:effectLst/>
            </p:spPr>
          </p:cxnSp>
          <p:cxnSp>
            <p:nvCxnSpPr>
              <p:cNvPr id="135" name="Straight Connector 134"/>
              <p:cNvCxnSpPr/>
              <p:nvPr/>
            </p:nvCxnSpPr>
            <p:spPr>
              <a:xfrm flipV="1">
                <a:off x="5382970" y="4011292"/>
                <a:ext cx="294498" cy="827021"/>
              </a:xfrm>
              <a:prstGeom prst="line">
                <a:avLst/>
              </a:prstGeom>
              <a:noFill/>
              <a:ln w="12700" cap="flat" cmpd="sng" algn="ctr">
                <a:solidFill>
                  <a:srgbClr val="4178BE"/>
                </a:solidFill>
                <a:prstDash val="solid"/>
              </a:ln>
              <a:effectLst/>
            </p:spPr>
          </p:cxnSp>
          <p:cxnSp>
            <p:nvCxnSpPr>
              <p:cNvPr id="136" name="Straight Connector 135"/>
              <p:cNvCxnSpPr/>
              <p:nvPr/>
            </p:nvCxnSpPr>
            <p:spPr>
              <a:xfrm>
                <a:off x="4970235" y="3789041"/>
                <a:ext cx="707233" cy="222250"/>
              </a:xfrm>
              <a:prstGeom prst="line">
                <a:avLst/>
              </a:prstGeom>
              <a:noFill/>
              <a:ln w="12700" cap="flat" cmpd="sng" algn="ctr">
                <a:solidFill>
                  <a:srgbClr val="4178BE"/>
                </a:solidFill>
                <a:prstDash val="solid"/>
              </a:ln>
              <a:effectLst/>
            </p:spPr>
          </p:cxnSp>
          <p:sp>
            <p:nvSpPr>
              <p:cNvPr id="137" name="Oval 136"/>
              <p:cNvSpPr/>
              <p:nvPr/>
            </p:nvSpPr>
            <p:spPr>
              <a:xfrm>
                <a:off x="3498228" y="38461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8" name="Oval 137"/>
              <p:cNvSpPr/>
              <p:nvPr/>
            </p:nvSpPr>
            <p:spPr>
              <a:xfrm>
                <a:off x="4076416" y="336517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39" name="Oval 138"/>
              <p:cNvSpPr/>
              <p:nvPr/>
            </p:nvSpPr>
            <p:spPr>
              <a:xfrm>
                <a:off x="4542033" y="41890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0" name="Oval 139"/>
              <p:cNvSpPr/>
              <p:nvPr/>
            </p:nvSpPr>
            <p:spPr>
              <a:xfrm>
                <a:off x="3714128" y="451294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1" name="Oval 140"/>
              <p:cNvSpPr/>
              <p:nvPr/>
            </p:nvSpPr>
            <p:spPr>
              <a:xfrm>
                <a:off x="4742828" y="3566791"/>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2" name="Oval 141"/>
              <p:cNvSpPr/>
              <p:nvPr/>
            </p:nvSpPr>
            <p:spPr>
              <a:xfrm>
                <a:off x="4408695" y="4838313"/>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3" name="Oval 142"/>
              <p:cNvSpPr/>
              <p:nvPr/>
            </p:nvSpPr>
            <p:spPr>
              <a:xfrm>
                <a:off x="5461568" y="3813150"/>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44" name="Oval 143"/>
              <p:cNvSpPr/>
              <p:nvPr/>
            </p:nvSpPr>
            <p:spPr>
              <a:xfrm>
                <a:off x="5145225" y="4581058"/>
                <a:ext cx="431800" cy="444500"/>
              </a:xfrm>
              <a:prstGeom prst="ellipse">
                <a:avLst/>
              </a:prstGeom>
              <a:solidFill>
                <a:sysClr val="window" lastClr="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grpSp>
      <p:grpSp>
        <p:nvGrpSpPr>
          <p:cNvPr id="145" name="Group 144"/>
          <p:cNvGrpSpPr/>
          <p:nvPr/>
        </p:nvGrpSpPr>
        <p:grpSpPr>
          <a:xfrm>
            <a:off x="3054135" y="2174858"/>
            <a:ext cx="952104" cy="492058"/>
            <a:chOff x="2214332" y="1158373"/>
            <a:chExt cx="1073835" cy="626380"/>
          </a:xfrm>
        </p:grpSpPr>
        <p:sp>
          <p:nvSpPr>
            <p:cNvPr id="146" name="Rectangle 145"/>
            <p:cNvSpPr/>
            <p:nvPr/>
          </p:nvSpPr>
          <p:spPr>
            <a:xfrm>
              <a:off x="2214332" y="1158373"/>
              <a:ext cx="1073835" cy="626380"/>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grpSp>
          <p:nvGrpSpPr>
            <p:cNvPr id="147" name="Group 146"/>
            <p:cNvGrpSpPr/>
            <p:nvPr/>
          </p:nvGrpSpPr>
          <p:grpSpPr>
            <a:xfrm>
              <a:off x="2379290" y="1247214"/>
              <a:ext cx="825837" cy="474996"/>
              <a:chOff x="2162299" y="1145649"/>
              <a:chExt cx="993700" cy="550091"/>
            </a:xfrm>
          </p:grpSpPr>
          <p:grpSp>
            <p:nvGrpSpPr>
              <p:cNvPr id="148" name="Group 147"/>
              <p:cNvGrpSpPr/>
              <p:nvPr/>
            </p:nvGrpSpPr>
            <p:grpSpPr>
              <a:xfrm>
                <a:off x="2536028" y="1340822"/>
                <a:ext cx="619971" cy="354918"/>
                <a:chOff x="2232438" y="1366742"/>
                <a:chExt cx="619971" cy="354918"/>
              </a:xfrm>
            </p:grpSpPr>
            <p:sp>
              <p:nvSpPr>
                <p:cNvPr id="151" name="Double Wave 150"/>
                <p:cNvSpPr/>
                <p:nvPr/>
              </p:nvSpPr>
              <p:spPr>
                <a:xfrm>
                  <a:off x="2232438" y="1371928"/>
                  <a:ext cx="511977" cy="349732"/>
                </a:xfrm>
                <a:prstGeom prst="doubleWave">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sp>
              <p:nvSpPr>
                <p:cNvPr id="152" name="Multidocument 151"/>
                <p:cNvSpPr/>
                <p:nvPr/>
              </p:nvSpPr>
              <p:spPr>
                <a:xfrm>
                  <a:off x="2395025"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3" name="Multidocument 152"/>
                <p:cNvSpPr/>
                <p:nvPr/>
              </p:nvSpPr>
              <p:spPr>
                <a:xfrm>
                  <a:off x="2270866" y="1449801"/>
                  <a:ext cx="90970" cy="154086"/>
                </a:xfrm>
                <a:prstGeom prst="flowChartMultidocument">
                  <a:avLst/>
                </a:prstGeom>
                <a:noFill/>
                <a:ln w="9525" cap="flat" cmpd="sng" algn="ctr">
                  <a:solidFill>
                    <a:schemeClr val="tx2"/>
                  </a:solidFill>
                  <a:prstDash val="solid"/>
                </a:ln>
                <a:effectLst/>
              </p:spPr>
              <p:txBody>
                <a:bodyPr rtlCol="0" anchor="ctr"/>
                <a:lstStyle/>
                <a:p>
                  <a:pPr algn="ctr" defTabSz="1300460" hangingPunct="1">
                    <a:spcBef>
                      <a:spcPts val="0"/>
                    </a:spcBef>
                    <a:defRPr/>
                  </a:pPr>
                  <a:endParaRPr lang="en-US" sz="1493" dirty="0">
                    <a:solidFill>
                      <a:srgbClr val="003BC9"/>
                    </a:solidFill>
                    <a:latin typeface="IBM Plex Sans" panose="020B0503050203000203" pitchFamily="34" charset="77"/>
                    <a:ea typeface="Arial" charset="0"/>
                    <a:cs typeface="Arial" charset="0"/>
                  </a:endParaRPr>
                </a:p>
              </p:txBody>
            </p:sp>
            <p:sp>
              <p:nvSpPr>
                <p:cNvPr id="154" name="TextBox 153"/>
                <p:cNvSpPr txBox="1"/>
                <p:nvPr/>
              </p:nvSpPr>
              <p:spPr>
                <a:xfrm>
                  <a:off x="2393421" y="1366742"/>
                  <a:ext cx="458988" cy="297385"/>
                </a:xfrm>
                <a:prstGeom prst="rect">
                  <a:avLst/>
                </a:prstGeom>
                <a:noFill/>
                <a:effectLst/>
              </p:spPr>
              <p:txBody>
                <a:bodyPr wrap="square" rtlCol="0">
                  <a:spAutoFit/>
                </a:bodyPr>
                <a:lstStyle/>
                <a:p>
                  <a:pPr defTabSz="1300460" hangingPunct="1">
                    <a:spcBef>
                      <a:spcPts val="0"/>
                    </a:spcBef>
                    <a:defRPr/>
                  </a:pPr>
                  <a:r>
                    <a:rPr lang="en-US" sz="711" dirty="0">
                      <a:solidFill>
                        <a:srgbClr val="003BC9"/>
                      </a:solidFill>
                      <a:latin typeface="IBM Plex Sans" panose="020B0503050203000203" pitchFamily="34" charset="77"/>
                      <a:ea typeface="Arial" charset="0"/>
                      <a:cs typeface="Arial" charset="0"/>
                    </a:rPr>
                    <a:t>…</a:t>
                  </a:r>
                </a:p>
              </p:txBody>
            </p:sp>
          </p:grpSp>
          <p:cxnSp>
            <p:nvCxnSpPr>
              <p:cNvPr id="149" name="Elbow Connector 148"/>
              <p:cNvCxnSpPr/>
              <p:nvPr/>
            </p:nvCxnSpPr>
            <p:spPr>
              <a:xfrm rot="10800000">
                <a:off x="2343692" y="1371928"/>
                <a:ext cx="192336" cy="148946"/>
              </a:xfrm>
              <a:prstGeom prst="bentConnector2">
                <a:avLst/>
              </a:prstGeom>
              <a:noFill/>
              <a:ln w="25400" cap="flat" cmpd="sng" algn="ctr">
                <a:solidFill>
                  <a:schemeClr val="tx2"/>
                </a:solidFill>
                <a:prstDash val="solid"/>
              </a:ln>
              <a:effectLst/>
            </p:spPr>
          </p:cxnSp>
          <p:sp>
            <p:nvSpPr>
              <p:cNvPr id="150" name="Magnetic Disk 149"/>
              <p:cNvSpPr/>
              <p:nvPr/>
            </p:nvSpPr>
            <p:spPr>
              <a:xfrm>
                <a:off x="2162299" y="1145649"/>
                <a:ext cx="362785" cy="226279"/>
              </a:xfrm>
              <a:prstGeom prst="flowChartMagneticDisk">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121" dirty="0">
                  <a:solidFill>
                    <a:srgbClr val="003BC9"/>
                  </a:solidFill>
                  <a:latin typeface="IBM Plex Sans" panose="020B0503050203000203" pitchFamily="34" charset="77"/>
                  <a:ea typeface="Arial" charset="0"/>
                  <a:cs typeface="Arial" charset="0"/>
                </a:endParaRPr>
              </a:p>
            </p:txBody>
          </p:sp>
        </p:grpSp>
      </p:grpSp>
      <p:grpSp>
        <p:nvGrpSpPr>
          <p:cNvPr id="155" name="Group 154"/>
          <p:cNvGrpSpPr/>
          <p:nvPr/>
        </p:nvGrpSpPr>
        <p:grpSpPr>
          <a:xfrm>
            <a:off x="3019040" y="4386158"/>
            <a:ext cx="1022295" cy="520994"/>
            <a:chOff x="2269671" y="3461704"/>
            <a:chExt cx="958401" cy="488432"/>
          </a:xfrm>
        </p:grpSpPr>
        <p:sp>
          <p:nvSpPr>
            <p:cNvPr id="156" name="Rectangle 155"/>
            <p:cNvSpPr/>
            <p:nvPr/>
          </p:nvSpPr>
          <p:spPr>
            <a:xfrm>
              <a:off x="2269671" y="3461704"/>
              <a:ext cx="95840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57" name="Group 156"/>
            <p:cNvGrpSpPr/>
            <p:nvPr/>
          </p:nvGrpSpPr>
          <p:grpSpPr>
            <a:xfrm>
              <a:off x="2324192" y="3520712"/>
              <a:ext cx="854115" cy="387445"/>
              <a:chOff x="2160152" y="3418408"/>
              <a:chExt cx="1126953" cy="523979"/>
            </a:xfrm>
          </p:grpSpPr>
          <p:sp>
            <p:nvSpPr>
              <p:cNvPr id="158" name="Folded Corner 157"/>
              <p:cNvSpPr/>
              <p:nvPr/>
            </p:nvSpPr>
            <p:spPr>
              <a:xfrm>
                <a:off x="2160152" y="3420541"/>
                <a:ext cx="393003" cy="217881"/>
              </a:xfrm>
              <a:prstGeom prst="foldedCorner">
                <a:avLst/>
              </a:prstGeom>
              <a:no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E</a:t>
                </a:r>
              </a:p>
            </p:txBody>
          </p:sp>
          <p:sp>
            <p:nvSpPr>
              <p:cNvPr id="159" name="Folded Corner 158"/>
              <p:cNvSpPr/>
              <p:nvPr/>
            </p:nvSpPr>
            <p:spPr>
              <a:xfrm>
                <a:off x="2894102" y="3724506"/>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0" name="Folded Corner 159"/>
              <p:cNvSpPr/>
              <p:nvPr/>
            </p:nvSpPr>
            <p:spPr>
              <a:xfrm>
                <a:off x="2847013" y="3622474"/>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1" name="Folded Corner 160"/>
              <p:cNvSpPr/>
              <p:nvPr/>
            </p:nvSpPr>
            <p:spPr>
              <a:xfrm>
                <a:off x="2799924" y="3520441"/>
                <a:ext cx="393003" cy="217881"/>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endParaRPr lang="en-US" sz="1067" dirty="0">
                  <a:solidFill>
                    <a:srgbClr val="003BC9"/>
                  </a:solidFill>
                  <a:latin typeface="IBM Plex Sans" panose="020B0503050203000203" pitchFamily="34" charset="77"/>
                  <a:ea typeface="Arial" charset="0"/>
                  <a:cs typeface="Arial" charset="0"/>
                </a:endParaRPr>
              </a:p>
            </p:txBody>
          </p:sp>
          <p:sp>
            <p:nvSpPr>
              <p:cNvPr id="162" name="Folded Corner 161"/>
              <p:cNvSpPr/>
              <p:nvPr/>
            </p:nvSpPr>
            <p:spPr>
              <a:xfrm>
                <a:off x="2752836" y="3418408"/>
                <a:ext cx="393003" cy="217880"/>
              </a:xfrm>
              <a:prstGeom prst="foldedCorner">
                <a:avLst/>
              </a:prstGeom>
              <a:solidFill>
                <a:srgbClr val="FFFFFF"/>
              </a:solidFill>
              <a:ln w="9525" cap="flat" cmpd="sng" algn="ctr">
                <a:solidFill>
                  <a:schemeClr val="tx2"/>
                </a:solidFill>
                <a:prstDash val="solid"/>
              </a:ln>
              <a:effectLst/>
            </p:spPr>
            <p:txBody>
              <a:bodyPr rtlCol="0" anchor="ctr"/>
              <a:lstStyle/>
              <a:p>
                <a:pPr algn="ctr" defTabSz="1300460" hangingPunct="1">
                  <a:spcBef>
                    <a:spcPts val="0"/>
                  </a:spcBef>
                  <a:defRPr/>
                </a:pPr>
                <a:r>
                  <a:rPr lang="en-US" sz="1280" dirty="0">
                    <a:solidFill>
                      <a:srgbClr val="003BC9"/>
                    </a:solidFill>
                    <a:latin typeface="IBM Plex Sans" panose="020B0503050203000203" pitchFamily="34" charset="77"/>
                    <a:ea typeface="Arial" charset="0"/>
                    <a:cs typeface="Arial" charset="0"/>
                  </a:rPr>
                  <a:t>T</a:t>
                </a:r>
              </a:p>
            </p:txBody>
          </p:sp>
          <p:cxnSp>
            <p:nvCxnSpPr>
              <p:cNvPr id="163" name="Straight Connector 162"/>
              <p:cNvCxnSpPr/>
              <p:nvPr/>
            </p:nvCxnSpPr>
            <p:spPr>
              <a:xfrm flipV="1">
                <a:off x="2553155" y="3527349"/>
                <a:ext cx="199681" cy="2133"/>
              </a:xfrm>
              <a:prstGeom prst="line">
                <a:avLst/>
              </a:prstGeom>
              <a:noFill/>
              <a:ln w="12700" cap="flat" cmpd="sng" algn="ctr">
                <a:solidFill>
                  <a:schemeClr val="tx2"/>
                </a:solidFill>
                <a:prstDash val="solid"/>
                <a:headEnd type="none"/>
                <a:tailEnd type="none"/>
              </a:ln>
              <a:effectLst/>
            </p:spPr>
          </p:cxnSp>
        </p:grpSp>
      </p:grpSp>
      <p:sp>
        <p:nvSpPr>
          <p:cNvPr id="164" name="TextBox 163"/>
          <p:cNvSpPr txBox="1"/>
          <p:nvPr/>
        </p:nvSpPr>
        <p:spPr>
          <a:xfrm>
            <a:off x="4299634" y="3627230"/>
            <a:ext cx="7132760"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The peers which run the </a:t>
            </a:r>
            <a:r>
              <a:rPr lang="en-US" sz="2800" kern="1200" dirty="0" err="1">
                <a:solidFill>
                  <a:schemeClr val="accent4"/>
                </a:solidFill>
                <a:latin typeface="IBM Plex Sans" panose="020B0503050203000203" pitchFamily="34" charset="77"/>
                <a:ea typeface="Arial" charset="0"/>
                <a:cs typeface="Arial" charset="0"/>
              </a:rPr>
              <a:t>voterContract</a:t>
            </a:r>
            <a:endParaRPr lang="en-US" sz="2800" kern="1200" dirty="0">
              <a:solidFill>
                <a:schemeClr val="accent4"/>
              </a:solidFill>
              <a:latin typeface="IBM Plex Sans" panose="020B0503050203000203" pitchFamily="34" charset="77"/>
              <a:ea typeface="Arial" charset="0"/>
              <a:cs typeface="Arial" charset="0"/>
            </a:endParaRPr>
          </a:p>
        </p:txBody>
      </p:sp>
      <p:sp>
        <p:nvSpPr>
          <p:cNvPr id="165" name="TextBox 164"/>
          <p:cNvSpPr txBox="1"/>
          <p:nvPr/>
        </p:nvSpPr>
        <p:spPr>
          <a:xfrm>
            <a:off x="4292883" y="4386158"/>
            <a:ext cx="7945775"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Public and private key for each registered voter</a:t>
            </a:r>
          </a:p>
        </p:txBody>
      </p:sp>
      <p:sp>
        <p:nvSpPr>
          <p:cNvPr id="166" name="TextBox 165"/>
          <p:cNvSpPr txBox="1"/>
          <p:nvPr/>
        </p:nvSpPr>
        <p:spPr>
          <a:xfrm>
            <a:off x="4292883" y="5173772"/>
            <a:ext cx="7667824"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Emit events to when a transaction is complete</a:t>
            </a:r>
          </a:p>
        </p:txBody>
      </p:sp>
      <p:sp>
        <p:nvSpPr>
          <p:cNvPr id="167" name="TextBox 166"/>
          <p:cNvSpPr txBox="1"/>
          <p:nvPr/>
        </p:nvSpPr>
        <p:spPr>
          <a:xfrm>
            <a:off x="4299634" y="5903152"/>
            <a:ext cx="8085406" cy="523220"/>
          </a:xfrm>
          <a:prstGeom prst="rect">
            <a:avLst/>
          </a:prstGeom>
          <a:noFill/>
        </p:spPr>
        <p:txBody>
          <a:bodyPr wrap="square" rtlCol="0">
            <a:spAutoFit/>
          </a:bodyPr>
          <a:lstStyle/>
          <a:p>
            <a:pPr defTabSz="650230" hangingPunct="1">
              <a:spcBef>
                <a:spcPts val="0"/>
              </a:spcBef>
            </a:pPr>
            <a:r>
              <a:rPr lang="en-US" sz="2800" kern="1200" dirty="0" err="1">
                <a:solidFill>
                  <a:schemeClr val="accent4"/>
                </a:solidFill>
                <a:latin typeface="IBM Plex Sans" panose="020B0503050203000203" pitchFamily="34" charset="77"/>
                <a:ea typeface="Arial" charset="0"/>
                <a:cs typeface="Arial" charset="0"/>
              </a:rPr>
              <a:t>VSCode</a:t>
            </a:r>
            <a:r>
              <a:rPr lang="en-US" sz="2800" kern="1200" dirty="0">
                <a:solidFill>
                  <a:schemeClr val="accent4"/>
                </a:solidFill>
                <a:latin typeface="IBM Plex Sans" panose="020B0503050203000203" pitchFamily="34" charset="77"/>
                <a:ea typeface="Arial" charset="0"/>
                <a:cs typeface="Arial" charset="0"/>
              </a:rPr>
              <a:t> extension to manage nodes &amp; network</a:t>
            </a:r>
          </a:p>
        </p:txBody>
      </p:sp>
      <p:sp>
        <p:nvSpPr>
          <p:cNvPr id="168" name="TextBox 167"/>
          <p:cNvSpPr txBox="1"/>
          <p:nvPr/>
        </p:nvSpPr>
        <p:spPr>
          <a:xfrm>
            <a:off x="4292883" y="6586651"/>
            <a:ext cx="7945776"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Stores our voter’s public/private keys and certs </a:t>
            </a:r>
          </a:p>
        </p:txBody>
      </p:sp>
      <p:grpSp>
        <p:nvGrpSpPr>
          <p:cNvPr id="169" name="Group 168"/>
          <p:cNvGrpSpPr/>
          <p:nvPr/>
        </p:nvGrpSpPr>
        <p:grpSpPr>
          <a:xfrm>
            <a:off x="3103205" y="6571285"/>
            <a:ext cx="885046" cy="520994"/>
            <a:chOff x="2355638" y="5230456"/>
            <a:chExt cx="829731" cy="488432"/>
          </a:xfrm>
        </p:grpSpPr>
        <p:sp>
          <p:nvSpPr>
            <p:cNvPr id="170" name="Rectangle 169"/>
            <p:cNvSpPr/>
            <p:nvPr/>
          </p:nvSpPr>
          <p:spPr>
            <a:xfrm>
              <a:off x="2355638" y="5230456"/>
              <a:ext cx="82973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71" name="Group 170"/>
            <p:cNvGrpSpPr/>
            <p:nvPr/>
          </p:nvGrpSpPr>
          <p:grpSpPr>
            <a:xfrm>
              <a:off x="2527529" y="5292997"/>
              <a:ext cx="456809" cy="320175"/>
              <a:chOff x="3053916" y="6186281"/>
              <a:chExt cx="456809" cy="320175"/>
            </a:xfrm>
          </p:grpSpPr>
          <p:sp>
            <p:nvSpPr>
              <p:cNvPr id="172" name="Rectangle 171"/>
              <p:cNvSpPr/>
              <p:nvPr/>
            </p:nvSpPr>
            <p:spPr>
              <a:xfrm>
                <a:off x="3053916" y="6272185"/>
                <a:ext cx="456809" cy="234271"/>
              </a:xfrm>
              <a:prstGeom prst="rect">
                <a:avLst/>
              </a:prstGeom>
              <a:no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73" name="Oval 172"/>
              <p:cNvSpPr/>
              <p:nvPr/>
            </p:nvSpPr>
            <p:spPr>
              <a:xfrm>
                <a:off x="3384550" y="6362700"/>
                <a:ext cx="45719" cy="45719"/>
              </a:xfrm>
              <a:prstGeom prst="ellipse">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cxnSp>
            <p:nvCxnSpPr>
              <p:cNvPr id="174" name="Straight Connector 173"/>
              <p:cNvCxnSpPr/>
              <p:nvPr/>
            </p:nvCxnSpPr>
            <p:spPr>
              <a:xfrm flipV="1">
                <a:off x="3053916" y="6189456"/>
                <a:ext cx="423374" cy="82730"/>
              </a:xfrm>
              <a:prstGeom prst="line">
                <a:avLst/>
              </a:prstGeom>
              <a:noFill/>
              <a:ln w="12700" cap="flat" cmpd="sng" algn="ctr">
                <a:solidFill>
                  <a:schemeClr val="tx2"/>
                </a:solidFill>
                <a:prstDash val="solid"/>
              </a:ln>
              <a:effectLst/>
            </p:spPr>
          </p:cxnSp>
          <p:cxnSp>
            <p:nvCxnSpPr>
              <p:cNvPr id="175" name="Straight Connector 174"/>
              <p:cNvCxnSpPr/>
              <p:nvPr/>
            </p:nvCxnSpPr>
            <p:spPr>
              <a:xfrm>
                <a:off x="3474115" y="6186281"/>
                <a:ext cx="0" cy="82729"/>
              </a:xfrm>
              <a:prstGeom prst="line">
                <a:avLst/>
              </a:prstGeom>
              <a:noFill/>
              <a:ln w="19050" cap="flat" cmpd="sng" algn="ctr">
                <a:solidFill>
                  <a:schemeClr val="tx2"/>
                </a:solidFill>
                <a:prstDash val="solid"/>
              </a:ln>
              <a:effectLst/>
            </p:spPr>
          </p:cxnSp>
        </p:grpSp>
      </p:grpSp>
      <p:sp>
        <p:nvSpPr>
          <p:cNvPr id="176" name="TextBox 175"/>
          <p:cNvSpPr txBox="1"/>
          <p:nvPr/>
        </p:nvSpPr>
        <p:spPr>
          <a:xfrm>
            <a:off x="4221032" y="7575812"/>
            <a:ext cx="184731" cy="387798"/>
          </a:xfrm>
          <a:prstGeom prst="rect">
            <a:avLst/>
          </a:prstGeom>
          <a:noFill/>
        </p:spPr>
        <p:txBody>
          <a:bodyPr wrap="none" rtlCol="0">
            <a:spAutoFit/>
          </a:bodyPr>
          <a:lstStyle/>
          <a:p>
            <a:pPr defTabSz="650230" hangingPunct="1">
              <a:spcBef>
                <a:spcPts val="0"/>
              </a:spcBef>
            </a:pPr>
            <a:endParaRPr lang="en-US" sz="1920" kern="1200" dirty="0">
              <a:solidFill>
                <a:srgbClr val="003BC9"/>
              </a:solidFill>
              <a:latin typeface="IBM Plex Sans" panose="020B0503050203000203" pitchFamily="34" charset="77"/>
              <a:ea typeface="Arial" charset="0"/>
              <a:cs typeface="Arial" charset="0"/>
            </a:endParaRPr>
          </a:p>
        </p:txBody>
      </p:sp>
      <p:grpSp>
        <p:nvGrpSpPr>
          <p:cNvPr id="177" name="Group 176"/>
          <p:cNvGrpSpPr/>
          <p:nvPr/>
        </p:nvGrpSpPr>
        <p:grpSpPr>
          <a:xfrm>
            <a:off x="3094519" y="5836347"/>
            <a:ext cx="885046" cy="520994"/>
            <a:chOff x="2347495" y="4541452"/>
            <a:chExt cx="829731" cy="488432"/>
          </a:xfrm>
        </p:grpSpPr>
        <p:sp>
          <p:nvSpPr>
            <p:cNvPr id="178" name="Rectangle 177"/>
            <p:cNvSpPr/>
            <p:nvPr/>
          </p:nvSpPr>
          <p:spPr>
            <a:xfrm>
              <a:off x="2347495" y="4541452"/>
              <a:ext cx="82973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nvGrpSpPr>
            <p:cNvPr id="179" name="Group 178"/>
            <p:cNvGrpSpPr/>
            <p:nvPr/>
          </p:nvGrpSpPr>
          <p:grpSpPr>
            <a:xfrm>
              <a:off x="2427227" y="4614676"/>
              <a:ext cx="678402" cy="349574"/>
              <a:chOff x="2464564" y="4996544"/>
              <a:chExt cx="678402" cy="349574"/>
            </a:xfrm>
          </p:grpSpPr>
          <p:sp>
            <p:nvSpPr>
              <p:cNvPr id="180" name="Rectangle 179"/>
              <p:cNvSpPr/>
              <p:nvPr/>
            </p:nvSpPr>
            <p:spPr>
              <a:xfrm>
                <a:off x="2464564" y="4996544"/>
                <a:ext cx="678402" cy="349574"/>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280" dirty="0">
                  <a:solidFill>
                    <a:srgbClr val="003BC9"/>
                  </a:solidFill>
                  <a:latin typeface="IBM Plex Sans" panose="020B0503050203000203" pitchFamily="34" charset="77"/>
                  <a:ea typeface="Arial" charset="0"/>
                  <a:cs typeface="Arial" charset="0"/>
                </a:endParaRPr>
              </a:p>
            </p:txBody>
          </p:sp>
          <p:sp>
            <p:nvSpPr>
              <p:cNvPr id="181" name="Oval 180"/>
              <p:cNvSpPr/>
              <p:nvPr/>
            </p:nvSpPr>
            <p:spPr>
              <a:xfrm>
                <a:off x="2513181" y="5061485"/>
                <a:ext cx="247501" cy="239902"/>
              </a:xfrm>
              <a:prstGeom prst="ellipse">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82" name="TextBox 181"/>
              <p:cNvSpPr txBox="1"/>
              <p:nvPr/>
            </p:nvSpPr>
            <p:spPr>
              <a:xfrm>
                <a:off x="2495127" y="5001091"/>
                <a:ext cx="265968" cy="301946"/>
              </a:xfrm>
              <a:prstGeom prst="rect">
                <a:avLst/>
              </a:prstGeom>
              <a:noFill/>
              <a:ln>
                <a:noFill/>
              </a:ln>
            </p:spPr>
            <p:txBody>
              <a:bodyPr wrap="square" rtlCol="0">
                <a:spAutoFit/>
              </a:bodyPr>
              <a:lstStyle/>
              <a:p>
                <a:pPr defTabSz="1300460" hangingPunct="1">
                  <a:spcBef>
                    <a:spcPts val="0"/>
                  </a:spcBef>
                  <a:defRPr/>
                </a:pPr>
                <a:r>
                  <a:rPr lang="en-US" sz="1493" dirty="0" err="1">
                    <a:solidFill>
                      <a:srgbClr val="003BC9"/>
                    </a:solidFill>
                    <a:latin typeface="IBM Plex Sans" panose="020B0503050203000203" pitchFamily="34" charset="77"/>
                    <a:ea typeface="Arial" charset="0"/>
                    <a:cs typeface="Arial" charset="0"/>
                  </a:rPr>
                  <a:t>i</a:t>
                </a:r>
                <a:endParaRPr lang="en-US" sz="1493" dirty="0">
                  <a:solidFill>
                    <a:srgbClr val="003BC9"/>
                  </a:solidFill>
                  <a:latin typeface="IBM Plex Sans" panose="020B0503050203000203" pitchFamily="34" charset="77"/>
                  <a:ea typeface="Arial" charset="0"/>
                  <a:cs typeface="Arial" charset="0"/>
                </a:endParaRPr>
              </a:p>
            </p:txBody>
          </p:sp>
          <p:pic>
            <p:nvPicPr>
              <p:cNvPr id="183" name="Picture 182"/>
              <p:cNvPicPr>
                <a:picLocks noChangeAspect="1"/>
              </p:cNvPicPr>
              <p:nvPr/>
            </p:nvPicPr>
            <p:blipFill>
              <a:blip r:embed="rId2">
                <a:duotone>
                  <a:schemeClr val="accent4">
                    <a:shade val="45000"/>
                    <a:satMod val="135000"/>
                  </a:schemeClr>
                  <a:prstClr val="white"/>
                </a:duotone>
              </a:blip>
              <a:stretch>
                <a:fillRect/>
              </a:stretch>
            </p:blipFill>
            <p:spPr>
              <a:xfrm>
                <a:off x="2828431" y="5049111"/>
                <a:ext cx="211434" cy="247012"/>
              </a:xfrm>
              <a:prstGeom prst="rect">
                <a:avLst/>
              </a:prstGeom>
              <a:ln>
                <a:noFill/>
              </a:ln>
            </p:spPr>
          </p:pic>
        </p:grpSp>
      </p:grpSp>
      <p:grpSp>
        <p:nvGrpSpPr>
          <p:cNvPr id="184" name="Group 183"/>
          <p:cNvGrpSpPr/>
          <p:nvPr/>
        </p:nvGrpSpPr>
        <p:grpSpPr>
          <a:xfrm>
            <a:off x="856485" y="7213140"/>
            <a:ext cx="1803343" cy="707885"/>
            <a:chOff x="442562" y="5835882"/>
            <a:chExt cx="1226586" cy="663643"/>
          </a:xfrm>
        </p:grpSpPr>
        <p:sp>
          <p:nvSpPr>
            <p:cNvPr id="185" name="Rounded Rectangle 184"/>
            <p:cNvSpPr/>
            <p:nvPr/>
          </p:nvSpPr>
          <p:spPr>
            <a:xfrm>
              <a:off x="442562" y="5919460"/>
              <a:ext cx="1226586" cy="488432"/>
            </a:xfrm>
            <a:prstGeom prst="roundRect">
              <a:avLst/>
            </a:prstGeom>
            <a:no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86" name="TextBox 185"/>
            <p:cNvSpPr txBox="1"/>
            <p:nvPr/>
          </p:nvSpPr>
          <p:spPr>
            <a:xfrm>
              <a:off x="587462" y="5835882"/>
              <a:ext cx="1003211" cy="663643"/>
            </a:xfrm>
            <a:prstGeom prst="rect">
              <a:avLst/>
            </a:prstGeom>
            <a:noFill/>
          </p:spPr>
          <p:txBody>
            <a:bodyPr wrap="square" rtlCol="0">
              <a:spAutoFit/>
            </a:bodyPr>
            <a:lstStyle/>
            <a:p>
              <a:pPr algn="ctr" defTabSz="1300460" hangingPunct="1">
                <a:spcBef>
                  <a:spcPts val="0"/>
                </a:spcBef>
                <a:defRPr/>
              </a:pPr>
              <a:r>
                <a:rPr lang="en-US" dirty="0">
                  <a:solidFill>
                    <a:schemeClr val="accent4"/>
                  </a:solidFill>
                  <a:latin typeface="IBM Plex Sans" panose="020B0503050203000203" pitchFamily="34" charset="77"/>
                  <a:ea typeface="Arial" charset="0"/>
                  <a:cs typeface="Arial" charset="0"/>
                </a:rPr>
                <a:t>Systems Integration</a:t>
              </a:r>
            </a:p>
          </p:txBody>
        </p:sp>
      </p:grpSp>
      <p:sp>
        <p:nvSpPr>
          <p:cNvPr id="187" name="TextBox 186"/>
          <p:cNvSpPr txBox="1"/>
          <p:nvPr/>
        </p:nvSpPr>
        <p:spPr>
          <a:xfrm>
            <a:off x="4292883" y="7336251"/>
            <a:ext cx="7642397" cy="523220"/>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Arial" charset="0"/>
                <a:cs typeface="Arial" charset="0"/>
              </a:rPr>
              <a:t>An API to validate voter registration (DMV API)</a:t>
            </a:r>
          </a:p>
        </p:txBody>
      </p:sp>
      <p:grpSp>
        <p:nvGrpSpPr>
          <p:cNvPr id="188" name="Group 187"/>
          <p:cNvGrpSpPr/>
          <p:nvPr/>
        </p:nvGrpSpPr>
        <p:grpSpPr>
          <a:xfrm>
            <a:off x="3104459" y="7329422"/>
            <a:ext cx="885046" cy="520994"/>
            <a:chOff x="2356814" y="5941209"/>
            <a:chExt cx="829731" cy="488432"/>
          </a:xfrm>
        </p:grpSpPr>
        <p:sp>
          <p:nvSpPr>
            <p:cNvPr id="189" name="Rectangle 188"/>
            <p:cNvSpPr/>
            <p:nvPr/>
          </p:nvSpPr>
          <p:spPr>
            <a:xfrm>
              <a:off x="2356814" y="5941209"/>
              <a:ext cx="829731" cy="488432"/>
            </a:xfrm>
            <a:prstGeom prst="rect">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90" name="Left-Right Arrow 189"/>
            <p:cNvSpPr/>
            <p:nvPr/>
          </p:nvSpPr>
          <p:spPr>
            <a:xfrm>
              <a:off x="2519522" y="6062748"/>
              <a:ext cx="527297" cy="245510"/>
            </a:xfrm>
            <a:prstGeom prst="leftRightArrow">
              <a:avLst/>
            </a:prstGeom>
            <a:solidFill>
              <a:srgbClr val="FFFFFF"/>
            </a:solidFill>
            <a:ln w="12700" cap="flat" cmpd="sng" algn="ctr">
              <a:solidFill>
                <a:schemeClr val="tx2"/>
              </a:solidFill>
              <a:prstDash val="solid"/>
            </a:ln>
            <a:effectLst/>
          </p:spPr>
          <p:txBody>
            <a:bodyPr rtlCol="0" anchor="ct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grpSp>
      <p:grpSp>
        <p:nvGrpSpPr>
          <p:cNvPr id="191" name="Group 190"/>
          <p:cNvGrpSpPr/>
          <p:nvPr/>
        </p:nvGrpSpPr>
        <p:grpSpPr>
          <a:xfrm>
            <a:off x="3276003" y="5105582"/>
            <a:ext cx="508368" cy="527899"/>
            <a:chOff x="2238126" y="2892268"/>
            <a:chExt cx="357446" cy="371179"/>
          </a:xfrm>
        </p:grpSpPr>
        <p:sp>
          <p:nvSpPr>
            <p:cNvPr id="192" name="Oval 191"/>
            <p:cNvSpPr/>
            <p:nvPr/>
          </p:nvSpPr>
          <p:spPr>
            <a:xfrm>
              <a:off x="2238126" y="2897123"/>
              <a:ext cx="357446" cy="366324"/>
            </a:xfrm>
            <a:prstGeom prst="ellipse">
              <a:avLst/>
            </a:prstGeom>
            <a:solidFill>
              <a:srgbClr val="FFFFFF"/>
            </a:solidFill>
            <a:ln w="12700" cap="flat" cmpd="sng" algn="ctr">
              <a:solidFill>
                <a:schemeClr val="tx2"/>
              </a:solidFill>
              <a:prstDash val="solid"/>
            </a:ln>
            <a:effectLst/>
          </p:spPr>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defTabSz="1300460" hangingPunct="1">
                <a:spcBef>
                  <a:spcPts val="0"/>
                </a:spcBef>
                <a:defRPr/>
              </a:pPr>
              <a:endParaRPr lang="en-US" sz="1920" dirty="0">
                <a:solidFill>
                  <a:srgbClr val="003BC9"/>
                </a:solidFill>
                <a:latin typeface="IBM Plex Sans" panose="020B0503050203000203" pitchFamily="34" charset="77"/>
                <a:ea typeface="Arial" charset="0"/>
                <a:cs typeface="Arial" charset="0"/>
              </a:endParaRPr>
            </a:p>
          </p:txBody>
        </p:sp>
        <p:sp>
          <p:nvSpPr>
            <p:cNvPr id="193" name="TextBox 192"/>
            <p:cNvSpPr txBox="1"/>
            <p:nvPr/>
          </p:nvSpPr>
          <p:spPr>
            <a:xfrm>
              <a:off x="2300326" y="2892268"/>
              <a:ext cx="194089" cy="341921"/>
            </a:xfrm>
            <a:prstGeom prst="rect">
              <a:avLst/>
            </a:prstGeom>
            <a:noFill/>
          </p:spPr>
          <p:txBody>
            <a:bodyPr wrap="none" rtlCol="0">
              <a:spAutoFit/>
            </a:bodyPr>
            <a:lstStyle/>
            <a:p>
              <a:pPr defTabSz="1300460" hangingPunct="1">
                <a:spcBef>
                  <a:spcPts val="0"/>
                </a:spcBef>
                <a:defRPr/>
              </a:pPr>
              <a:r>
                <a:rPr lang="en-US" sz="2560" dirty="0">
                  <a:solidFill>
                    <a:srgbClr val="003BC9"/>
                  </a:solidFill>
                  <a:latin typeface="IBM Plex Sans" panose="020B0503050203000203" pitchFamily="34" charset="77"/>
                  <a:ea typeface="Arial" charset="0"/>
                  <a:cs typeface="Arial" charset="0"/>
                </a:rPr>
                <a:t>!</a:t>
              </a:r>
            </a:p>
          </p:txBody>
        </p:sp>
      </p:grpSp>
    </p:spTree>
    <p:extLst>
      <p:ext uri="{BB962C8B-B14F-4D97-AF65-F5344CB8AC3E}">
        <p14:creationId xmlns:p14="http://schemas.microsoft.com/office/powerpoint/2010/main" val="574554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accent4"/>
                </a:solidFill>
                <a:ea typeface="Arial" charset="0"/>
                <a:cs typeface="Arial" charset="0"/>
              </a:rPr>
              <a:t>App Architecture </a:t>
            </a:r>
          </a:p>
          <a:p>
            <a:endParaRPr lang="en-US" dirty="0">
              <a:solidFill>
                <a:schemeClr val="tx2"/>
              </a:solidFill>
              <a:ea typeface="Arial" charset="0"/>
              <a:cs typeface="Arial" charset="0"/>
            </a:endParaRPr>
          </a:p>
        </p:txBody>
      </p:sp>
      <p:pic>
        <p:nvPicPr>
          <p:cNvPr id="4" name="Picture 3" descr="A picture containing outdoor&#10;&#10;Description automatically generated">
            <a:extLst>
              <a:ext uri="{FF2B5EF4-FFF2-40B4-BE49-F238E27FC236}">
                <a16:creationId xmlns:a16="http://schemas.microsoft.com/office/drawing/2014/main" id="{44CF21AC-0687-834E-A729-817F5E703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416" y="1752600"/>
            <a:ext cx="15037616" cy="7481214"/>
          </a:xfrm>
          <a:prstGeom prst="rect">
            <a:avLst/>
          </a:prstGeom>
        </p:spPr>
      </p:pic>
    </p:spTree>
    <p:extLst>
      <p:ext uri="{BB962C8B-B14F-4D97-AF65-F5344CB8AC3E}">
        <p14:creationId xmlns:p14="http://schemas.microsoft.com/office/powerpoint/2010/main" val="3208604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589476" y="2799043"/>
            <a:ext cx="1628688" cy="1628689"/>
            <a:chOff x="1484165" y="1988711"/>
            <a:chExt cx="911325" cy="911326"/>
          </a:xfrm>
        </p:grpSpPr>
        <p:sp>
          <p:nvSpPr>
            <p:cNvPr id="13" name="Oval 12"/>
            <p:cNvSpPr/>
            <p:nvPr/>
          </p:nvSpPr>
          <p:spPr>
            <a:xfrm>
              <a:off x="1484165" y="1988711"/>
              <a:ext cx="911325" cy="911326"/>
            </a:xfrm>
            <a:prstGeom prst="ellipse">
              <a:avLst/>
            </a:prstGeom>
            <a:solidFill>
              <a:schemeClr val="bg2"/>
            </a:solidFill>
            <a:ln>
              <a:noFill/>
            </a:ln>
          </p:spPr>
          <p:txBody>
            <a:bodyPr wrap="square" lIns="0" tIns="0" rIns="0" bIns="0" rtlCol="0" anchor="ctr">
              <a:noAutofit/>
            </a:bodyPr>
            <a:lstStyle/>
            <a:p>
              <a:pPr algn="ctr" defTabSz="650230" hangingPunct="1">
                <a:spcBef>
                  <a:spcPts val="0"/>
                </a:spcBef>
              </a:pPr>
              <a:endParaRPr lang="en-US" sz="1707" kern="1200" dirty="0">
                <a:solidFill>
                  <a:srgbClr val="000000"/>
                </a:solidFill>
                <a:latin typeface="IBM Plex Sans" panose="020B0503050203000203" pitchFamily="34" charset="77"/>
                <a:ea typeface=""/>
                <a:cs typeface="Arial" charset="0"/>
              </a:endParaRPr>
            </a:p>
          </p:txBody>
        </p:sp>
        <p:grpSp>
          <p:nvGrpSpPr>
            <p:cNvPr id="14" name="Group 13"/>
            <p:cNvGrpSpPr>
              <a:grpSpLocks/>
            </p:cNvGrpSpPr>
            <p:nvPr/>
          </p:nvGrpSpPr>
          <p:grpSpPr bwMode="auto">
            <a:xfrm>
              <a:off x="1747739" y="2255461"/>
              <a:ext cx="384175" cy="377825"/>
              <a:chOff x="3658" y="706"/>
              <a:chExt cx="242" cy="238"/>
            </a:xfrm>
            <a:solidFill>
              <a:schemeClr val="tx2"/>
            </a:solidFill>
          </p:grpSpPr>
          <p:sp>
            <p:nvSpPr>
              <p:cNvPr id="15" name="Freeform 14"/>
              <p:cNvSpPr>
                <a:spLocks noEditPoints="1"/>
              </p:cNvSpPr>
              <p:nvPr/>
            </p:nvSpPr>
            <p:spPr bwMode="auto">
              <a:xfrm>
                <a:off x="3658" y="706"/>
                <a:ext cx="242" cy="164"/>
              </a:xfrm>
              <a:custGeom>
                <a:avLst/>
                <a:gdLst>
                  <a:gd name="T0" fmla="*/ 2 w 587"/>
                  <a:gd name="T1" fmla="*/ 27 h 395"/>
                  <a:gd name="T2" fmla="*/ 40 w 587"/>
                  <a:gd name="T3" fmla="*/ 27 h 395"/>
                  <a:gd name="T4" fmla="*/ 40 w 587"/>
                  <a:gd name="T5" fmla="*/ 2 h 395"/>
                  <a:gd name="T6" fmla="*/ 40 w 587"/>
                  <a:gd name="T7" fmla="*/ 2 h 395"/>
                  <a:gd name="T8" fmla="*/ 39 w 587"/>
                  <a:gd name="T9" fmla="*/ 2 h 395"/>
                  <a:gd name="T10" fmla="*/ 39 w 587"/>
                  <a:gd name="T11" fmla="*/ 2 h 395"/>
                  <a:gd name="T12" fmla="*/ 39 w 587"/>
                  <a:gd name="T13" fmla="*/ 2 h 395"/>
                  <a:gd name="T14" fmla="*/ 2 w 587"/>
                  <a:gd name="T15" fmla="*/ 2 h 395"/>
                  <a:gd name="T16" fmla="*/ 2 w 587"/>
                  <a:gd name="T17" fmla="*/ 2 h 395"/>
                  <a:gd name="T18" fmla="*/ 2 w 587"/>
                  <a:gd name="T19" fmla="*/ 2 h 395"/>
                  <a:gd name="T20" fmla="*/ 2 w 587"/>
                  <a:gd name="T21" fmla="*/ 2 h 395"/>
                  <a:gd name="T22" fmla="*/ 2 w 587"/>
                  <a:gd name="T23" fmla="*/ 2 h 395"/>
                  <a:gd name="T24" fmla="*/ 2 w 587"/>
                  <a:gd name="T25" fmla="*/ 27 h 395"/>
                  <a:gd name="T26" fmla="*/ 40 w 587"/>
                  <a:gd name="T27" fmla="*/ 28 h 395"/>
                  <a:gd name="T28" fmla="*/ 1 w 587"/>
                  <a:gd name="T29" fmla="*/ 28 h 395"/>
                  <a:gd name="T30" fmla="*/ 0 w 587"/>
                  <a:gd name="T31" fmla="*/ 28 h 395"/>
                  <a:gd name="T32" fmla="*/ 0 w 587"/>
                  <a:gd name="T33" fmla="*/ 28 h 395"/>
                  <a:gd name="T34" fmla="*/ 0 w 587"/>
                  <a:gd name="T35" fmla="*/ 28 h 395"/>
                  <a:gd name="T36" fmla="*/ 0 w 587"/>
                  <a:gd name="T37" fmla="*/ 27 h 395"/>
                  <a:gd name="T38" fmla="*/ 0 w 587"/>
                  <a:gd name="T39" fmla="*/ 2 h 395"/>
                  <a:gd name="T40" fmla="*/ 0 w 587"/>
                  <a:gd name="T41" fmla="*/ 2 h 395"/>
                  <a:gd name="T42" fmla="*/ 0 w 587"/>
                  <a:gd name="T43" fmla="*/ 2 h 395"/>
                  <a:gd name="T44" fmla="*/ 0 w 587"/>
                  <a:gd name="T45" fmla="*/ 1 h 395"/>
                  <a:gd name="T46" fmla="*/ 1 w 587"/>
                  <a:gd name="T47" fmla="*/ 1 h 395"/>
                  <a:gd name="T48" fmla="*/ 1 w 587"/>
                  <a:gd name="T49" fmla="*/ 0 h 395"/>
                  <a:gd name="T50" fmla="*/ 2 w 587"/>
                  <a:gd name="T51" fmla="*/ 0 h 395"/>
                  <a:gd name="T52" fmla="*/ 2 w 587"/>
                  <a:gd name="T53" fmla="*/ 0 h 395"/>
                  <a:gd name="T54" fmla="*/ 2 w 587"/>
                  <a:gd name="T55" fmla="*/ 0 h 395"/>
                  <a:gd name="T56" fmla="*/ 39 w 587"/>
                  <a:gd name="T57" fmla="*/ 0 h 395"/>
                  <a:gd name="T58" fmla="*/ 39 w 587"/>
                  <a:gd name="T59" fmla="*/ 0 h 395"/>
                  <a:gd name="T60" fmla="*/ 40 w 587"/>
                  <a:gd name="T61" fmla="*/ 0 h 395"/>
                  <a:gd name="T62" fmla="*/ 40 w 587"/>
                  <a:gd name="T63" fmla="*/ 0 h 395"/>
                  <a:gd name="T64" fmla="*/ 40 w 587"/>
                  <a:gd name="T65" fmla="*/ 1 h 395"/>
                  <a:gd name="T66" fmla="*/ 41 w 587"/>
                  <a:gd name="T67" fmla="*/ 1 h 395"/>
                  <a:gd name="T68" fmla="*/ 41 w 587"/>
                  <a:gd name="T69" fmla="*/ 2 h 395"/>
                  <a:gd name="T70" fmla="*/ 41 w 587"/>
                  <a:gd name="T71" fmla="*/ 2 h 395"/>
                  <a:gd name="T72" fmla="*/ 41 w 587"/>
                  <a:gd name="T73" fmla="*/ 2 h 395"/>
                  <a:gd name="T74" fmla="*/ 41 w 587"/>
                  <a:gd name="T75" fmla="*/ 27 h 395"/>
                  <a:gd name="T76" fmla="*/ 41 w 587"/>
                  <a:gd name="T77" fmla="*/ 28 h 395"/>
                  <a:gd name="T78" fmla="*/ 41 w 587"/>
                  <a:gd name="T79" fmla="*/ 28 h 395"/>
                  <a:gd name="T80" fmla="*/ 41 w 587"/>
                  <a:gd name="T81" fmla="*/ 28 h 395"/>
                  <a:gd name="T82" fmla="*/ 40 w 587"/>
                  <a:gd name="T83" fmla="*/ 28 h 3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7"/>
                  <a:gd name="T127" fmla="*/ 0 h 395"/>
                  <a:gd name="T128" fmla="*/ 587 w 587"/>
                  <a:gd name="T129" fmla="*/ 395 h 3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7" h="395">
                    <a:moveTo>
                      <a:pt x="23" y="372"/>
                    </a:moveTo>
                    <a:lnTo>
                      <a:pt x="564" y="372"/>
                    </a:lnTo>
                    <a:lnTo>
                      <a:pt x="564" y="36"/>
                    </a:lnTo>
                    <a:lnTo>
                      <a:pt x="563" y="31"/>
                    </a:lnTo>
                    <a:lnTo>
                      <a:pt x="560" y="26"/>
                    </a:lnTo>
                    <a:lnTo>
                      <a:pt x="556" y="24"/>
                    </a:lnTo>
                    <a:lnTo>
                      <a:pt x="550" y="23"/>
                    </a:lnTo>
                    <a:lnTo>
                      <a:pt x="37" y="23"/>
                    </a:lnTo>
                    <a:lnTo>
                      <a:pt x="32" y="24"/>
                    </a:lnTo>
                    <a:lnTo>
                      <a:pt x="28" y="26"/>
                    </a:lnTo>
                    <a:lnTo>
                      <a:pt x="24" y="31"/>
                    </a:lnTo>
                    <a:lnTo>
                      <a:pt x="23" y="36"/>
                    </a:lnTo>
                    <a:lnTo>
                      <a:pt x="23" y="372"/>
                    </a:lnTo>
                    <a:close/>
                    <a:moveTo>
                      <a:pt x="576" y="395"/>
                    </a:moveTo>
                    <a:lnTo>
                      <a:pt x="12" y="395"/>
                    </a:lnTo>
                    <a:lnTo>
                      <a:pt x="8" y="394"/>
                    </a:lnTo>
                    <a:lnTo>
                      <a:pt x="5" y="392"/>
                    </a:lnTo>
                    <a:lnTo>
                      <a:pt x="1" y="389"/>
                    </a:lnTo>
                    <a:lnTo>
                      <a:pt x="0" y="384"/>
                    </a:lnTo>
                    <a:lnTo>
                      <a:pt x="0" y="36"/>
                    </a:lnTo>
                    <a:lnTo>
                      <a:pt x="1" y="29"/>
                    </a:lnTo>
                    <a:lnTo>
                      <a:pt x="4" y="22"/>
                    </a:lnTo>
                    <a:lnTo>
                      <a:pt x="7" y="15"/>
                    </a:lnTo>
                    <a:lnTo>
                      <a:pt x="12" y="10"/>
                    </a:lnTo>
                    <a:lnTo>
                      <a:pt x="17" y="6"/>
                    </a:lnTo>
                    <a:lnTo>
                      <a:pt x="23" y="2"/>
                    </a:lnTo>
                    <a:lnTo>
                      <a:pt x="30" y="0"/>
                    </a:lnTo>
                    <a:lnTo>
                      <a:pt x="37" y="0"/>
                    </a:lnTo>
                    <a:lnTo>
                      <a:pt x="550" y="0"/>
                    </a:lnTo>
                    <a:lnTo>
                      <a:pt x="558" y="0"/>
                    </a:lnTo>
                    <a:lnTo>
                      <a:pt x="565" y="2"/>
                    </a:lnTo>
                    <a:lnTo>
                      <a:pt x="571" y="6"/>
                    </a:lnTo>
                    <a:lnTo>
                      <a:pt x="577" y="10"/>
                    </a:lnTo>
                    <a:lnTo>
                      <a:pt x="581" y="15"/>
                    </a:lnTo>
                    <a:lnTo>
                      <a:pt x="584" y="22"/>
                    </a:lnTo>
                    <a:lnTo>
                      <a:pt x="586" y="29"/>
                    </a:lnTo>
                    <a:lnTo>
                      <a:pt x="587" y="36"/>
                    </a:lnTo>
                    <a:lnTo>
                      <a:pt x="587" y="384"/>
                    </a:lnTo>
                    <a:lnTo>
                      <a:pt x="586" y="389"/>
                    </a:lnTo>
                    <a:lnTo>
                      <a:pt x="584" y="392"/>
                    </a:lnTo>
                    <a:lnTo>
                      <a:pt x="580" y="394"/>
                    </a:lnTo>
                    <a:lnTo>
                      <a:pt x="576" y="395"/>
                    </a:lnTo>
                    <a:close/>
                  </a:path>
                </a:pathLst>
              </a:custGeom>
              <a:solidFill>
                <a:srgbClr val="033BC9"/>
              </a:solidFill>
              <a:ln w="9525">
                <a:noFill/>
                <a:round/>
                <a:headEnd/>
                <a:tailEnd/>
              </a:ln>
            </p:spPr>
            <p:txBody>
              <a:bodyPr/>
              <a:lstStyle/>
              <a:p>
                <a:pPr defTabSz="650230" hangingPunct="1">
                  <a:spcBef>
                    <a:spcPts val="0"/>
                  </a:spcBef>
                </a:pPr>
                <a:endParaRPr lang="en-US" sz="2560" kern="1200" dirty="0">
                  <a:solidFill>
                    <a:srgbClr val="000000"/>
                  </a:solidFill>
                  <a:latin typeface="IBM Plex Sans" panose="020B0503050203000203" pitchFamily="34" charset="77"/>
                  <a:ea typeface=""/>
                  <a:cs typeface=""/>
                </a:endParaRPr>
              </a:p>
            </p:txBody>
          </p:sp>
          <p:sp>
            <p:nvSpPr>
              <p:cNvPr id="16" name="Rectangle 15"/>
              <p:cNvSpPr>
                <a:spLocks noChangeArrowheads="1"/>
              </p:cNvSpPr>
              <p:nvPr/>
            </p:nvSpPr>
            <p:spPr bwMode="auto">
              <a:xfrm>
                <a:off x="3663" y="740"/>
                <a:ext cx="232" cy="9"/>
              </a:xfrm>
              <a:prstGeom prst="rect">
                <a:avLst/>
              </a:prstGeom>
              <a:solidFill>
                <a:srgbClr val="033BC9"/>
              </a:solidFill>
              <a:ln w="9525">
                <a:noFill/>
                <a:miter lim="800000"/>
                <a:headEnd/>
                <a:tailEnd/>
              </a:ln>
            </p:spPr>
            <p:txBody>
              <a:bodyPr/>
              <a:lstStyle/>
              <a:p>
                <a:pPr defTabSz="650230" hangingPunct="1">
                  <a:spcBef>
                    <a:spcPts val="0"/>
                  </a:spcBef>
                </a:pPr>
                <a:endParaRPr lang="en-US" sz="2560" kern="1200" dirty="0">
                  <a:solidFill>
                    <a:srgbClr val="000000"/>
                  </a:solidFill>
                  <a:latin typeface="IBM Plex Sans" panose="020B0503050203000203" pitchFamily="34" charset="77"/>
                  <a:ea typeface=""/>
                  <a:cs typeface=""/>
                </a:endParaRPr>
              </a:p>
            </p:txBody>
          </p:sp>
          <p:sp>
            <p:nvSpPr>
              <p:cNvPr id="17" name="Freeform 16"/>
              <p:cNvSpPr>
                <a:spLocks/>
              </p:cNvSpPr>
              <p:nvPr/>
            </p:nvSpPr>
            <p:spPr bwMode="auto">
              <a:xfrm>
                <a:off x="3873" y="724"/>
                <a:ext cx="10" cy="10"/>
              </a:xfrm>
              <a:custGeom>
                <a:avLst/>
                <a:gdLst>
                  <a:gd name="T0" fmla="*/ 2 w 25"/>
                  <a:gd name="T1" fmla="*/ 1 h 24"/>
                  <a:gd name="T2" fmla="*/ 2 w 25"/>
                  <a:gd name="T3" fmla="*/ 0 h 24"/>
                  <a:gd name="T4" fmla="*/ 2 w 25"/>
                  <a:gd name="T5" fmla="*/ 0 h 24"/>
                  <a:gd name="T6" fmla="*/ 1 w 25"/>
                  <a:gd name="T7" fmla="*/ 0 h 24"/>
                  <a:gd name="T8" fmla="*/ 1 w 25"/>
                  <a:gd name="T9" fmla="*/ 0 h 24"/>
                  <a:gd name="T10" fmla="*/ 0 w 25"/>
                  <a:gd name="T11" fmla="*/ 0 h 24"/>
                  <a:gd name="T12" fmla="*/ 0 w 25"/>
                  <a:gd name="T13" fmla="*/ 0 h 24"/>
                  <a:gd name="T14" fmla="*/ 0 w 25"/>
                  <a:gd name="T15" fmla="*/ 0 h 24"/>
                  <a:gd name="T16" fmla="*/ 0 w 25"/>
                  <a:gd name="T17" fmla="*/ 1 h 24"/>
                  <a:gd name="T18" fmla="*/ 0 w 25"/>
                  <a:gd name="T19" fmla="*/ 1 h 24"/>
                  <a:gd name="T20" fmla="*/ 0 w 25"/>
                  <a:gd name="T21" fmla="*/ 2 h 24"/>
                  <a:gd name="T22" fmla="*/ 0 w 25"/>
                  <a:gd name="T23" fmla="*/ 2 h 24"/>
                  <a:gd name="T24" fmla="*/ 1 w 25"/>
                  <a:gd name="T25" fmla="*/ 2 h 24"/>
                  <a:gd name="T26" fmla="*/ 1 w 25"/>
                  <a:gd name="T27" fmla="*/ 2 h 24"/>
                  <a:gd name="T28" fmla="*/ 2 w 25"/>
                  <a:gd name="T29" fmla="*/ 2 h 24"/>
                  <a:gd name="T30" fmla="*/ 2 w 25"/>
                  <a:gd name="T31" fmla="*/ 1 h 24"/>
                  <a:gd name="T32" fmla="*/ 2 w 25"/>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25" y="12"/>
                    </a:moveTo>
                    <a:lnTo>
                      <a:pt x="24" y="8"/>
                    </a:lnTo>
                    <a:lnTo>
                      <a:pt x="22" y="4"/>
                    </a:lnTo>
                    <a:lnTo>
                      <a:pt x="18" y="0"/>
                    </a:lnTo>
                    <a:lnTo>
                      <a:pt x="13" y="0"/>
                    </a:lnTo>
                    <a:lnTo>
                      <a:pt x="8" y="0"/>
                    </a:lnTo>
                    <a:lnTo>
                      <a:pt x="4" y="4"/>
                    </a:lnTo>
                    <a:lnTo>
                      <a:pt x="1" y="8"/>
                    </a:lnTo>
                    <a:lnTo>
                      <a:pt x="0" y="12"/>
                    </a:lnTo>
                    <a:lnTo>
                      <a:pt x="1" y="17"/>
                    </a:lnTo>
                    <a:lnTo>
                      <a:pt x="4" y="21"/>
                    </a:lnTo>
                    <a:lnTo>
                      <a:pt x="8" y="23"/>
                    </a:lnTo>
                    <a:lnTo>
                      <a:pt x="13" y="24"/>
                    </a:lnTo>
                    <a:lnTo>
                      <a:pt x="18" y="23"/>
                    </a:lnTo>
                    <a:lnTo>
                      <a:pt x="22" y="21"/>
                    </a:lnTo>
                    <a:lnTo>
                      <a:pt x="24" y="17"/>
                    </a:lnTo>
                    <a:lnTo>
                      <a:pt x="25" y="12"/>
                    </a:lnTo>
                    <a:close/>
                  </a:path>
                </a:pathLst>
              </a:custGeom>
              <a:solidFill>
                <a:srgbClr val="033BC9"/>
              </a:solidFill>
              <a:ln w="9525">
                <a:noFill/>
                <a:round/>
                <a:headEnd/>
                <a:tailEnd/>
              </a:ln>
            </p:spPr>
            <p:txBody>
              <a:bodyPr/>
              <a:lstStyle/>
              <a:p>
                <a:pPr defTabSz="650230" hangingPunct="1">
                  <a:spcBef>
                    <a:spcPts val="0"/>
                  </a:spcBef>
                </a:pPr>
                <a:endParaRPr lang="en-US" sz="2560" kern="1200" dirty="0">
                  <a:solidFill>
                    <a:srgbClr val="000000"/>
                  </a:solidFill>
                  <a:latin typeface="IBM Plex Sans" panose="020B0503050203000203" pitchFamily="34" charset="77"/>
                  <a:ea typeface=""/>
                  <a:cs typeface=""/>
                </a:endParaRPr>
              </a:p>
            </p:txBody>
          </p:sp>
          <p:sp>
            <p:nvSpPr>
              <p:cNvPr id="18" name="Freeform 17"/>
              <p:cNvSpPr>
                <a:spLocks/>
              </p:cNvSpPr>
              <p:nvPr/>
            </p:nvSpPr>
            <p:spPr bwMode="auto">
              <a:xfrm>
                <a:off x="3850" y="724"/>
                <a:ext cx="10" cy="10"/>
              </a:xfrm>
              <a:custGeom>
                <a:avLst/>
                <a:gdLst>
                  <a:gd name="T0" fmla="*/ 2 w 24"/>
                  <a:gd name="T1" fmla="*/ 1 h 24"/>
                  <a:gd name="T2" fmla="*/ 2 w 24"/>
                  <a:gd name="T3" fmla="*/ 0 h 24"/>
                  <a:gd name="T4" fmla="*/ 2 w 24"/>
                  <a:gd name="T5" fmla="*/ 0 h 24"/>
                  <a:gd name="T6" fmla="*/ 1 w 24"/>
                  <a:gd name="T7" fmla="*/ 0 h 24"/>
                  <a:gd name="T8" fmla="*/ 1 w 24"/>
                  <a:gd name="T9" fmla="*/ 0 h 24"/>
                  <a:gd name="T10" fmla="*/ 0 w 24"/>
                  <a:gd name="T11" fmla="*/ 0 h 24"/>
                  <a:gd name="T12" fmla="*/ 0 w 24"/>
                  <a:gd name="T13" fmla="*/ 0 h 24"/>
                  <a:gd name="T14" fmla="*/ 0 w 24"/>
                  <a:gd name="T15" fmla="*/ 0 h 24"/>
                  <a:gd name="T16" fmla="*/ 0 w 24"/>
                  <a:gd name="T17" fmla="*/ 1 h 24"/>
                  <a:gd name="T18" fmla="*/ 0 w 24"/>
                  <a:gd name="T19" fmla="*/ 1 h 24"/>
                  <a:gd name="T20" fmla="*/ 0 w 24"/>
                  <a:gd name="T21" fmla="*/ 2 h 24"/>
                  <a:gd name="T22" fmla="*/ 0 w 24"/>
                  <a:gd name="T23" fmla="*/ 2 h 24"/>
                  <a:gd name="T24" fmla="*/ 1 w 24"/>
                  <a:gd name="T25" fmla="*/ 2 h 24"/>
                  <a:gd name="T26" fmla="*/ 1 w 24"/>
                  <a:gd name="T27" fmla="*/ 2 h 24"/>
                  <a:gd name="T28" fmla="*/ 2 w 24"/>
                  <a:gd name="T29" fmla="*/ 2 h 24"/>
                  <a:gd name="T30" fmla="*/ 2 w 24"/>
                  <a:gd name="T31" fmla="*/ 1 h 24"/>
                  <a:gd name="T32" fmla="*/ 2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3" y="8"/>
                    </a:lnTo>
                    <a:lnTo>
                      <a:pt x="21" y="4"/>
                    </a:lnTo>
                    <a:lnTo>
                      <a:pt x="16" y="0"/>
                    </a:lnTo>
                    <a:lnTo>
                      <a:pt x="12" y="0"/>
                    </a:lnTo>
                    <a:lnTo>
                      <a:pt x="7" y="0"/>
                    </a:lnTo>
                    <a:lnTo>
                      <a:pt x="3" y="4"/>
                    </a:lnTo>
                    <a:lnTo>
                      <a:pt x="1" y="8"/>
                    </a:lnTo>
                    <a:lnTo>
                      <a:pt x="0" y="12"/>
                    </a:lnTo>
                    <a:lnTo>
                      <a:pt x="1" y="17"/>
                    </a:lnTo>
                    <a:lnTo>
                      <a:pt x="3" y="21"/>
                    </a:lnTo>
                    <a:lnTo>
                      <a:pt x="7" y="23"/>
                    </a:lnTo>
                    <a:lnTo>
                      <a:pt x="12" y="24"/>
                    </a:lnTo>
                    <a:lnTo>
                      <a:pt x="16" y="23"/>
                    </a:lnTo>
                    <a:lnTo>
                      <a:pt x="21" y="21"/>
                    </a:lnTo>
                    <a:lnTo>
                      <a:pt x="23" y="17"/>
                    </a:lnTo>
                    <a:lnTo>
                      <a:pt x="24" y="12"/>
                    </a:lnTo>
                    <a:close/>
                  </a:path>
                </a:pathLst>
              </a:custGeom>
              <a:solidFill>
                <a:srgbClr val="033BC9"/>
              </a:solidFill>
              <a:ln w="9525">
                <a:noFill/>
                <a:round/>
                <a:headEnd/>
                <a:tailEnd/>
              </a:ln>
            </p:spPr>
            <p:txBody>
              <a:bodyPr/>
              <a:lstStyle/>
              <a:p>
                <a:pPr defTabSz="650230" hangingPunct="1">
                  <a:spcBef>
                    <a:spcPts val="0"/>
                  </a:spcBef>
                </a:pPr>
                <a:endParaRPr lang="en-US" sz="2560" kern="1200" dirty="0">
                  <a:solidFill>
                    <a:srgbClr val="000000"/>
                  </a:solidFill>
                  <a:latin typeface="IBM Plex Sans" panose="020B0503050203000203" pitchFamily="34" charset="77"/>
                  <a:ea typeface=""/>
                  <a:cs typeface=""/>
                </a:endParaRPr>
              </a:p>
            </p:txBody>
          </p:sp>
          <p:sp>
            <p:nvSpPr>
              <p:cNvPr id="19" name="Freeform 18"/>
              <p:cNvSpPr>
                <a:spLocks/>
              </p:cNvSpPr>
              <p:nvPr/>
            </p:nvSpPr>
            <p:spPr bwMode="auto">
              <a:xfrm>
                <a:off x="3828" y="724"/>
                <a:ext cx="11" cy="10"/>
              </a:xfrm>
              <a:custGeom>
                <a:avLst/>
                <a:gdLst>
                  <a:gd name="T0" fmla="*/ 2 w 25"/>
                  <a:gd name="T1" fmla="*/ 1 h 24"/>
                  <a:gd name="T2" fmla="*/ 2 w 25"/>
                  <a:gd name="T3" fmla="*/ 0 h 24"/>
                  <a:gd name="T4" fmla="*/ 2 w 25"/>
                  <a:gd name="T5" fmla="*/ 0 h 24"/>
                  <a:gd name="T6" fmla="*/ 1 w 25"/>
                  <a:gd name="T7" fmla="*/ 0 h 24"/>
                  <a:gd name="T8" fmla="*/ 1 w 25"/>
                  <a:gd name="T9" fmla="*/ 0 h 24"/>
                  <a:gd name="T10" fmla="*/ 0 w 25"/>
                  <a:gd name="T11" fmla="*/ 0 h 24"/>
                  <a:gd name="T12" fmla="*/ 0 w 25"/>
                  <a:gd name="T13" fmla="*/ 0 h 24"/>
                  <a:gd name="T14" fmla="*/ 0 w 25"/>
                  <a:gd name="T15" fmla="*/ 0 h 24"/>
                  <a:gd name="T16" fmla="*/ 0 w 25"/>
                  <a:gd name="T17" fmla="*/ 1 h 24"/>
                  <a:gd name="T18" fmla="*/ 0 w 25"/>
                  <a:gd name="T19" fmla="*/ 1 h 24"/>
                  <a:gd name="T20" fmla="*/ 0 w 25"/>
                  <a:gd name="T21" fmla="*/ 2 h 24"/>
                  <a:gd name="T22" fmla="*/ 0 w 25"/>
                  <a:gd name="T23" fmla="*/ 2 h 24"/>
                  <a:gd name="T24" fmla="*/ 1 w 25"/>
                  <a:gd name="T25" fmla="*/ 2 h 24"/>
                  <a:gd name="T26" fmla="*/ 1 w 25"/>
                  <a:gd name="T27" fmla="*/ 2 h 24"/>
                  <a:gd name="T28" fmla="*/ 2 w 25"/>
                  <a:gd name="T29" fmla="*/ 2 h 24"/>
                  <a:gd name="T30" fmla="*/ 2 w 25"/>
                  <a:gd name="T31" fmla="*/ 1 h 24"/>
                  <a:gd name="T32" fmla="*/ 2 w 25"/>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25" y="12"/>
                    </a:moveTo>
                    <a:lnTo>
                      <a:pt x="24" y="8"/>
                    </a:lnTo>
                    <a:lnTo>
                      <a:pt x="21" y="4"/>
                    </a:lnTo>
                    <a:lnTo>
                      <a:pt x="17" y="0"/>
                    </a:lnTo>
                    <a:lnTo>
                      <a:pt x="13" y="0"/>
                    </a:lnTo>
                    <a:lnTo>
                      <a:pt x="7" y="0"/>
                    </a:lnTo>
                    <a:lnTo>
                      <a:pt x="3" y="4"/>
                    </a:lnTo>
                    <a:lnTo>
                      <a:pt x="1" y="8"/>
                    </a:lnTo>
                    <a:lnTo>
                      <a:pt x="0" y="12"/>
                    </a:lnTo>
                    <a:lnTo>
                      <a:pt x="1" y="17"/>
                    </a:lnTo>
                    <a:lnTo>
                      <a:pt x="3" y="21"/>
                    </a:lnTo>
                    <a:lnTo>
                      <a:pt x="7" y="23"/>
                    </a:lnTo>
                    <a:lnTo>
                      <a:pt x="13" y="24"/>
                    </a:lnTo>
                    <a:lnTo>
                      <a:pt x="17" y="23"/>
                    </a:lnTo>
                    <a:lnTo>
                      <a:pt x="21" y="21"/>
                    </a:lnTo>
                    <a:lnTo>
                      <a:pt x="24" y="17"/>
                    </a:lnTo>
                    <a:lnTo>
                      <a:pt x="25" y="12"/>
                    </a:lnTo>
                    <a:close/>
                  </a:path>
                </a:pathLst>
              </a:custGeom>
              <a:solidFill>
                <a:srgbClr val="033BC9"/>
              </a:solidFill>
              <a:ln w="9525">
                <a:noFill/>
                <a:round/>
                <a:headEnd/>
                <a:tailEnd/>
              </a:ln>
            </p:spPr>
            <p:txBody>
              <a:bodyPr/>
              <a:lstStyle/>
              <a:p>
                <a:pPr defTabSz="650230" hangingPunct="1">
                  <a:spcBef>
                    <a:spcPts val="0"/>
                  </a:spcBef>
                </a:pPr>
                <a:endParaRPr lang="en-US" sz="2560" kern="1200" dirty="0">
                  <a:solidFill>
                    <a:srgbClr val="000000"/>
                  </a:solidFill>
                  <a:latin typeface="IBM Plex Sans" panose="020B0503050203000203" pitchFamily="34" charset="77"/>
                  <a:ea typeface=""/>
                  <a:cs typeface=""/>
                </a:endParaRPr>
              </a:p>
            </p:txBody>
          </p:sp>
          <p:sp>
            <p:nvSpPr>
              <p:cNvPr id="20" name="Freeform 19"/>
              <p:cNvSpPr>
                <a:spLocks/>
              </p:cNvSpPr>
              <p:nvPr/>
            </p:nvSpPr>
            <p:spPr bwMode="auto">
              <a:xfrm>
                <a:off x="3684" y="788"/>
                <a:ext cx="54" cy="9"/>
              </a:xfrm>
              <a:custGeom>
                <a:avLst/>
                <a:gdLst>
                  <a:gd name="T0" fmla="*/ 8 w 131"/>
                  <a:gd name="T1" fmla="*/ 1 h 24"/>
                  <a:gd name="T2" fmla="*/ 1 w 131"/>
                  <a:gd name="T3" fmla="*/ 1 h 24"/>
                  <a:gd name="T4" fmla="*/ 0 w 131"/>
                  <a:gd name="T5" fmla="*/ 1 h 24"/>
                  <a:gd name="T6" fmla="*/ 0 w 131"/>
                  <a:gd name="T7" fmla="*/ 1 h 24"/>
                  <a:gd name="T8" fmla="*/ 0 w 131"/>
                  <a:gd name="T9" fmla="*/ 1 h 24"/>
                  <a:gd name="T10" fmla="*/ 0 w 131"/>
                  <a:gd name="T11" fmla="*/ 1 h 24"/>
                  <a:gd name="T12" fmla="*/ 0 w 131"/>
                  <a:gd name="T13" fmla="*/ 0 h 24"/>
                  <a:gd name="T14" fmla="*/ 0 w 131"/>
                  <a:gd name="T15" fmla="*/ 0 h 24"/>
                  <a:gd name="T16" fmla="*/ 0 w 131"/>
                  <a:gd name="T17" fmla="*/ 0 h 24"/>
                  <a:gd name="T18" fmla="*/ 1 w 131"/>
                  <a:gd name="T19" fmla="*/ 0 h 24"/>
                  <a:gd name="T20" fmla="*/ 8 w 131"/>
                  <a:gd name="T21" fmla="*/ 0 h 24"/>
                  <a:gd name="T22" fmla="*/ 9 w 131"/>
                  <a:gd name="T23" fmla="*/ 0 h 24"/>
                  <a:gd name="T24" fmla="*/ 9 w 131"/>
                  <a:gd name="T25" fmla="*/ 0 h 24"/>
                  <a:gd name="T26" fmla="*/ 9 w 131"/>
                  <a:gd name="T27" fmla="*/ 0 h 24"/>
                  <a:gd name="T28" fmla="*/ 9 w 131"/>
                  <a:gd name="T29" fmla="*/ 1 h 24"/>
                  <a:gd name="T30" fmla="*/ 9 w 131"/>
                  <a:gd name="T31" fmla="*/ 1 h 24"/>
                  <a:gd name="T32" fmla="*/ 9 w 131"/>
                  <a:gd name="T33" fmla="*/ 1 h 24"/>
                  <a:gd name="T34" fmla="*/ 9 w 131"/>
                  <a:gd name="T35" fmla="*/ 1 h 24"/>
                  <a:gd name="T36" fmla="*/ 8 w 131"/>
                  <a:gd name="T37" fmla="*/ 1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
                  <a:gd name="T58" fmla="*/ 0 h 24"/>
                  <a:gd name="T59" fmla="*/ 131 w 131"/>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 h="24">
                    <a:moveTo>
                      <a:pt x="120" y="24"/>
                    </a:moveTo>
                    <a:lnTo>
                      <a:pt x="12" y="24"/>
                    </a:lnTo>
                    <a:lnTo>
                      <a:pt x="7" y="22"/>
                    </a:lnTo>
                    <a:lnTo>
                      <a:pt x="3" y="19"/>
                    </a:lnTo>
                    <a:lnTo>
                      <a:pt x="1" y="16"/>
                    </a:lnTo>
                    <a:lnTo>
                      <a:pt x="0" y="12"/>
                    </a:lnTo>
                    <a:lnTo>
                      <a:pt x="1" y="7"/>
                    </a:lnTo>
                    <a:lnTo>
                      <a:pt x="3" y="4"/>
                    </a:lnTo>
                    <a:lnTo>
                      <a:pt x="7" y="0"/>
                    </a:lnTo>
                    <a:lnTo>
                      <a:pt x="12" y="0"/>
                    </a:lnTo>
                    <a:lnTo>
                      <a:pt x="120" y="0"/>
                    </a:lnTo>
                    <a:lnTo>
                      <a:pt x="124" y="0"/>
                    </a:lnTo>
                    <a:lnTo>
                      <a:pt x="128" y="4"/>
                    </a:lnTo>
                    <a:lnTo>
                      <a:pt x="130" y="7"/>
                    </a:lnTo>
                    <a:lnTo>
                      <a:pt x="131" y="12"/>
                    </a:lnTo>
                    <a:lnTo>
                      <a:pt x="130" y="16"/>
                    </a:lnTo>
                    <a:lnTo>
                      <a:pt x="128" y="19"/>
                    </a:lnTo>
                    <a:lnTo>
                      <a:pt x="124" y="22"/>
                    </a:lnTo>
                    <a:lnTo>
                      <a:pt x="120" y="24"/>
                    </a:lnTo>
                    <a:close/>
                  </a:path>
                </a:pathLst>
              </a:custGeom>
              <a:solidFill>
                <a:srgbClr val="033BC9"/>
              </a:solidFill>
              <a:ln w="9525">
                <a:noFill/>
                <a:round/>
                <a:headEnd/>
                <a:tailEnd/>
              </a:ln>
            </p:spPr>
            <p:txBody>
              <a:bodyPr/>
              <a:lstStyle/>
              <a:p>
                <a:pPr defTabSz="650230" hangingPunct="1">
                  <a:spcBef>
                    <a:spcPts val="0"/>
                  </a:spcBef>
                </a:pPr>
                <a:endParaRPr lang="en-US" sz="2560" kern="1200" dirty="0">
                  <a:solidFill>
                    <a:srgbClr val="000000"/>
                  </a:solidFill>
                  <a:latin typeface="IBM Plex Sans" panose="020B0503050203000203" pitchFamily="34" charset="77"/>
                  <a:ea typeface=""/>
                  <a:cs typeface=""/>
                </a:endParaRPr>
              </a:p>
            </p:txBody>
          </p:sp>
          <p:sp>
            <p:nvSpPr>
              <p:cNvPr id="21" name="Freeform 20"/>
              <p:cNvSpPr>
                <a:spLocks/>
              </p:cNvSpPr>
              <p:nvPr/>
            </p:nvSpPr>
            <p:spPr bwMode="auto">
              <a:xfrm>
                <a:off x="3684" y="764"/>
                <a:ext cx="54" cy="9"/>
              </a:xfrm>
              <a:custGeom>
                <a:avLst/>
                <a:gdLst>
                  <a:gd name="T0" fmla="*/ 8 w 131"/>
                  <a:gd name="T1" fmla="*/ 2 h 23"/>
                  <a:gd name="T2" fmla="*/ 1 w 131"/>
                  <a:gd name="T3" fmla="*/ 2 h 23"/>
                  <a:gd name="T4" fmla="*/ 0 w 131"/>
                  <a:gd name="T5" fmla="*/ 2 h 23"/>
                  <a:gd name="T6" fmla="*/ 0 w 131"/>
                  <a:gd name="T7" fmla="*/ 1 h 23"/>
                  <a:gd name="T8" fmla="*/ 0 w 131"/>
                  <a:gd name="T9" fmla="*/ 1 h 23"/>
                  <a:gd name="T10" fmla="*/ 0 w 131"/>
                  <a:gd name="T11" fmla="*/ 1 h 23"/>
                  <a:gd name="T12" fmla="*/ 0 w 131"/>
                  <a:gd name="T13" fmla="*/ 0 h 23"/>
                  <a:gd name="T14" fmla="*/ 0 w 131"/>
                  <a:gd name="T15" fmla="*/ 0 h 23"/>
                  <a:gd name="T16" fmla="*/ 0 w 131"/>
                  <a:gd name="T17" fmla="*/ 0 h 23"/>
                  <a:gd name="T18" fmla="*/ 1 w 131"/>
                  <a:gd name="T19" fmla="*/ 0 h 23"/>
                  <a:gd name="T20" fmla="*/ 8 w 131"/>
                  <a:gd name="T21" fmla="*/ 0 h 23"/>
                  <a:gd name="T22" fmla="*/ 9 w 131"/>
                  <a:gd name="T23" fmla="*/ 0 h 23"/>
                  <a:gd name="T24" fmla="*/ 9 w 131"/>
                  <a:gd name="T25" fmla="*/ 0 h 23"/>
                  <a:gd name="T26" fmla="*/ 9 w 131"/>
                  <a:gd name="T27" fmla="*/ 0 h 23"/>
                  <a:gd name="T28" fmla="*/ 9 w 131"/>
                  <a:gd name="T29" fmla="*/ 1 h 23"/>
                  <a:gd name="T30" fmla="*/ 9 w 131"/>
                  <a:gd name="T31" fmla="*/ 1 h 23"/>
                  <a:gd name="T32" fmla="*/ 9 w 131"/>
                  <a:gd name="T33" fmla="*/ 1 h 23"/>
                  <a:gd name="T34" fmla="*/ 9 w 131"/>
                  <a:gd name="T35" fmla="*/ 2 h 23"/>
                  <a:gd name="T36" fmla="*/ 8 w 131"/>
                  <a:gd name="T37" fmla="*/ 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
                  <a:gd name="T58" fmla="*/ 0 h 23"/>
                  <a:gd name="T59" fmla="*/ 131 w 131"/>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 h="23">
                    <a:moveTo>
                      <a:pt x="120" y="23"/>
                    </a:moveTo>
                    <a:lnTo>
                      <a:pt x="12" y="23"/>
                    </a:lnTo>
                    <a:lnTo>
                      <a:pt x="7" y="22"/>
                    </a:lnTo>
                    <a:lnTo>
                      <a:pt x="3" y="20"/>
                    </a:lnTo>
                    <a:lnTo>
                      <a:pt x="1" y="17"/>
                    </a:lnTo>
                    <a:lnTo>
                      <a:pt x="0" y="11"/>
                    </a:lnTo>
                    <a:lnTo>
                      <a:pt x="1" y="7"/>
                    </a:lnTo>
                    <a:lnTo>
                      <a:pt x="3" y="4"/>
                    </a:lnTo>
                    <a:lnTo>
                      <a:pt x="7" y="1"/>
                    </a:lnTo>
                    <a:lnTo>
                      <a:pt x="12" y="0"/>
                    </a:lnTo>
                    <a:lnTo>
                      <a:pt x="120" y="0"/>
                    </a:lnTo>
                    <a:lnTo>
                      <a:pt x="124" y="1"/>
                    </a:lnTo>
                    <a:lnTo>
                      <a:pt x="128" y="4"/>
                    </a:lnTo>
                    <a:lnTo>
                      <a:pt x="130" y="7"/>
                    </a:lnTo>
                    <a:lnTo>
                      <a:pt x="131" y="11"/>
                    </a:lnTo>
                    <a:lnTo>
                      <a:pt x="130" y="17"/>
                    </a:lnTo>
                    <a:lnTo>
                      <a:pt x="128" y="20"/>
                    </a:lnTo>
                    <a:lnTo>
                      <a:pt x="124" y="22"/>
                    </a:lnTo>
                    <a:lnTo>
                      <a:pt x="120" y="23"/>
                    </a:lnTo>
                    <a:close/>
                  </a:path>
                </a:pathLst>
              </a:custGeom>
              <a:solidFill>
                <a:srgbClr val="033BC9"/>
              </a:solidFill>
              <a:ln w="9525">
                <a:noFill/>
                <a:round/>
                <a:headEnd/>
                <a:tailEnd/>
              </a:ln>
            </p:spPr>
            <p:txBody>
              <a:bodyPr/>
              <a:lstStyle/>
              <a:p>
                <a:pPr defTabSz="650230" hangingPunct="1">
                  <a:spcBef>
                    <a:spcPts val="0"/>
                  </a:spcBef>
                </a:pPr>
                <a:endParaRPr lang="en-US" sz="2560" kern="1200" dirty="0">
                  <a:solidFill>
                    <a:srgbClr val="000000"/>
                  </a:solidFill>
                  <a:latin typeface="IBM Plex Sans" panose="020B0503050203000203" pitchFamily="34" charset="77"/>
                  <a:ea typeface=""/>
                  <a:cs typeface=""/>
                </a:endParaRPr>
              </a:p>
            </p:txBody>
          </p:sp>
          <p:sp>
            <p:nvSpPr>
              <p:cNvPr id="22" name="Freeform 21"/>
              <p:cNvSpPr>
                <a:spLocks/>
              </p:cNvSpPr>
              <p:nvPr/>
            </p:nvSpPr>
            <p:spPr bwMode="auto">
              <a:xfrm>
                <a:off x="3684" y="812"/>
                <a:ext cx="54" cy="10"/>
              </a:xfrm>
              <a:custGeom>
                <a:avLst/>
                <a:gdLst>
                  <a:gd name="T0" fmla="*/ 8 w 131"/>
                  <a:gd name="T1" fmla="*/ 2 h 23"/>
                  <a:gd name="T2" fmla="*/ 1 w 131"/>
                  <a:gd name="T3" fmla="*/ 2 h 23"/>
                  <a:gd name="T4" fmla="*/ 0 w 131"/>
                  <a:gd name="T5" fmla="*/ 2 h 23"/>
                  <a:gd name="T6" fmla="*/ 0 w 131"/>
                  <a:gd name="T7" fmla="*/ 2 h 23"/>
                  <a:gd name="T8" fmla="*/ 0 w 131"/>
                  <a:gd name="T9" fmla="*/ 1 h 23"/>
                  <a:gd name="T10" fmla="*/ 0 w 131"/>
                  <a:gd name="T11" fmla="*/ 1 h 23"/>
                  <a:gd name="T12" fmla="*/ 0 w 131"/>
                  <a:gd name="T13" fmla="*/ 0 h 23"/>
                  <a:gd name="T14" fmla="*/ 0 w 131"/>
                  <a:gd name="T15" fmla="*/ 0 h 23"/>
                  <a:gd name="T16" fmla="*/ 0 w 131"/>
                  <a:gd name="T17" fmla="*/ 0 h 23"/>
                  <a:gd name="T18" fmla="*/ 1 w 131"/>
                  <a:gd name="T19" fmla="*/ 0 h 23"/>
                  <a:gd name="T20" fmla="*/ 8 w 131"/>
                  <a:gd name="T21" fmla="*/ 0 h 23"/>
                  <a:gd name="T22" fmla="*/ 9 w 131"/>
                  <a:gd name="T23" fmla="*/ 0 h 23"/>
                  <a:gd name="T24" fmla="*/ 9 w 131"/>
                  <a:gd name="T25" fmla="*/ 0 h 23"/>
                  <a:gd name="T26" fmla="*/ 9 w 131"/>
                  <a:gd name="T27" fmla="*/ 0 h 23"/>
                  <a:gd name="T28" fmla="*/ 9 w 131"/>
                  <a:gd name="T29" fmla="*/ 1 h 23"/>
                  <a:gd name="T30" fmla="*/ 9 w 131"/>
                  <a:gd name="T31" fmla="*/ 1 h 23"/>
                  <a:gd name="T32" fmla="*/ 9 w 131"/>
                  <a:gd name="T33" fmla="*/ 2 h 23"/>
                  <a:gd name="T34" fmla="*/ 9 w 131"/>
                  <a:gd name="T35" fmla="*/ 2 h 23"/>
                  <a:gd name="T36" fmla="*/ 8 w 131"/>
                  <a:gd name="T37" fmla="*/ 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
                  <a:gd name="T58" fmla="*/ 0 h 23"/>
                  <a:gd name="T59" fmla="*/ 131 w 131"/>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 h="23">
                    <a:moveTo>
                      <a:pt x="120" y="23"/>
                    </a:moveTo>
                    <a:lnTo>
                      <a:pt x="12" y="23"/>
                    </a:lnTo>
                    <a:lnTo>
                      <a:pt x="7" y="22"/>
                    </a:lnTo>
                    <a:lnTo>
                      <a:pt x="3" y="20"/>
                    </a:lnTo>
                    <a:lnTo>
                      <a:pt x="1" y="16"/>
                    </a:lnTo>
                    <a:lnTo>
                      <a:pt x="0" y="12"/>
                    </a:lnTo>
                    <a:lnTo>
                      <a:pt x="1" y="7"/>
                    </a:lnTo>
                    <a:lnTo>
                      <a:pt x="3" y="3"/>
                    </a:lnTo>
                    <a:lnTo>
                      <a:pt x="7" y="1"/>
                    </a:lnTo>
                    <a:lnTo>
                      <a:pt x="12" y="0"/>
                    </a:lnTo>
                    <a:lnTo>
                      <a:pt x="120" y="0"/>
                    </a:lnTo>
                    <a:lnTo>
                      <a:pt x="124" y="1"/>
                    </a:lnTo>
                    <a:lnTo>
                      <a:pt x="128" y="3"/>
                    </a:lnTo>
                    <a:lnTo>
                      <a:pt x="130" y="7"/>
                    </a:lnTo>
                    <a:lnTo>
                      <a:pt x="131" y="12"/>
                    </a:lnTo>
                    <a:lnTo>
                      <a:pt x="130" y="16"/>
                    </a:lnTo>
                    <a:lnTo>
                      <a:pt x="128" y="20"/>
                    </a:lnTo>
                    <a:lnTo>
                      <a:pt x="124" y="22"/>
                    </a:lnTo>
                    <a:lnTo>
                      <a:pt x="120" y="23"/>
                    </a:lnTo>
                    <a:close/>
                  </a:path>
                </a:pathLst>
              </a:custGeom>
              <a:solidFill>
                <a:srgbClr val="033BC9"/>
              </a:solidFill>
              <a:ln w="9525">
                <a:noFill/>
                <a:round/>
                <a:headEnd/>
                <a:tailEnd/>
              </a:ln>
            </p:spPr>
            <p:txBody>
              <a:bodyPr/>
              <a:lstStyle/>
              <a:p>
                <a:pPr defTabSz="650230" hangingPunct="1">
                  <a:spcBef>
                    <a:spcPts val="0"/>
                  </a:spcBef>
                </a:pPr>
                <a:endParaRPr lang="en-US" sz="2560" kern="1200" dirty="0">
                  <a:solidFill>
                    <a:srgbClr val="000000"/>
                  </a:solidFill>
                  <a:latin typeface="IBM Plex Sans" panose="020B0503050203000203" pitchFamily="34" charset="77"/>
                  <a:ea typeface=""/>
                  <a:cs typeface=""/>
                </a:endParaRPr>
              </a:p>
            </p:txBody>
          </p:sp>
          <p:sp>
            <p:nvSpPr>
              <p:cNvPr id="23" name="Freeform 22"/>
              <p:cNvSpPr>
                <a:spLocks/>
              </p:cNvSpPr>
              <p:nvPr/>
            </p:nvSpPr>
            <p:spPr bwMode="auto">
              <a:xfrm>
                <a:off x="3658" y="886"/>
                <a:ext cx="242" cy="9"/>
              </a:xfrm>
              <a:custGeom>
                <a:avLst/>
                <a:gdLst>
                  <a:gd name="T0" fmla="*/ 40 w 587"/>
                  <a:gd name="T1" fmla="*/ 2 h 23"/>
                  <a:gd name="T2" fmla="*/ 1 w 587"/>
                  <a:gd name="T3" fmla="*/ 2 h 23"/>
                  <a:gd name="T4" fmla="*/ 0 w 587"/>
                  <a:gd name="T5" fmla="*/ 2 h 23"/>
                  <a:gd name="T6" fmla="*/ 0 w 587"/>
                  <a:gd name="T7" fmla="*/ 1 h 23"/>
                  <a:gd name="T8" fmla="*/ 0 w 587"/>
                  <a:gd name="T9" fmla="*/ 1 h 23"/>
                  <a:gd name="T10" fmla="*/ 0 w 587"/>
                  <a:gd name="T11" fmla="*/ 1 h 23"/>
                  <a:gd name="T12" fmla="*/ 0 w 587"/>
                  <a:gd name="T13" fmla="*/ 0 h 23"/>
                  <a:gd name="T14" fmla="*/ 0 w 587"/>
                  <a:gd name="T15" fmla="*/ 0 h 23"/>
                  <a:gd name="T16" fmla="*/ 0 w 587"/>
                  <a:gd name="T17" fmla="*/ 0 h 23"/>
                  <a:gd name="T18" fmla="*/ 1 w 587"/>
                  <a:gd name="T19" fmla="*/ 0 h 23"/>
                  <a:gd name="T20" fmla="*/ 40 w 587"/>
                  <a:gd name="T21" fmla="*/ 0 h 23"/>
                  <a:gd name="T22" fmla="*/ 41 w 587"/>
                  <a:gd name="T23" fmla="*/ 0 h 23"/>
                  <a:gd name="T24" fmla="*/ 41 w 587"/>
                  <a:gd name="T25" fmla="*/ 0 h 23"/>
                  <a:gd name="T26" fmla="*/ 41 w 587"/>
                  <a:gd name="T27" fmla="*/ 0 h 23"/>
                  <a:gd name="T28" fmla="*/ 41 w 587"/>
                  <a:gd name="T29" fmla="*/ 1 h 23"/>
                  <a:gd name="T30" fmla="*/ 41 w 587"/>
                  <a:gd name="T31" fmla="*/ 1 h 23"/>
                  <a:gd name="T32" fmla="*/ 41 w 587"/>
                  <a:gd name="T33" fmla="*/ 1 h 23"/>
                  <a:gd name="T34" fmla="*/ 41 w 587"/>
                  <a:gd name="T35" fmla="*/ 2 h 23"/>
                  <a:gd name="T36" fmla="*/ 40 w 587"/>
                  <a:gd name="T37" fmla="*/ 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7"/>
                  <a:gd name="T58" fmla="*/ 0 h 23"/>
                  <a:gd name="T59" fmla="*/ 587 w 58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7" h="23">
                    <a:moveTo>
                      <a:pt x="576" y="23"/>
                    </a:moveTo>
                    <a:lnTo>
                      <a:pt x="12" y="23"/>
                    </a:lnTo>
                    <a:lnTo>
                      <a:pt x="8" y="22"/>
                    </a:lnTo>
                    <a:lnTo>
                      <a:pt x="5" y="19"/>
                    </a:lnTo>
                    <a:lnTo>
                      <a:pt x="1" y="16"/>
                    </a:lnTo>
                    <a:lnTo>
                      <a:pt x="0" y="12"/>
                    </a:lnTo>
                    <a:lnTo>
                      <a:pt x="1" y="6"/>
                    </a:lnTo>
                    <a:lnTo>
                      <a:pt x="5" y="3"/>
                    </a:lnTo>
                    <a:lnTo>
                      <a:pt x="8" y="0"/>
                    </a:lnTo>
                    <a:lnTo>
                      <a:pt x="12" y="0"/>
                    </a:lnTo>
                    <a:lnTo>
                      <a:pt x="576" y="0"/>
                    </a:lnTo>
                    <a:lnTo>
                      <a:pt x="580" y="0"/>
                    </a:lnTo>
                    <a:lnTo>
                      <a:pt x="584" y="3"/>
                    </a:lnTo>
                    <a:lnTo>
                      <a:pt x="586" y="6"/>
                    </a:lnTo>
                    <a:lnTo>
                      <a:pt x="587" y="12"/>
                    </a:lnTo>
                    <a:lnTo>
                      <a:pt x="586" y="16"/>
                    </a:lnTo>
                    <a:lnTo>
                      <a:pt x="584" y="19"/>
                    </a:lnTo>
                    <a:lnTo>
                      <a:pt x="580" y="22"/>
                    </a:lnTo>
                    <a:lnTo>
                      <a:pt x="576" y="23"/>
                    </a:lnTo>
                    <a:close/>
                  </a:path>
                </a:pathLst>
              </a:custGeom>
              <a:solidFill>
                <a:srgbClr val="033BC9"/>
              </a:solidFill>
              <a:ln w="9525">
                <a:noFill/>
                <a:round/>
                <a:headEnd/>
                <a:tailEnd/>
              </a:ln>
            </p:spPr>
            <p:txBody>
              <a:bodyPr/>
              <a:lstStyle/>
              <a:p>
                <a:pPr defTabSz="650230" hangingPunct="1">
                  <a:spcBef>
                    <a:spcPts val="0"/>
                  </a:spcBef>
                </a:pPr>
                <a:endParaRPr lang="en-US" sz="2560" kern="1200" dirty="0">
                  <a:solidFill>
                    <a:srgbClr val="000000"/>
                  </a:solidFill>
                  <a:latin typeface="IBM Plex Sans" panose="020B0503050203000203" pitchFamily="34" charset="77"/>
                  <a:ea typeface=""/>
                  <a:cs typeface=""/>
                </a:endParaRPr>
              </a:p>
            </p:txBody>
          </p:sp>
          <p:sp>
            <p:nvSpPr>
              <p:cNvPr id="24" name="Freeform 23"/>
              <p:cNvSpPr>
                <a:spLocks/>
              </p:cNvSpPr>
              <p:nvPr/>
            </p:nvSpPr>
            <p:spPr bwMode="auto">
              <a:xfrm>
                <a:off x="3658" y="934"/>
                <a:ext cx="242" cy="10"/>
              </a:xfrm>
              <a:custGeom>
                <a:avLst/>
                <a:gdLst>
                  <a:gd name="T0" fmla="*/ 40 w 587"/>
                  <a:gd name="T1" fmla="*/ 2 h 24"/>
                  <a:gd name="T2" fmla="*/ 1 w 587"/>
                  <a:gd name="T3" fmla="*/ 2 h 24"/>
                  <a:gd name="T4" fmla="*/ 0 w 587"/>
                  <a:gd name="T5" fmla="*/ 2 h 24"/>
                  <a:gd name="T6" fmla="*/ 0 w 587"/>
                  <a:gd name="T7" fmla="*/ 1 h 24"/>
                  <a:gd name="T8" fmla="*/ 0 w 587"/>
                  <a:gd name="T9" fmla="*/ 1 h 24"/>
                  <a:gd name="T10" fmla="*/ 0 w 587"/>
                  <a:gd name="T11" fmla="*/ 1 h 24"/>
                  <a:gd name="T12" fmla="*/ 0 w 587"/>
                  <a:gd name="T13" fmla="*/ 0 h 24"/>
                  <a:gd name="T14" fmla="*/ 0 w 587"/>
                  <a:gd name="T15" fmla="*/ 0 h 24"/>
                  <a:gd name="T16" fmla="*/ 0 w 587"/>
                  <a:gd name="T17" fmla="*/ 0 h 24"/>
                  <a:gd name="T18" fmla="*/ 1 w 587"/>
                  <a:gd name="T19" fmla="*/ 0 h 24"/>
                  <a:gd name="T20" fmla="*/ 40 w 587"/>
                  <a:gd name="T21" fmla="*/ 0 h 24"/>
                  <a:gd name="T22" fmla="*/ 41 w 587"/>
                  <a:gd name="T23" fmla="*/ 0 h 24"/>
                  <a:gd name="T24" fmla="*/ 41 w 587"/>
                  <a:gd name="T25" fmla="*/ 0 h 24"/>
                  <a:gd name="T26" fmla="*/ 41 w 587"/>
                  <a:gd name="T27" fmla="*/ 0 h 24"/>
                  <a:gd name="T28" fmla="*/ 41 w 587"/>
                  <a:gd name="T29" fmla="*/ 1 h 24"/>
                  <a:gd name="T30" fmla="*/ 41 w 587"/>
                  <a:gd name="T31" fmla="*/ 1 h 24"/>
                  <a:gd name="T32" fmla="*/ 41 w 587"/>
                  <a:gd name="T33" fmla="*/ 1 h 24"/>
                  <a:gd name="T34" fmla="*/ 41 w 587"/>
                  <a:gd name="T35" fmla="*/ 2 h 24"/>
                  <a:gd name="T36" fmla="*/ 40 w 587"/>
                  <a:gd name="T37" fmla="*/ 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7"/>
                  <a:gd name="T58" fmla="*/ 0 h 24"/>
                  <a:gd name="T59" fmla="*/ 587 w 587"/>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7" h="24">
                    <a:moveTo>
                      <a:pt x="576" y="24"/>
                    </a:moveTo>
                    <a:lnTo>
                      <a:pt x="12" y="24"/>
                    </a:lnTo>
                    <a:lnTo>
                      <a:pt x="8" y="22"/>
                    </a:lnTo>
                    <a:lnTo>
                      <a:pt x="5" y="20"/>
                    </a:lnTo>
                    <a:lnTo>
                      <a:pt x="1" y="16"/>
                    </a:lnTo>
                    <a:lnTo>
                      <a:pt x="0" y="12"/>
                    </a:lnTo>
                    <a:lnTo>
                      <a:pt x="1" y="8"/>
                    </a:lnTo>
                    <a:lnTo>
                      <a:pt x="5" y="4"/>
                    </a:lnTo>
                    <a:lnTo>
                      <a:pt x="8" y="2"/>
                    </a:lnTo>
                    <a:lnTo>
                      <a:pt x="12" y="0"/>
                    </a:lnTo>
                    <a:lnTo>
                      <a:pt x="576" y="0"/>
                    </a:lnTo>
                    <a:lnTo>
                      <a:pt x="580" y="2"/>
                    </a:lnTo>
                    <a:lnTo>
                      <a:pt x="584" y="4"/>
                    </a:lnTo>
                    <a:lnTo>
                      <a:pt x="586" y="8"/>
                    </a:lnTo>
                    <a:lnTo>
                      <a:pt x="587" y="12"/>
                    </a:lnTo>
                    <a:lnTo>
                      <a:pt x="586" y="16"/>
                    </a:lnTo>
                    <a:lnTo>
                      <a:pt x="584" y="20"/>
                    </a:lnTo>
                    <a:lnTo>
                      <a:pt x="580" y="22"/>
                    </a:lnTo>
                    <a:lnTo>
                      <a:pt x="576" y="24"/>
                    </a:lnTo>
                    <a:close/>
                  </a:path>
                </a:pathLst>
              </a:custGeom>
              <a:solidFill>
                <a:srgbClr val="033BC9"/>
              </a:solidFill>
              <a:ln w="9525">
                <a:noFill/>
                <a:round/>
                <a:headEnd/>
                <a:tailEnd/>
              </a:ln>
            </p:spPr>
            <p:txBody>
              <a:bodyPr/>
              <a:lstStyle/>
              <a:p>
                <a:pPr defTabSz="650230" hangingPunct="1">
                  <a:spcBef>
                    <a:spcPts val="0"/>
                  </a:spcBef>
                </a:pPr>
                <a:endParaRPr lang="en-US" sz="2560" kern="1200" dirty="0">
                  <a:solidFill>
                    <a:srgbClr val="000000"/>
                  </a:solidFill>
                  <a:latin typeface="IBM Plex Sans" panose="020B0503050203000203" pitchFamily="34" charset="77"/>
                  <a:ea typeface=""/>
                  <a:cs typeface=""/>
                </a:endParaRPr>
              </a:p>
            </p:txBody>
          </p:sp>
          <p:sp>
            <p:nvSpPr>
              <p:cNvPr id="25" name="Freeform 24"/>
              <p:cNvSpPr>
                <a:spLocks/>
              </p:cNvSpPr>
              <p:nvPr/>
            </p:nvSpPr>
            <p:spPr bwMode="auto">
              <a:xfrm>
                <a:off x="3658" y="910"/>
                <a:ext cx="242" cy="9"/>
              </a:xfrm>
              <a:custGeom>
                <a:avLst/>
                <a:gdLst>
                  <a:gd name="T0" fmla="*/ 40 w 587"/>
                  <a:gd name="T1" fmla="*/ 2 h 23"/>
                  <a:gd name="T2" fmla="*/ 1 w 587"/>
                  <a:gd name="T3" fmla="*/ 2 h 23"/>
                  <a:gd name="T4" fmla="*/ 0 w 587"/>
                  <a:gd name="T5" fmla="*/ 2 h 23"/>
                  <a:gd name="T6" fmla="*/ 0 w 587"/>
                  <a:gd name="T7" fmla="*/ 1 h 23"/>
                  <a:gd name="T8" fmla="*/ 0 w 587"/>
                  <a:gd name="T9" fmla="*/ 1 h 23"/>
                  <a:gd name="T10" fmla="*/ 0 w 587"/>
                  <a:gd name="T11" fmla="*/ 1 h 23"/>
                  <a:gd name="T12" fmla="*/ 0 w 587"/>
                  <a:gd name="T13" fmla="*/ 0 h 23"/>
                  <a:gd name="T14" fmla="*/ 0 w 587"/>
                  <a:gd name="T15" fmla="*/ 0 h 23"/>
                  <a:gd name="T16" fmla="*/ 0 w 587"/>
                  <a:gd name="T17" fmla="*/ 0 h 23"/>
                  <a:gd name="T18" fmla="*/ 1 w 587"/>
                  <a:gd name="T19" fmla="*/ 0 h 23"/>
                  <a:gd name="T20" fmla="*/ 40 w 587"/>
                  <a:gd name="T21" fmla="*/ 0 h 23"/>
                  <a:gd name="T22" fmla="*/ 41 w 587"/>
                  <a:gd name="T23" fmla="*/ 0 h 23"/>
                  <a:gd name="T24" fmla="*/ 41 w 587"/>
                  <a:gd name="T25" fmla="*/ 0 h 23"/>
                  <a:gd name="T26" fmla="*/ 41 w 587"/>
                  <a:gd name="T27" fmla="*/ 0 h 23"/>
                  <a:gd name="T28" fmla="*/ 41 w 587"/>
                  <a:gd name="T29" fmla="*/ 1 h 23"/>
                  <a:gd name="T30" fmla="*/ 41 w 587"/>
                  <a:gd name="T31" fmla="*/ 1 h 23"/>
                  <a:gd name="T32" fmla="*/ 41 w 587"/>
                  <a:gd name="T33" fmla="*/ 1 h 23"/>
                  <a:gd name="T34" fmla="*/ 41 w 587"/>
                  <a:gd name="T35" fmla="*/ 2 h 23"/>
                  <a:gd name="T36" fmla="*/ 40 w 587"/>
                  <a:gd name="T37" fmla="*/ 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7"/>
                  <a:gd name="T58" fmla="*/ 0 h 23"/>
                  <a:gd name="T59" fmla="*/ 587 w 58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7" h="23">
                    <a:moveTo>
                      <a:pt x="576" y="23"/>
                    </a:moveTo>
                    <a:lnTo>
                      <a:pt x="12" y="23"/>
                    </a:lnTo>
                    <a:lnTo>
                      <a:pt x="8" y="22"/>
                    </a:lnTo>
                    <a:lnTo>
                      <a:pt x="5" y="20"/>
                    </a:lnTo>
                    <a:lnTo>
                      <a:pt x="1" y="16"/>
                    </a:lnTo>
                    <a:lnTo>
                      <a:pt x="0" y="11"/>
                    </a:lnTo>
                    <a:lnTo>
                      <a:pt x="1" y="7"/>
                    </a:lnTo>
                    <a:lnTo>
                      <a:pt x="5" y="3"/>
                    </a:lnTo>
                    <a:lnTo>
                      <a:pt x="8" y="1"/>
                    </a:lnTo>
                    <a:lnTo>
                      <a:pt x="12" y="0"/>
                    </a:lnTo>
                    <a:lnTo>
                      <a:pt x="576" y="0"/>
                    </a:lnTo>
                    <a:lnTo>
                      <a:pt x="580" y="1"/>
                    </a:lnTo>
                    <a:lnTo>
                      <a:pt x="584" y="3"/>
                    </a:lnTo>
                    <a:lnTo>
                      <a:pt x="586" y="7"/>
                    </a:lnTo>
                    <a:lnTo>
                      <a:pt x="587" y="11"/>
                    </a:lnTo>
                    <a:lnTo>
                      <a:pt x="586" y="16"/>
                    </a:lnTo>
                    <a:lnTo>
                      <a:pt x="584" y="20"/>
                    </a:lnTo>
                    <a:lnTo>
                      <a:pt x="580" y="22"/>
                    </a:lnTo>
                    <a:lnTo>
                      <a:pt x="576" y="23"/>
                    </a:lnTo>
                    <a:close/>
                  </a:path>
                </a:pathLst>
              </a:custGeom>
              <a:solidFill>
                <a:srgbClr val="033BC9"/>
              </a:solidFill>
              <a:ln w="9525">
                <a:noFill/>
                <a:round/>
                <a:headEnd/>
                <a:tailEnd/>
              </a:ln>
            </p:spPr>
            <p:txBody>
              <a:bodyPr/>
              <a:lstStyle/>
              <a:p>
                <a:pPr defTabSz="650230" hangingPunct="1">
                  <a:spcBef>
                    <a:spcPts val="0"/>
                  </a:spcBef>
                </a:pPr>
                <a:endParaRPr lang="en-US" sz="2560" kern="1200" dirty="0">
                  <a:solidFill>
                    <a:srgbClr val="000000"/>
                  </a:solidFill>
                  <a:latin typeface="IBM Plex Sans" panose="020B0503050203000203" pitchFamily="34" charset="77"/>
                  <a:ea typeface=""/>
                  <a:cs typeface=""/>
                </a:endParaRPr>
              </a:p>
            </p:txBody>
          </p:sp>
        </p:grpSp>
      </p:grpSp>
      <p:grpSp>
        <p:nvGrpSpPr>
          <p:cNvPr id="53" name="Group 52"/>
          <p:cNvGrpSpPr/>
          <p:nvPr/>
        </p:nvGrpSpPr>
        <p:grpSpPr>
          <a:xfrm>
            <a:off x="1586201" y="5089583"/>
            <a:ext cx="1628688" cy="1628689"/>
            <a:chOff x="1484165" y="3321505"/>
            <a:chExt cx="911325" cy="911326"/>
          </a:xfrm>
          <a:solidFill>
            <a:srgbClr val="FFFFFF"/>
          </a:solidFill>
        </p:grpSpPr>
        <p:sp>
          <p:nvSpPr>
            <p:cNvPr id="54" name="Oval 53"/>
            <p:cNvSpPr/>
            <p:nvPr/>
          </p:nvSpPr>
          <p:spPr>
            <a:xfrm>
              <a:off x="1484165" y="3321505"/>
              <a:ext cx="911325" cy="911326"/>
            </a:xfrm>
            <a:prstGeom prst="ellipse">
              <a:avLst/>
            </a:prstGeom>
            <a:grpFill/>
          </p:spPr>
          <p:txBody>
            <a:bodyPr wrap="square" lIns="0" tIns="0" rIns="0" bIns="0" rtlCol="0" anchor="ctr">
              <a:noAutofit/>
            </a:bodyPr>
            <a:lstStyle/>
            <a:p>
              <a:pPr algn="ctr" defTabSz="650230" hangingPunct="1">
                <a:spcBef>
                  <a:spcPts val="0"/>
                </a:spcBef>
              </a:pPr>
              <a:endParaRPr lang="en-US" sz="1707" kern="1200" dirty="0">
                <a:solidFill>
                  <a:srgbClr val="000000"/>
                </a:solidFill>
                <a:latin typeface="IBM Plex Sans" panose="020B0503050203000203" pitchFamily="34" charset="77"/>
                <a:ea typeface=""/>
                <a:cs typeface="Arial" charset="0"/>
              </a:endParaRPr>
            </a:p>
          </p:txBody>
        </p:sp>
        <p:grpSp>
          <p:nvGrpSpPr>
            <p:cNvPr id="55" name="Group 30"/>
            <p:cNvGrpSpPr>
              <a:grpSpLocks/>
            </p:cNvGrpSpPr>
            <p:nvPr/>
          </p:nvGrpSpPr>
          <p:grpSpPr bwMode="auto">
            <a:xfrm>
              <a:off x="1693217" y="3545000"/>
              <a:ext cx="493220" cy="464335"/>
              <a:chOff x="1766" y="2267"/>
              <a:chExt cx="377" cy="354"/>
            </a:xfrm>
            <a:grpFill/>
          </p:grpSpPr>
          <p:sp>
            <p:nvSpPr>
              <p:cNvPr id="56" name="Freeform 33"/>
              <p:cNvSpPr>
                <a:spLocks/>
              </p:cNvSpPr>
              <p:nvPr/>
            </p:nvSpPr>
            <p:spPr bwMode="auto">
              <a:xfrm>
                <a:off x="1846" y="2329"/>
                <a:ext cx="218" cy="292"/>
              </a:xfrm>
              <a:custGeom>
                <a:avLst/>
                <a:gdLst>
                  <a:gd name="T0" fmla="*/ 52 w 435"/>
                  <a:gd name="T1" fmla="*/ 72 h 585"/>
                  <a:gd name="T2" fmla="*/ 51 w 435"/>
                  <a:gd name="T3" fmla="*/ 71 h 585"/>
                  <a:gd name="T4" fmla="*/ 51 w 435"/>
                  <a:gd name="T5" fmla="*/ 50 h 585"/>
                  <a:gd name="T6" fmla="*/ 48 w 435"/>
                  <a:gd name="T7" fmla="*/ 42 h 585"/>
                  <a:gd name="T8" fmla="*/ 43 w 435"/>
                  <a:gd name="T9" fmla="*/ 36 h 585"/>
                  <a:gd name="T10" fmla="*/ 37 w 435"/>
                  <a:gd name="T11" fmla="*/ 32 h 585"/>
                  <a:gd name="T12" fmla="*/ 32 w 435"/>
                  <a:gd name="T13" fmla="*/ 30 h 585"/>
                  <a:gd name="T14" fmla="*/ 32 w 435"/>
                  <a:gd name="T15" fmla="*/ 28 h 585"/>
                  <a:gd name="T16" fmla="*/ 34 w 435"/>
                  <a:gd name="T17" fmla="*/ 27 h 585"/>
                  <a:gd name="T18" fmla="*/ 38 w 435"/>
                  <a:gd name="T19" fmla="*/ 23 h 585"/>
                  <a:gd name="T20" fmla="*/ 40 w 435"/>
                  <a:gd name="T21" fmla="*/ 18 h 585"/>
                  <a:gd name="T22" fmla="*/ 40 w 435"/>
                  <a:gd name="T23" fmla="*/ 13 h 585"/>
                  <a:gd name="T24" fmla="*/ 38 w 435"/>
                  <a:gd name="T25" fmla="*/ 9 h 585"/>
                  <a:gd name="T26" fmla="*/ 35 w 435"/>
                  <a:gd name="T27" fmla="*/ 5 h 585"/>
                  <a:gd name="T28" fmla="*/ 30 w 435"/>
                  <a:gd name="T29" fmla="*/ 4 h 585"/>
                  <a:gd name="T30" fmla="*/ 25 w 435"/>
                  <a:gd name="T31" fmla="*/ 4 h 585"/>
                  <a:gd name="T32" fmla="*/ 21 w 435"/>
                  <a:gd name="T33" fmla="*/ 5 h 585"/>
                  <a:gd name="T34" fmla="*/ 17 w 435"/>
                  <a:gd name="T35" fmla="*/ 9 h 585"/>
                  <a:gd name="T36" fmla="*/ 15 w 435"/>
                  <a:gd name="T37" fmla="*/ 13 h 585"/>
                  <a:gd name="T38" fmla="*/ 15 w 435"/>
                  <a:gd name="T39" fmla="*/ 18 h 585"/>
                  <a:gd name="T40" fmla="*/ 17 w 435"/>
                  <a:gd name="T41" fmla="*/ 23 h 585"/>
                  <a:gd name="T42" fmla="*/ 21 w 435"/>
                  <a:gd name="T43" fmla="*/ 27 h 585"/>
                  <a:gd name="T44" fmla="*/ 23 w 435"/>
                  <a:gd name="T45" fmla="*/ 28 h 585"/>
                  <a:gd name="T46" fmla="*/ 23 w 435"/>
                  <a:gd name="T47" fmla="*/ 30 h 585"/>
                  <a:gd name="T48" fmla="*/ 18 w 435"/>
                  <a:gd name="T49" fmla="*/ 32 h 585"/>
                  <a:gd name="T50" fmla="*/ 12 w 435"/>
                  <a:gd name="T51" fmla="*/ 36 h 585"/>
                  <a:gd name="T52" fmla="*/ 7 w 435"/>
                  <a:gd name="T53" fmla="*/ 42 h 585"/>
                  <a:gd name="T54" fmla="*/ 4 w 435"/>
                  <a:gd name="T55" fmla="*/ 50 h 585"/>
                  <a:gd name="T56" fmla="*/ 4 w 435"/>
                  <a:gd name="T57" fmla="*/ 71 h 585"/>
                  <a:gd name="T58" fmla="*/ 3 w 435"/>
                  <a:gd name="T59" fmla="*/ 72 h 585"/>
                  <a:gd name="T60" fmla="*/ 2 w 435"/>
                  <a:gd name="T61" fmla="*/ 73 h 585"/>
                  <a:gd name="T62" fmla="*/ 1 w 435"/>
                  <a:gd name="T63" fmla="*/ 72 h 585"/>
                  <a:gd name="T64" fmla="*/ 0 w 435"/>
                  <a:gd name="T65" fmla="*/ 54 h 585"/>
                  <a:gd name="T66" fmla="*/ 2 w 435"/>
                  <a:gd name="T67" fmla="*/ 46 h 585"/>
                  <a:gd name="T68" fmla="*/ 5 w 435"/>
                  <a:gd name="T69" fmla="*/ 38 h 585"/>
                  <a:gd name="T70" fmla="*/ 10 w 435"/>
                  <a:gd name="T71" fmla="*/ 33 h 585"/>
                  <a:gd name="T72" fmla="*/ 17 w 435"/>
                  <a:gd name="T73" fmla="*/ 29 h 585"/>
                  <a:gd name="T74" fmla="*/ 13 w 435"/>
                  <a:gd name="T75" fmla="*/ 23 h 585"/>
                  <a:gd name="T76" fmla="*/ 11 w 435"/>
                  <a:gd name="T77" fmla="*/ 16 h 585"/>
                  <a:gd name="T78" fmla="*/ 13 w 435"/>
                  <a:gd name="T79" fmla="*/ 10 h 585"/>
                  <a:gd name="T80" fmla="*/ 16 w 435"/>
                  <a:gd name="T81" fmla="*/ 4 h 585"/>
                  <a:gd name="T82" fmla="*/ 21 w 435"/>
                  <a:gd name="T83" fmla="*/ 1 h 585"/>
                  <a:gd name="T84" fmla="*/ 28 w 435"/>
                  <a:gd name="T85" fmla="*/ 0 h 585"/>
                  <a:gd name="T86" fmla="*/ 34 w 435"/>
                  <a:gd name="T87" fmla="*/ 1 h 585"/>
                  <a:gd name="T88" fmla="*/ 39 w 435"/>
                  <a:gd name="T89" fmla="*/ 4 h 585"/>
                  <a:gd name="T90" fmla="*/ 43 w 435"/>
                  <a:gd name="T91" fmla="*/ 10 h 585"/>
                  <a:gd name="T92" fmla="*/ 44 w 435"/>
                  <a:gd name="T93" fmla="*/ 16 h 585"/>
                  <a:gd name="T94" fmla="*/ 42 w 435"/>
                  <a:gd name="T95" fmla="*/ 23 h 585"/>
                  <a:gd name="T96" fmla="*/ 38 w 435"/>
                  <a:gd name="T97" fmla="*/ 29 h 585"/>
                  <a:gd name="T98" fmla="*/ 45 w 435"/>
                  <a:gd name="T99" fmla="*/ 33 h 585"/>
                  <a:gd name="T100" fmla="*/ 50 w 435"/>
                  <a:gd name="T101" fmla="*/ 38 h 585"/>
                  <a:gd name="T102" fmla="*/ 54 w 435"/>
                  <a:gd name="T103" fmla="*/ 46 h 585"/>
                  <a:gd name="T104" fmla="*/ 55 w 435"/>
                  <a:gd name="T105" fmla="*/ 54 h 585"/>
                  <a:gd name="T106" fmla="*/ 54 w 435"/>
                  <a:gd name="T107" fmla="*/ 72 h 585"/>
                  <a:gd name="T108" fmla="*/ 53 w 435"/>
                  <a:gd name="T109" fmla="*/ 73 h 5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585"/>
                  <a:gd name="T167" fmla="*/ 435 w 435"/>
                  <a:gd name="T168" fmla="*/ 585 h 5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585">
                    <a:moveTo>
                      <a:pt x="421" y="585"/>
                    </a:moveTo>
                    <a:lnTo>
                      <a:pt x="418" y="585"/>
                    </a:lnTo>
                    <a:lnTo>
                      <a:pt x="415" y="584"/>
                    </a:lnTo>
                    <a:lnTo>
                      <a:pt x="412" y="582"/>
                    </a:lnTo>
                    <a:lnTo>
                      <a:pt x="409" y="581"/>
                    </a:lnTo>
                    <a:lnTo>
                      <a:pt x="408" y="579"/>
                    </a:lnTo>
                    <a:lnTo>
                      <a:pt x="406" y="575"/>
                    </a:lnTo>
                    <a:lnTo>
                      <a:pt x="406" y="572"/>
                    </a:lnTo>
                    <a:lnTo>
                      <a:pt x="405" y="570"/>
                    </a:lnTo>
                    <a:lnTo>
                      <a:pt x="405" y="434"/>
                    </a:lnTo>
                    <a:lnTo>
                      <a:pt x="405" y="417"/>
                    </a:lnTo>
                    <a:lnTo>
                      <a:pt x="403" y="402"/>
                    </a:lnTo>
                    <a:lnTo>
                      <a:pt x="400" y="386"/>
                    </a:lnTo>
                    <a:lnTo>
                      <a:pt x="395" y="371"/>
                    </a:lnTo>
                    <a:lnTo>
                      <a:pt x="389" y="357"/>
                    </a:lnTo>
                    <a:lnTo>
                      <a:pt x="382" y="343"/>
                    </a:lnTo>
                    <a:lnTo>
                      <a:pt x="374" y="329"/>
                    </a:lnTo>
                    <a:lnTo>
                      <a:pt x="365" y="317"/>
                    </a:lnTo>
                    <a:lnTo>
                      <a:pt x="355" y="305"/>
                    </a:lnTo>
                    <a:lnTo>
                      <a:pt x="344" y="295"/>
                    </a:lnTo>
                    <a:lnTo>
                      <a:pt x="332" y="284"/>
                    </a:lnTo>
                    <a:lnTo>
                      <a:pt x="319" y="276"/>
                    </a:lnTo>
                    <a:lnTo>
                      <a:pt x="306" y="267"/>
                    </a:lnTo>
                    <a:lnTo>
                      <a:pt x="292" y="261"/>
                    </a:lnTo>
                    <a:lnTo>
                      <a:pt x="276" y="255"/>
                    </a:lnTo>
                    <a:lnTo>
                      <a:pt x="262" y="251"/>
                    </a:lnTo>
                    <a:lnTo>
                      <a:pt x="256" y="250"/>
                    </a:lnTo>
                    <a:lnTo>
                      <a:pt x="253" y="247"/>
                    </a:lnTo>
                    <a:lnTo>
                      <a:pt x="251" y="242"/>
                    </a:lnTo>
                    <a:lnTo>
                      <a:pt x="250" y="238"/>
                    </a:lnTo>
                    <a:lnTo>
                      <a:pt x="250" y="233"/>
                    </a:lnTo>
                    <a:lnTo>
                      <a:pt x="252" y="229"/>
                    </a:lnTo>
                    <a:lnTo>
                      <a:pt x="254" y="226"/>
                    </a:lnTo>
                    <a:lnTo>
                      <a:pt x="258" y="222"/>
                    </a:lnTo>
                    <a:lnTo>
                      <a:pt x="265" y="219"/>
                    </a:lnTo>
                    <a:lnTo>
                      <a:pt x="271" y="216"/>
                    </a:lnTo>
                    <a:lnTo>
                      <a:pt x="277" y="212"/>
                    </a:lnTo>
                    <a:lnTo>
                      <a:pt x="284" y="208"/>
                    </a:lnTo>
                    <a:lnTo>
                      <a:pt x="293" y="197"/>
                    </a:lnTo>
                    <a:lnTo>
                      <a:pt x="302" y="186"/>
                    </a:lnTo>
                    <a:lnTo>
                      <a:pt x="309" y="173"/>
                    </a:lnTo>
                    <a:lnTo>
                      <a:pt x="314" y="160"/>
                    </a:lnTo>
                    <a:lnTo>
                      <a:pt x="316" y="152"/>
                    </a:lnTo>
                    <a:lnTo>
                      <a:pt x="317" y="146"/>
                    </a:lnTo>
                    <a:lnTo>
                      <a:pt x="318" y="139"/>
                    </a:lnTo>
                    <a:lnTo>
                      <a:pt x="318" y="131"/>
                    </a:lnTo>
                    <a:lnTo>
                      <a:pt x="318" y="121"/>
                    </a:lnTo>
                    <a:lnTo>
                      <a:pt x="316" y="110"/>
                    </a:lnTo>
                    <a:lnTo>
                      <a:pt x="314" y="101"/>
                    </a:lnTo>
                    <a:lnTo>
                      <a:pt x="311" y="91"/>
                    </a:lnTo>
                    <a:lnTo>
                      <a:pt x="307" y="83"/>
                    </a:lnTo>
                    <a:lnTo>
                      <a:pt x="301" y="75"/>
                    </a:lnTo>
                    <a:lnTo>
                      <a:pt x="295" y="67"/>
                    </a:lnTo>
                    <a:lnTo>
                      <a:pt x="289" y="60"/>
                    </a:lnTo>
                    <a:lnTo>
                      <a:pt x="281" y="53"/>
                    </a:lnTo>
                    <a:lnTo>
                      <a:pt x="274" y="47"/>
                    </a:lnTo>
                    <a:lnTo>
                      <a:pt x="266" y="42"/>
                    </a:lnTo>
                    <a:lnTo>
                      <a:pt x="256" y="38"/>
                    </a:lnTo>
                    <a:lnTo>
                      <a:pt x="248" y="35"/>
                    </a:lnTo>
                    <a:lnTo>
                      <a:pt x="237" y="32"/>
                    </a:lnTo>
                    <a:lnTo>
                      <a:pt x="228" y="31"/>
                    </a:lnTo>
                    <a:lnTo>
                      <a:pt x="218" y="31"/>
                    </a:lnTo>
                    <a:lnTo>
                      <a:pt x="207" y="31"/>
                    </a:lnTo>
                    <a:lnTo>
                      <a:pt x="198" y="32"/>
                    </a:lnTo>
                    <a:lnTo>
                      <a:pt x="187" y="35"/>
                    </a:lnTo>
                    <a:lnTo>
                      <a:pt x="179" y="38"/>
                    </a:lnTo>
                    <a:lnTo>
                      <a:pt x="169" y="42"/>
                    </a:lnTo>
                    <a:lnTo>
                      <a:pt x="161" y="47"/>
                    </a:lnTo>
                    <a:lnTo>
                      <a:pt x="154" y="53"/>
                    </a:lnTo>
                    <a:lnTo>
                      <a:pt x="146" y="60"/>
                    </a:lnTo>
                    <a:lnTo>
                      <a:pt x="140" y="67"/>
                    </a:lnTo>
                    <a:lnTo>
                      <a:pt x="134" y="75"/>
                    </a:lnTo>
                    <a:lnTo>
                      <a:pt x="129" y="83"/>
                    </a:lnTo>
                    <a:lnTo>
                      <a:pt x="124" y="91"/>
                    </a:lnTo>
                    <a:lnTo>
                      <a:pt x="121" y="101"/>
                    </a:lnTo>
                    <a:lnTo>
                      <a:pt x="119" y="110"/>
                    </a:lnTo>
                    <a:lnTo>
                      <a:pt x="117" y="121"/>
                    </a:lnTo>
                    <a:lnTo>
                      <a:pt x="117" y="131"/>
                    </a:lnTo>
                    <a:lnTo>
                      <a:pt x="117" y="139"/>
                    </a:lnTo>
                    <a:lnTo>
                      <a:pt x="118" y="146"/>
                    </a:lnTo>
                    <a:lnTo>
                      <a:pt x="119" y="152"/>
                    </a:lnTo>
                    <a:lnTo>
                      <a:pt x="121" y="160"/>
                    </a:lnTo>
                    <a:lnTo>
                      <a:pt x="126" y="173"/>
                    </a:lnTo>
                    <a:lnTo>
                      <a:pt x="133" y="186"/>
                    </a:lnTo>
                    <a:lnTo>
                      <a:pt x="142" y="197"/>
                    </a:lnTo>
                    <a:lnTo>
                      <a:pt x="152" y="208"/>
                    </a:lnTo>
                    <a:lnTo>
                      <a:pt x="158" y="212"/>
                    </a:lnTo>
                    <a:lnTo>
                      <a:pt x="164" y="216"/>
                    </a:lnTo>
                    <a:lnTo>
                      <a:pt x="170" y="219"/>
                    </a:lnTo>
                    <a:lnTo>
                      <a:pt x="177" y="222"/>
                    </a:lnTo>
                    <a:lnTo>
                      <a:pt x="181" y="226"/>
                    </a:lnTo>
                    <a:lnTo>
                      <a:pt x="183" y="229"/>
                    </a:lnTo>
                    <a:lnTo>
                      <a:pt x="185" y="233"/>
                    </a:lnTo>
                    <a:lnTo>
                      <a:pt x="185" y="238"/>
                    </a:lnTo>
                    <a:lnTo>
                      <a:pt x="184" y="242"/>
                    </a:lnTo>
                    <a:lnTo>
                      <a:pt x="182" y="247"/>
                    </a:lnTo>
                    <a:lnTo>
                      <a:pt x="179" y="250"/>
                    </a:lnTo>
                    <a:lnTo>
                      <a:pt x="175" y="251"/>
                    </a:lnTo>
                    <a:lnTo>
                      <a:pt x="159" y="255"/>
                    </a:lnTo>
                    <a:lnTo>
                      <a:pt x="143" y="261"/>
                    </a:lnTo>
                    <a:lnTo>
                      <a:pt x="130" y="267"/>
                    </a:lnTo>
                    <a:lnTo>
                      <a:pt x="116" y="276"/>
                    </a:lnTo>
                    <a:lnTo>
                      <a:pt x="103" y="284"/>
                    </a:lnTo>
                    <a:lnTo>
                      <a:pt x="91" y="295"/>
                    </a:lnTo>
                    <a:lnTo>
                      <a:pt x="80" y="305"/>
                    </a:lnTo>
                    <a:lnTo>
                      <a:pt x="70" y="317"/>
                    </a:lnTo>
                    <a:lnTo>
                      <a:pt x="61" y="329"/>
                    </a:lnTo>
                    <a:lnTo>
                      <a:pt x="53" y="343"/>
                    </a:lnTo>
                    <a:lnTo>
                      <a:pt x="46" y="357"/>
                    </a:lnTo>
                    <a:lnTo>
                      <a:pt x="41" y="371"/>
                    </a:lnTo>
                    <a:lnTo>
                      <a:pt x="35" y="386"/>
                    </a:lnTo>
                    <a:lnTo>
                      <a:pt x="32" y="402"/>
                    </a:lnTo>
                    <a:lnTo>
                      <a:pt x="30" y="417"/>
                    </a:lnTo>
                    <a:lnTo>
                      <a:pt x="30" y="434"/>
                    </a:lnTo>
                    <a:lnTo>
                      <a:pt x="30" y="570"/>
                    </a:lnTo>
                    <a:lnTo>
                      <a:pt x="29" y="572"/>
                    </a:lnTo>
                    <a:lnTo>
                      <a:pt x="29" y="575"/>
                    </a:lnTo>
                    <a:lnTo>
                      <a:pt x="27" y="579"/>
                    </a:lnTo>
                    <a:lnTo>
                      <a:pt x="26" y="581"/>
                    </a:lnTo>
                    <a:lnTo>
                      <a:pt x="23" y="582"/>
                    </a:lnTo>
                    <a:lnTo>
                      <a:pt x="21" y="584"/>
                    </a:lnTo>
                    <a:lnTo>
                      <a:pt x="17" y="585"/>
                    </a:lnTo>
                    <a:lnTo>
                      <a:pt x="15" y="585"/>
                    </a:lnTo>
                    <a:lnTo>
                      <a:pt x="12" y="585"/>
                    </a:lnTo>
                    <a:lnTo>
                      <a:pt x="9" y="584"/>
                    </a:lnTo>
                    <a:lnTo>
                      <a:pt x="7" y="582"/>
                    </a:lnTo>
                    <a:lnTo>
                      <a:pt x="4" y="581"/>
                    </a:lnTo>
                    <a:lnTo>
                      <a:pt x="3" y="579"/>
                    </a:lnTo>
                    <a:lnTo>
                      <a:pt x="1" y="575"/>
                    </a:lnTo>
                    <a:lnTo>
                      <a:pt x="1" y="572"/>
                    </a:lnTo>
                    <a:lnTo>
                      <a:pt x="0" y="570"/>
                    </a:lnTo>
                    <a:lnTo>
                      <a:pt x="0" y="434"/>
                    </a:lnTo>
                    <a:lnTo>
                      <a:pt x="1" y="417"/>
                    </a:lnTo>
                    <a:lnTo>
                      <a:pt x="3" y="401"/>
                    </a:lnTo>
                    <a:lnTo>
                      <a:pt x="6" y="385"/>
                    </a:lnTo>
                    <a:lnTo>
                      <a:pt x="10" y="369"/>
                    </a:lnTo>
                    <a:lnTo>
                      <a:pt x="15" y="353"/>
                    </a:lnTo>
                    <a:lnTo>
                      <a:pt x="22" y="339"/>
                    </a:lnTo>
                    <a:lnTo>
                      <a:pt x="29" y="325"/>
                    </a:lnTo>
                    <a:lnTo>
                      <a:pt x="37" y="311"/>
                    </a:lnTo>
                    <a:lnTo>
                      <a:pt x="47" y="299"/>
                    </a:lnTo>
                    <a:lnTo>
                      <a:pt x="57" y="286"/>
                    </a:lnTo>
                    <a:lnTo>
                      <a:pt x="68" y="275"/>
                    </a:lnTo>
                    <a:lnTo>
                      <a:pt x="80" y="264"/>
                    </a:lnTo>
                    <a:lnTo>
                      <a:pt x="93" y="255"/>
                    </a:lnTo>
                    <a:lnTo>
                      <a:pt x="107" y="247"/>
                    </a:lnTo>
                    <a:lnTo>
                      <a:pt x="120" y="239"/>
                    </a:lnTo>
                    <a:lnTo>
                      <a:pt x="136" y="232"/>
                    </a:lnTo>
                    <a:lnTo>
                      <a:pt x="124" y="222"/>
                    </a:lnTo>
                    <a:lnTo>
                      <a:pt x="115" y="212"/>
                    </a:lnTo>
                    <a:lnTo>
                      <a:pt x="107" y="199"/>
                    </a:lnTo>
                    <a:lnTo>
                      <a:pt x="100" y="187"/>
                    </a:lnTo>
                    <a:lnTo>
                      <a:pt x="95" y="174"/>
                    </a:lnTo>
                    <a:lnTo>
                      <a:pt x="91" y="160"/>
                    </a:lnTo>
                    <a:lnTo>
                      <a:pt x="88" y="146"/>
                    </a:lnTo>
                    <a:lnTo>
                      <a:pt x="88" y="131"/>
                    </a:lnTo>
                    <a:lnTo>
                      <a:pt x="88" y="118"/>
                    </a:lnTo>
                    <a:lnTo>
                      <a:pt x="90" y="105"/>
                    </a:lnTo>
                    <a:lnTo>
                      <a:pt x="93" y="93"/>
                    </a:lnTo>
                    <a:lnTo>
                      <a:pt x="97" y="80"/>
                    </a:lnTo>
                    <a:lnTo>
                      <a:pt x="103" y="68"/>
                    </a:lnTo>
                    <a:lnTo>
                      <a:pt x="110" y="58"/>
                    </a:lnTo>
                    <a:lnTo>
                      <a:pt x="117" y="47"/>
                    </a:lnTo>
                    <a:lnTo>
                      <a:pt x="125" y="39"/>
                    </a:lnTo>
                    <a:lnTo>
                      <a:pt x="135" y="31"/>
                    </a:lnTo>
                    <a:lnTo>
                      <a:pt x="144" y="22"/>
                    </a:lnTo>
                    <a:lnTo>
                      <a:pt x="156" y="16"/>
                    </a:lnTo>
                    <a:lnTo>
                      <a:pt x="167" y="11"/>
                    </a:lnTo>
                    <a:lnTo>
                      <a:pt x="179" y="7"/>
                    </a:lnTo>
                    <a:lnTo>
                      <a:pt x="191" y="3"/>
                    </a:lnTo>
                    <a:lnTo>
                      <a:pt x="204" y="1"/>
                    </a:lnTo>
                    <a:lnTo>
                      <a:pt x="218" y="0"/>
                    </a:lnTo>
                    <a:lnTo>
                      <a:pt x="231" y="1"/>
                    </a:lnTo>
                    <a:lnTo>
                      <a:pt x="244" y="3"/>
                    </a:lnTo>
                    <a:lnTo>
                      <a:pt x="256" y="7"/>
                    </a:lnTo>
                    <a:lnTo>
                      <a:pt x="268" y="11"/>
                    </a:lnTo>
                    <a:lnTo>
                      <a:pt x="279" y="16"/>
                    </a:lnTo>
                    <a:lnTo>
                      <a:pt x="291" y="22"/>
                    </a:lnTo>
                    <a:lnTo>
                      <a:pt x="300" y="31"/>
                    </a:lnTo>
                    <a:lnTo>
                      <a:pt x="310" y="39"/>
                    </a:lnTo>
                    <a:lnTo>
                      <a:pt x="318" y="47"/>
                    </a:lnTo>
                    <a:lnTo>
                      <a:pt x="325" y="58"/>
                    </a:lnTo>
                    <a:lnTo>
                      <a:pt x="332" y="68"/>
                    </a:lnTo>
                    <a:lnTo>
                      <a:pt x="338" y="80"/>
                    </a:lnTo>
                    <a:lnTo>
                      <a:pt x="342" y="93"/>
                    </a:lnTo>
                    <a:lnTo>
                      <a:pt x="345" y="105"/>
                    </a:lnTo>
                    <a:lnTo>
                      <a:pt x="347" y="118"/>
                    </a:lnTo>
                    <a:lnTo>
                      <a:pt x="349" y="131"/>
                    </a:lnTo>
                    <a:lnTo>
                      <a:pt x="347" y="146"/>
                    </a:lnTo>
                    <a:lnTo>
                      <a:pt x="344" y="160"/>
                    </a:lnTo>
                    <a:lnTo>
                      <a:pt x="340" y="174"/>
                    </a:lnTo>
                    <a:lnTo>
                      <a:pt x="335" y="187"/>
                    </a:lnTo>
                    <a:lnTo>
                      <a:pt x="329" y="199"/>
                    </a:lnTo>
                    <a:lnTo>
                      <a:pt x="320" y="212"/>
                    </a:lnTo>
                    <a:lnTo>
                      <a:pt x="311" y="222"/>
                    </a:lnTo>
                    <a:lnTo>
                      <a:pt x="299" y="232"/>
                    </a:lnTo>
                    <a:lnTo>
                      <a:pt x="315" y="239"/>
                    </a:lnTo>
                    <a:lnTo>
                      <a:pt x="329" y="247"/>
                    </a:lnTo>
                    <a:lnTo>
                      <a:pt x="342" y="255"/>
                    </a:lnTo>
                    <a:lnTo>
                      <a:pt x="355" y="264"/>
                    </a:lnTo>
                    <a:lnTo>
                      <a:pt x="367" y="275"/>
                    </a:lnTo>
                    <a:lnTo>
                      <a:pt x="378" y="286"/>
                    </a:lnTo>
                    <a:lnTo>
                      <a:pt x="388" y="299"/>
                    </a:lnTo>
                    <a:lnTo>
                      <a:pt x="398" y="311"/>
                    </a:lnTo>
                    <a:lnTo>
                      <a:pt x="406" y="325"/>
                    </a:lnTo>
                    <a:lnTo>
                      <a:pt x="413" y="339"/>
                    </a:lnTo>
                    <a:lnTo>
                      <a:pt x="420" y="353"/>
                    </a:lnTo>
                    <a:lnTo>
                      <a:pt x="425" y="369"/>
                    </a:lnTo>
                    <a:lnTo>
                      <a:pt x="429" y="385"/>
                    </a:lnTo>
                    <a:lnTo>
                      <a:pt x="432" y="401"/>
                    </a:lnTo>
                    <a:lnTo>
                      <a:pt x="434" y="417"/>
                    </a:lnTo>
                    <a:lnTo>
                      <a:pt x="435" y="434"/>
                    </a:lnTo>
                    <a:lnTo>
                      <a:pt x="435" y="570"/>
                    </a:lnTo>
                    <a:lnTo>
                      <a:pt x="434" y="572"/>
                    </a:lnTo>
                    <a:lnTo>
                      <a:pt x="434" y="575"/>
                    </a:lnTo>
                    <a:lnTo>
                      <a:pt x="432" y="579"/>
                    </a:lnTo>
                    <a:lnTo>
                      <a:pt x="431" y="581"/>
                    </a:lnTo>
                    <a:lnTo>
                      <a:pt x="428" y="582"/>
                    </a:lnTo>
                    <a:lnTo>
                      <a:pt x="426" y="584"/>
                    </a:lnTo>
                    <a:lnTo>
                      <a:pt x="423" y="585"/>
                    </a:lnTo>
                    <a:lnTo>
                      <a:pt x="421" y="585"/>
                    </a:lnTo>
                    <a:close/>
                  </a:path>
                </a:pathLst>
              </a:custGeom>
              <a:solidFill>
                <a:srgbClr val="033BC9"/>
              </a:solidFill>
              <a:ln w="9525">
                <a:noFill/>
                <a:round/>
                <a:headEnd/>
                <a:tailEnd/>
              </a:ln>
            </p:spPr>
            <p:txBody>
              <a:bodyPr/>
              <a:lstStyle/>
              <a:p>
                <a:pPr defTabSz="650230" hangingPunct="1">
                  <a:spcBef>
                    <a:spcPts val="0"/>
                  </a:spcBef>
                </a:pPr>
                <a:endParaRPr lang="en-US" sz="2560" kern="1200" dirty="0">
                  <a:solidFill>
                    <a:srgbClr val="000000"/>
                  </a:solidFill>
                  <a:latin typeface="IBM Plex Sans" panose="020B0503050203000203" pitchFamily="34" charset="77"/>
                  <a:ea typeface=""/>
                  <a:cs typeface=""/>
                </a:endParaRPr>
              </a:p>
            </p:txBody>
          </p:sp>
          <p:sp>
            <p:nvSpPr>
              <p:cNvPr id="57" name="Freeform 34"/>
              <p:cNvSpPr>
                <a:spLocks/>
              </p:cNvSpPr>
              <p:nvPr/>
            </p:nvSpPr>
            <p:spPr bwMode="auto">
              <a:xfrm>
                <a:off x="1969" y="2267"/>
                <a:ext cx="174" cy="293"/>
              </a:xfrm>
              <a:custGeom>
                <a:avLst/>
                <a:gdLst>
                  <a:gd name="T0" fmla="*/ 41 w 349"/>
                  <a:gd name="T1" fmla="*/ 74 h 584"/>
                  <a:gd name="T2" fmla="*/ 40 w 349"/>
                  <a:gd name="T3" fmla="*/ 73 h 584"/>
                  <a:gd name="T4" fmla="*/ 39 w 349"/>
                  <a:gd name="T5" fmla="*/ 72 h 584"/>
                  <a:gd name="T6" fmla="*/ 39 w 349"/>
                  <a:gd name="T7" fmla="*/ 51 h 584"/>
                  <a:gd name="T8" fmla="*/ 37 w 349"/>
                  <a:gd name="T9" fmla="*/ 45 h 584"/>
                  <a:gd name="T10" fmla="*/ 34 w 349"/>
                  <a:gd name="T11" fmla="*/ 40 h 584"/>
                  <a:gd name="T12" fmla="*/ 30 w 349"/>
                  <a:gd name="T13" fmla="*/ 36 h 584"/>
                  <a:gd name="T14" fmla="*/ 25 w 349"/>
                  <a:gd name="T15" fmla="*/ 33 h 584"/>
                  <a:gd name="T16" fmla="*/ 21 w 349"/>
                  <a:gd name="T17" fmla="*/ 32 h 584"/>
                  <a:gd name="T18" fmla="*/ 20 w 349"/>
                  <a:gd name="T19" fmla="*/ 30 h 584"/>
                  <a:gd name="T20" fmla="*/ 20 w 349"/>
                  <a:gd name="T21" fmla="*/ 29 h 584"/>
                  <a:gd name="T22" fmla="*/ 23 w 349"/>
                  <a:gd name="T23" fmla="*/ 27 h 584"/>
                  <a:gd name="T24" fmla="*/ 25 w 349"/>
                  <a:gd name="T25" fmla="*/ 25 h 584"/>
                  <a:gd name="T26" fmla="*/ 28 w 349"/>
                  <a:gd name="T27" fmla="*/ 20 h 584"/>
                  <a:gd name="T28" fmla="*/ 28 w 349"/>
                  <a:gd name="T29" fmla="*/ 18 h 584"/>
                  <a:gd name="T30" fmla="*/ 28 w 349"/>
                  <a:gd name="T31" fmla="*/ 14 h 584"/>
                  <a:gd name="T32" fmla="*/ 27 w 349"/>
                  <a:gd name="T33" fmla="*/ 11 h 584"/>
                  <a:gd name="T34" fmla="*/ 25 w 349"/>
                  <a:gd name="T35" fmla="*/ 8 h 584"/>
                  <a:gd name="T36" fmla="*/ 22 w 349"/>
                  <a:gd name="T37" fmla="*/ 6 h 584"/>
                  <a:gd name="T38" fmla="*/ 18 w 349"/>
                  <a:gd name="T39" fmla="*/ 4 h 584"/>
                  <a:gd name="T40" fmla="*/ 15 w 349"/>
                  <a:gd name="T41" fmla="*/ 4 h 584"/>
                  <a:gd name="T42" fmla="*/ 11 w 349"/>
                  <a:gd name="T43" fmla="*/ 5 h 584"/>
                  <a:gd name="T44" fmla="*/ 8 w 349"/>
                  <a:gd name="T45" fmla="*/ 7 h 584"/>
                  <a:gd name="T46" fmla="*/ 5 w 349"/>
                  <a:gd name="T47" fmla="*/ 10 h 584"/>
                  <a:gd name="T48" fmla="*/ 4 w 349"/>
                  <a:gd name="T49" fmla="*/ 13 h 584"/>
                  <a:gd name="T50" fmla="*/ 3 w 349"/>
                  <a:gd name="T51" fmla="*/ 17 h 584"/>
                  <a:gd name="T52" fmla="*/ 3 w 349"/>
                  <a:gd name="T53" fmla="*/ 18 h 584"/>
                  <a:gd name="T54" fmla="*/ 2 w 349"/>
                  <a:gd name="T55" fmla="*/ 18 h 584"/>
                  <a:gd name="T56" fmla="*/ 1 w 349"/>
                  <a:gd name="T57" fmla="*/ 19 h 584"/>
                  <a:gd name="T58" fmla="*/ 0 w 349"/>
                  <a:gd name="T59" fmla="*/ 18 h 584"/>
                  <a:gd name="T60" fmla="*/ 0 w 349"/>
                  <a:gd name="T61" fmla="*/ 17 h 584"/>
                  <a:gd name="T62" fmla="*/ 0 w 349"/>
                  <a:gd name="T63" fmla="*/ 13 h 584"/>
                  <a:gd name="T64" fmla="*/ 2 w 349"/>
                  <a:gd name="T65" fmla="*/ 9 h 584"/>
                  <a:gd name="T66" fmla="*/ 4 w 349"/>
                  <a:gd name="T67" fmla="*/ 5 h 584"/>
                  <a:gd name="T68" fmla="*/ 8 w 349"/>
                  <a:gd name="T69" fmla="*/ 2 h 584"/>
                  <a:gd name="T70" fmla="*/ 13 w 349"/>
                  <a:gd name="T71" fmla="*/ 1 h 584"/>
                  <a:gd name="T72" fmla="*/ 18 w 349"/>
                  <a:gd name="T73" fmla="*/ 1 h 584"/>
                  <a:gd name="T74" fmla="*/ 22 w 349"/>
                  <a:gd name="T75" fmla="*/ 2 h 584"/>
                  <a:gd name="T76" fmla="*/ 26 w 349"/>
                  <a:gd name="T77" fmla="*/ 4 h 584"/>
                  <a:gd name="T78" fmla="*/ 29 w 349"/>
                  <a:gd name="T79" fmla="*/ 8 h 584"/>
                  <a:gd name="T80" fmla="*/ 31 w 349"/>
                  <a:gd name="T81" fmla="*/ 12 h 584"/>
                  <a:gd name="T82" fmla="*/ 32 w 349"/>
                  <a:gd name="T83" fmla="*/ 17 h 584"/>
                  <a:gd name="T84" fmla="*/ 31 w 349"/>
                  <a:gd name="T85" fmla="*/ 22 h 584"/>
                  <a:gd name="T86" fmla="*/ 29 w 349"/>
                  <a:gd name="T87" fmla="*/ 27 h 584"/>
                  <a:gd name="T88" fmla="*/ 28 w 349"/>
                  <a:gd name="T89" fmla="*/ 30 h 584"/>
                  <a:gd name="T90" fmla="*/ 33 w 349"/>
                  <a:gd name="T91" fmla="*/ 34 h 584"/>
                  <a:gd name="T92" fmla="*/ 37 w 349"/>
                  <a:gd name="T93" fmla="*/ 38 h 584"/>
                  <a:gd name="T94" fmla="*/ 40 w 349"/>
                  <a:gd name="T95" fmla="*/ 43 h 584"/>
                  <a:gd name="T96" fmla="*/ 42 w 349"/>
                  <a:gd name="T97" fmla="*/ 49 h 584"/>
                  <a:gd name="T98" fmla="*/ 43 w 349"/>
                  <a:gd name="T99" fmla="*/ 55 h 584"/>
                  <a:gd name="T100" fmla="*/ 43 w 349"/>
                  <a:gd name="T101" fmla="*/ 72 h 584"/>
                  <a:gd name="T102" fmla="*/ 42 w 349"/>
                  <a:gd name="T103" fmla="*/ 74 h 584"/>
                  <a:gd name="T104" fmla="*/ 41 w 349"/>
                  <a:gd name="T105" fmla="*/ 74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9"/>
                  <a:gd name="T160" fmla="*/ 0 h 584"/>
                  <a:gd name="T161" fmla="*/ 349 w 349"/>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9" h="584">
                    <a:moveTo>
                      <a:pt x="333" y="584"/>
                    </a:moveTo>
                    <a:lnTo>
                      <a:pt x="331" y="584"/>
                    </a:lnTo>
                    <a:lnTo>
                      <a:pt x="328" y="583"/>
                    </a:lnTo>
                    <a:lnTo>
                      <a:pt x="325" y="582"/>
                    </a:lnTo>
                    <a:lnTo>
                      <a:pt x="323" y="580"/>
                    </a:lnTo>
                    <a:lnTo>
                      <a:pt x="321" y="578"/>
                    </a:lnTo>
                    <a:lnTo>
                      <a:pt x="319" y="575"/>
                    </a:lnTo>
                    <a:lnTo>
                      <a:pt x="319" y="573"/>
                    </a:lnTo>
                    <a:lnTo>
                      <a:pt x="318" y="570"/>
                    </a:lnTo>
                    <a:lnTo>
                      <a:pt x="318" y="433"/>
                    </a:lnTo>
                    <a:lnTo>
                      <a:pt x="318" y="417"/>
                    </a:lnTo>
                    <a:lnTo>
                      <a:pt x="316" y="401"/>
                    </a:lnTo>
                    <a:lnTo>
                      <a:pt x="312" y="385"/>
                    </a:lnTo>
                    <a:lnTo>
                      <a:pt x="308" y="371"/>
                    </a:lnTo>
                    <a:lnTo>
                      <a:pt x="303" y="356"/>
                    </a:lnTo>
                    <a:lnTo>
                      <a:pt x="295" y="342"/>
                    </a:lnTo>
                    <a:lnTo>
                      <a:pt x="287" y="329"/>
                    </a:lnTo>
                    <a:lnTo>
                      <a:pt x="279" y="317"/>
                    </a:lnTo>
                    <a:lnTo>
                      <a:pt x="268" y="305"/>
                    </a:lnTo>
                    <a:lnTo>
                      <a:pt x="258" y="294"/>
                    </a:lnTo>
                    <a:lnTo>
                      <a:pt x="245" y="285"/>
                    </a:lnTo>
                    <a:lnTo>
                      <a:pt x="232" y="275"/>
                    </a:lnTo>
                    <a:lnTo>
                      <a:pt x="219" y="267"/>
                    </a:lnTo>
                    <a:lnTo>
                      <a:pt x="205" y="261"/>
                    </a:lnTo>
                    <a:lnTo>
                      <a:pt x="189" y="255"/>
                    </a:lnTo>
                    <a:lnTo>
                      <a:pt x="174" y="250"/>
                    </a:lnTo>
                    <a:lnTo>
                      <a:pt x="170" y="249"/>
                    </a:lnTo>
                    <a:lnTo>
                      <a:pt x="166" y="246"/>
                    </a:lnTo>
                    <a:lnTo>
                      <a:pt x="164" y="242"/>
                    </a:lnTo>
                    <a:lnTo>
                      <a:pt x="163" y="238"/>
                    </a:lnTo>
                    <a:lnTo>
                      <a:pt x="163" y="232"/>
                    </a:lnTo>
                    <a:lnTo>
                      <a:pt x="164" y="228"/>
                    </a:lnTo>
                    <a:lnTo>
                      <a:pt x="167" y="225"/>
                    </a:lnTo>
                    <a:lnTo>
                      <a:pt x="172" y="223"/>
                    </a:lnTo>
                    <a:lnTo>
                      <a:pt x="178" y="220"/>
                    </a:lnTo>
                    <a:lnTo>
                      <a:pt x="184" y="216"/>
                    </a:lnTo>
                    <a:lnTo>
                      <a:pt x="191" y="211"/>
                    </a:lnTo>
                    <a:lnTo>
                      <a:pt x="196" y="207"/>
                    </a:lnTo>
                    <a:lnTo>
                      <a:pt x="206" y="197"/>
                    </a:lnTo>
                    <a:lnTo>
                      <a:pt x="215" y="185"/>
                    </a:lnTo>
                    <a:lnTo>
                      <a:pt x="222" y="173"/>
                    </a:lnTo>
                    <a:lnTo>
                      <a:pt x="227" y="159"/>
                    </a:lnTo>
                    <a:lnTo>
                      <a:pt x="229" y="153"/>
                    </a:lnTo>
                    <a:lnTo>
                      <a:pt x="230" y="145"/>
                    </a:lnTo>
                    <a:lnTo>
                      <a:pt x="231" y="138"/>
                    </a:lnTo>
                    <a:lnTo>
                      <a:pt x="231" y="131"/>
                    </a:lnTo>
                    <a:lnTo>
                      <a:pt x="231" y="120"/>
                    </a:lnTo>
                    <a:lnTo>
                      <a:pt x="229" y="110"/>
                    </a:lnTo>
                    <a:lnTo>
                      <a:pt x="227" y="100"/>
                    </a:lnTo>
                    <a:lnTo>
                      <a:pt x="223" y="91"/>
                    </a:lnTo>
                    <a:lnTo>
                      <a:pt x="219" y="82"/>
                    </a:lnTo>
                    <a:lnTo>
                      <a:pt x="215" y="74"/>
                    </a:lnTo>
                    <a:lnTo>
                      <a:pt x="208" y="67"/>
                    </a:lnTo>
                    <a:lnTo>
                      <a:pt x="202" y="59"/>
                    </a:lnTo>
                    <a:lnTo>
                      <a:pt x="195" y="53"/>
                    </a:lnTo>
                    <a:lnTo>
                      <a:pt x="187" y="47"/>
                    </a:lnTo>
                    <a:lnTo>
                      <a:pt x="179" y="42"/>
                    </a:lnTo>
                    <a:lnTo>
                      <a:pt x="170" y="37"/>
                    </a:lnTo>
                    <a:lnTo>
                      <a:pt x="160" y="34"/>
                    </a:lnTo>
                    <a:lnTo>
                      <a:pt x="151" y="32"/>
                    </a:lnTo>
                    <a:lnTo>
                      <a:pt x="141" y="30"/>
                    </a:lnTo>
                    <a:lnTo>
                      <a:pt x="131" y="30"/>
                    </a:lnTo>
                    <a:lnTo>
                      <a:pt x="120" y="30"/>
                    </a:lnTo>
                    <a:lnTo>
                      <a:pt x="111" y="32"/>
                    </a:lnTo>
                    <a:lnTo>
                      <a:pt x="100" y="34"/>
                    </a:lnTo>
                    <a:lnTo>
                      <a:pt x="92" y="37"/>
                    </a:lnTo>
                    <a:lnTo>
                      <a:pt x="83" y="42"/>
                    </a:lnTo>
                    <a:lnTo>
                      <a:pt x="74" y="47"/>
                    </a:lnTo>
                    <a:lnTo>
                      <a:pt x="67" y="53"/>
                    </a:lnTo>
                    <a:lnTo>
                      <a:pt x="60" y="59"/>
                    </a:lnTo>
                    <a:lnTo>
                      <a:pt x="53" y="67"/>
                    </a:lnTo>
                    <a:lnTo>
                      <a:pt x="47" y="74"/>
                    </a:lnTo>
                    <a:lnTo>
                      <a:pt x="42" y="82"/>
                    </a:lnTo>
                    <a:lnTo>
                      <a:pt x="38" y="91"/>
                    </a:lnTo>
                    <a:lnTo>
                      <a:pt x="34" y="100"/>
                    </a:lnTo>
                    <a:lnTo>
                      <a:pt x="32" y="110"/>
                    </a:lnTo>
                    <a:lnTo>
                      <a:pt x="30" y="120"/>
                    </a:lnTo>
                    <a:lnTo>
                      <a:pt x="30" y="131"/>
                    </a:lnTo>
                    <a:lnTo>
                      <a:pt x="30" y="134"/>
                    </a:lnTo>
                    <a:lnTo>
                      <a:pt x="29" y="136"/>
                    </a:lnTo>
                    <a:lnTo>
                      <a:pt x="27" y="139"/>
                    </a:lnTo>
                    <a:lnTo>
                      <a:pt x="26" y="141"/>
                    </a:lnTo>
                    <a:lnTo>
                      <a:pt x="24" y="143"/>
                    </a:lnTo>
                    <a:lnTo>
                      <a:pt x="21" y="144"/>
                    </a:lnTo>
                    <a:lnTo>
                      <a:pt x="18" y="145"/>
                    </a:lnTo>
                    <a:lnTo>
                      <a:pt x="16" y="145"/>
                    </a:lnTo>
                    <a:lnTo>
                      <a:pt x="12" y="145"/>
                    </a:lnTo>
                    <a:lnTo>
                      <a:pt x="9" y="144"/>
                    </a:lnTo>
                    <a:lnTo>
                      <a:pt x="7" y="143"/>
                    </a:lnTo>
                    <a:lnTo>
                      <a:pt x="5" y="141"/>
                    </a:lnTo>
                    <a:lnTo>
                      <a:pt x="3" y="139"/>
                    </a:lnTo>
                    <a:lnTo>
                      <a:pt x="2" y="136"/>
                    </a:lnTo>
                    <a:lnTo>
                      <a:pt x="1" y="134"/>
                    </a:lnTo>
                    <a:lnTo>
                      <a:pt x="0" y="131"/>
                    </a:lnTo>
                    <a:lnTo>
                      <a:pt x="1" y="117"/>
                    </a:lnTo>
                    <a:lnTo>
                      <a:pt x="3" y="104"/>
                    </a:lnTo>
                    <a:lnTo>
                      <a:pt x="6" y="92"/>
                    </a:lnTo>
                    <a:lnTo>
                      <a:pt x="10" y="79"/>
                    </a:lnTo>
                    <a:lnTo>
                      <a:pt x="16" y="69"/>
                    </a:lnTo>
                    <a:lnTo>
                      <a:pt x="23" y="57"/>
                    </a:lnTo>
                    <a:lnTo>
                      <a:pt x="30" y="48"/>
                    </a:lnTo>
                    <a:lnTo>
                      <a:pt x="39" y="39"/>
                    </a:lnTo>
                    <a:lnTo>
                      <a:pt x="48" y="30"/>
                    </a:lnTo>
                    <a:lnTo>
                      <a:pt x="57" y="23"/>
                    </a:lnTo>
                    <a:lnTo>
                      <a:pt x="69" y="15"/>
                    </a:lnTo>
                    <a:lnTo>
                      <a:pt x="79" y="10"/>
                    </a:lnTo>
                    <a:lnTo>
                      <a:pt x="92" y="6"/>
                    </a:lnTo>
                    <a:lnTo>
                      <a:pt x="105" y="3"/>
                    </a:lnTo>
                    <a:lnTo>
                      <a:pt x="117" y="1"/>
                    </a:lnTo>
                    <a:lnTo>
                      <a:pt x="131" y="0"/>
                    </a:lnTo>
                    <a:lnTo>
                      <a:pt x="144" y="1"/>
                    </a:lnTo>
                    <a:lnTo>
                      <a:pt x="157" y="3"/>
                    </a:lnTo>
                    <a:lnTo>
                      <a:pt x="170" y="6"/>
                    </a:lnTo>
                    <a:lnTo>
                      <a:pt x="181" y="10"/>
                    </a:lnTo>
                    <a:lnTo>
                      <a:pt x="193" y="15"/>
                    </a:lnTo>
                    <a:lnTo>
                      <a:pt x="203" y="23"/>
                    </a:lnTo>
                    <a:lnTo>
                      <a:pt x="214" y="30"/>
                    </a:lnTo>
                    <a:lnTo>
                      <a:pt x="223" y="39"/>
                    </a:lnTo>
                    <a:lnTo>
                      <a:pt x="231" y="48"/>
                    </a:lnTo>
                    <a:lnTo>
                      <a:pt x="239" y="57"/>
                    </a:lnTo>
                    <a:lnTo>
                      <a:pt x="245" y="69"/>
                    </a:lnTo>
                    <a:lnTo>
                      <a:pt x="251" y="79"/>
                    </a:lnTo>
                    <a:lnTo>
                      <a:pt x="255" y="92"/>
                    </a:lnTo>
                    <a:lnTo>
                      <a:pt x="259" y="104"/>
                    </a:lnTo>
                    <a:lnTo>
                      <a:pt x="261" y="117"/>
                    </a:lnTo>
                    <a:lnTo>
                      <a:pt x="261" y="131"/>
                    </a:lnTo>
                    <a:lnTo>
                      <a:pt x="261" y="145"/>
                    </a:lnTo>
                    <a:lnTo>
                      <a:pt x="258" y="160"/>
                    </a:lnTo>
                    <a:lnTo>
                      <a:pt x="253" y="174"/>
                    </a:lnTo>
                    <a:lnTo>
                      <a:pt x="248" y="187"/>
                    </a:lnTo>
                    <a:lnTo>
                      <a:pt x="242" y="200"/>
                    </a:lnTo>
                    <a:lnTo>
                      <a:pt x="233" y="211"/>
                    </a:lnTo>
                    <a:lnTo>
                      <a:pt x="224" y="222"/>
                    </a:lnTo>
                    <a:lnTo>
                      <a:pt x="213" y="231"/>
                    </a:lnTo>
                    <a:lnTo>
                      <a:pt x="228" y="239"/>
                    </a:lnTo>
                    <a:lnTo>
                      <a:pt x="242" y="246"/>
                    </a:lnTo>
                    <a:lnTo>
                      <a:pt x="255" y="254"/>
                    </a:lnTo>
                    <a:lnTo>
                      <a:pt x="268" y="265"/>
                    </a:lnTo>
                    <a:lnTo>
                      <a:pt x="281" y="275"/>
                    </a:lnTo>
                    <a:lnTo>
                      <a:pt x="291" y="286"/>
                    </a:lnTo>
                    <a:lnTo>
                      <a:pt x="302" y="298"/>
                    </a:lnTo>
                    <a:lnTo>
                      <a:pt x="311" y="311"/>
                    </a:lnTo>
                    <a:lnTo>
                      <a:pt x="319" y="324"/>
                    </a:lnTo>
                    <a:lnTo>
                      <a:pt x="327" y="338"/>
                    </a:lnTo>
                    <a:lnTo>
                      <a:pt x="333" y="353"/>
                    </a:lnTo>
                    <a:lnTo>
                      <a:pt x="338" y="368"/>
                    </a:lnTo>
                    <a:lnTo>
                      <a:pt x="342" y="384"/>
                    </a:lnTo>
                    <a:lnTo>
                      <a:pt x="346" y="400"/>
                    </a:lnTo>
                    <a:lnTo>
                      <a:pt x="348" y="417"/>
                    </a:lnTo>
                    <a:lnTo>
                      <a:pt x="349" y="433"/>
                    </a:lnTo>
                    <a:lnTo>
                      <a:pt x="349" y="570"/>
                    </a:lnTo>
                    <a:lnTo>
                      <a:pt x="348" y="573"/>
                    </a:lnTo>
                    <a:lnTo>
                      <a:pt x="347" y="575"/>
                    </a:lnTo>
                    <a:lnTo>
                      <a:pt x="346" y="578"/>
                    </a:lnTo>
                    <a:lnTo>
                      <a:pt x="343" y="580"/>
                    </a:lnTo>
                    <a:lnTo>
                      <a:pt x="341" y="582"/>
                    </a:lnTo>
                    <a:lnTo>
                      <a:pt x="339" y="583"/>
                    </a:lnTo>
                    <a:lnTo>
                      <a:pt x="336" y="584"/>
                    </a:lnTo>
                    <a:lnTo>
                      <a:pt x="333" y="584"/>
                    </a:lnTo>
                    <a:close/>
                  </a:path>
                </a:pathLst>
              </a:custGeom>
              <a:solidFill>
                <a:srgbClr val="033BC9"/>
              </a:solidFill>
              <a:ln w="9525">
                <a:noFill/>
                <a:round/>
                <a:headEnd/>
                <a:tailEnd/>
              </a:ln>
            </p:spPr>
            <p:txBody>
              <a:bodyPr/>
              <a:lstStyle/>
              <a:p>
                <a:pPr defTabSz="650230" hangingPunct="1">
                  <a:spcBef>
                    <a:spcPts val="0"/>
                  </a:spcBef>
                </a:pPr>
                <a:endParaRPr lang="en-US" sz="2560" kern="1200" dirty="0">
                  <a:solidFill>
                    <a:srgbClr val="000000"/>
                  </a:solidFill>
                  <a:latin typeface="IBM Plex Sans" panose="020B0503050203000203" pitchFamily="34" charset="77"/>
                  <a:ea typeface=""/>
                  <a:cs typeface=""/>
                </a:endParaRPr>
              </a:p>
            </p:txBody>
          </p:sp>
          <p:sp>
            <p:nvSpPr>
              <p:cNvPr id="58" name="Freeform 35"/>
              <p:cNvSpPr>
                <a:spLocks/>
              </p:cNvSpPr>
              <p:nvPr/>
            </p:nvSpPr>
            <p:spPr bwMode="auto">
              <a:xfrm>
                <a:off x="1766" y="2267"/>
                <a:ext cx="175" cy="293"/>
              </a:xfrm>
              <a:custGeom>
                <a:avLst/>
                <a:gdLst>
                  <a:gd name="T0" fmla="*/ 2 w 349"/>
                  <a:gd name="T1" fmla="*/ 74 h 584"/>
                  <a:gd name="T2" fmla="*/ 1 w 349"/>
                  <a:gd name="T3" fmla="*/ 73 h 584"/>
                  <a:gd name="T4" fmla="*/ 0 w 349"/>
                  <a:gd name="T5" fmla="*/ 72 h 584"/>
                  <a:gd name="T6" fmla="*/ 1 w 349"/>
                  <a:gd name="T7" fmla="*/ 51 h 584"/>
                  <a:gd name="T8" fmla="*/ 2 w 349"/>
                  <a:gd name="T9" fmla="*/ 45 h 584"/>
                  <a:gd name="T10" fmla="*/ 5 w 349"/>
                  <a:gd name="T11" fmla="*/ 39 h 584"/>
                  <a:gd name="T12" fmla="*/ 9 w 349"/>
                  <a:gd name="T13" fmla="*/ 35 h 584"/>
                  <a:gd name="T14" fmla="*/ 14 w 349"/>
                  <a:gd name="T15" fmla="*/ 31 h 584"/>
                  <a:gd name="T16" fmla="*/ 16 w 349"/>
                  <a:gd name="T17" fmla="*/ 28 h 584"/>
                  <a:gd name="T18" fmla="*/ 13 w 349"/>
                  <a:gd name="T19" fmla="*/ 24 h 584"/>
                  <a:gd name="T20" fmla="*/ 11 w 349"/>
                  <a:gd name="T21" fmla="*/ 19 h 584"/>
                  <a:gd name="T22" fmla="*/ 12 w 349"/>
                  <a:gd name="T23" fmla="*/ 13 h 584"/>
                  <a:gd name="T24" fmla="*/ 13 w 349"/>
                  <a:gd name="T25" fmla="*/ 9 h 584"/>
                  <a:gd name="T26" fmla="*/ 16 w 349"/>
                  <a:gd name="T27" fmla="*/ 5 h 584"/>
                  <a:gd name="T28" fmla="*/ 20 w 349"/>
                  <a:gd name="T29" fmla="*/ 2 h 584"/>
                  <a:gd name="T30" fmla="*/ 24 w 349"/>
                  <a:gd name="T31" fmla="*/ 1 h 584"/>
                  <a:gd name="T32" fmla="*/ 29 w 349"/>
                  <a:gd name="T33" fmla="*/ 1 h 584"/>
                  <a:gd name="T34" fmla="*/ 34 w 349"/>
                  <a:gd name="T35" fmla="*/ 2 h 584"/>
                  <a:gd name="T36" fmla="*/ 38 w 349"/>
                  <a:gd name="T37" fmla="*/ 4 h 584"/>
                  <a:gd name="T38" fmla="*/ 41 w 349"/>
                  <a:gd name="T39" fmla="*/ 8 h 584"/>
                  <a:gd name="T40" fmla="*/ 43 w 349"/>
                  <a:gd name="T41" fmla="*/ 12 h 584"/>
                  <a:gd name="T42" fmla="*/ 44 w 349"/>
                  <a:gd name="T43" fmla="*/ 17 h 584"/>
                  <a:gd name="T44" fmla="*/ 44 w 349"/>
                  <a:gd name="T45" fmla="*/ 18 h 584"/>
                  <a:gd name="T46" fmla="*/ 43 w 349"/>
                  <a:gd name="T47" fmla="*/ 18 h 584"/>
                  <a:gd name="T48" fmla="*/ 42 w 349"/>
                  <a:gd name="T49" fmla="*/ 19 h 584"/>
                  <a:gd name="T50" fmla="*/ 41 w 349"/>
                  <a:gd name="T51" fmla="*/ 18 h 584"/>
                  <a:gd name="T52" fmla="*/ 40 w 349"/>
                  <a:gd name="T53" fmla="*/ 17 h 584"/>
                  <a:gd name="T54" fmla="*/ 40 w 349"/>
                  <a:gd name="T55" fmla="*/ 14 h 584"/>
                  <a:gd name="T56" fmla="*/ 39 w 349"/>
                  <a:gd name="T57" fmla="*/ 11 h 584"/>
                  <a:gd name="T58" fmla="*/ 37 w 349"/>
                  <a:gd name="T59" fmla="*/ 8 h 584"/>
                  <a:gd name="T60" fmla="*/ 34 w 349"/>
                  <a:gd name="T61" fmla="*/ 6 h 584"/>
                  <a:gd name="T62" fmla="*/ 30 w 349"/>
                  <a:gd name="T63" fmla="*/ 4 h 584"/>
                  <a:gd name="T64" fmla="*/ 26 w 349"/>
                  <a:gd name="T65" fmla="*/ 4 h 584"/>
                  <a:gd name="T66" fmla="*/ 23 w 349"/>
                  <a:gd name="T67" fmla="*/ 5 h 584"/>
                  <a:gd name="T68" fmla="*/ 20 w 349"/>
                  <a:gd name="T69" fmla="*/ 7 h 584"/>
                  <a:gd name="T70" fmla="*/ 17 w 349"/>
                  <a:gd name="T71" fmla="*/ 10 h 584"/>
                  <a:gd name="T72" fmla="*/ 16 w 349"/>
                  <a:gd name="T73" fmla="*/ 13 h 584"/>
                  <a:gd name="T74" fmla="*/ 15 w 349"/>
                  <a:gd name="T75" fmla="*/ 17 h 584"/>
                  <a:gd name="T76" fmla="*/ 15 w 349"/>
                  <a:gd name="T77" fmla="*/ 20 h 584"/>
                  <a:gd name="T78" fmla="*/ 17 w 349"/>
                  <a:gd name="T79" fmla="*/ 24 h 584"/>
                  <a:gd name="T80" fmla="*/ 20 w 349"/>
                  <a:gd name="T81" fmla="*/ 27 h 584"/>
                  <a:gd name="T82" fmla="*/ 23 w 349"/>
                  <a:gd name="T83" fmla="*/ 28 h 584"/>
                  <a:gd name="T84" fmla="*/ 24 w 349"/>
                  <a:gd name="T85" fmla="*/ 29 h 584"/>
                  <a:gd name="T86" fmla="*/ 23 w 349"/>
                  <a:gd name="T87" fmla="*/ 31 h 584"/>
                  <a:gd name="T88" fmla="*/ 20 w 349"/>
                  <a:gd name="T89" fmla="*/ 32 h 584"/>
                  <a:gd name="T90" fmla="*/ 15 w 349"/>
                  <a:gd name="T91" fmla="*/ 35 h 584"/>
                  <a:gd name="T92" fmla="*/ 11 w 349"/>
                  <a:gd name="T93" fmla="*/ 39 h 584"/>
                  <a:gd name="T94" fmla="*/ 7 w 349"/>
                  <a:gd name="T95" fmla="*/ 43 h 584"/>
                  <a:gd name="T96" fmla="*/ 5 w 349"/>
                  <a:gd name="T97" fmla="*/ 49 h 584"/>
                  <a:gd name="T98" fmla="*/ 4 w 349"/>
                  <a:gd name="T99" fmla="*/ 55 h 584"/>
                  <a:gd name="T100" fmla="*/ 4 w 349"/>
                  <a:gd name="T101" fmla="*/ 72 h 584"/>
                  <a:gd name="T102" fmla="*/ 4 w 349"/>
                  <a:gd name="T103" fmla="*/ 74 h 584"/>
                  <a:gd name="T104" fmla="*/ 2 w 349"/>
                  <a:gd name="T105" fmla="*/ 74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9"/>
                  <a:gd name="T160" fmla="*/ 0 h 584"/>
                  <a:gd name="T161" fmla="*/ 349 w 349"/>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9" h="584">
                    <a:moveTo>
                      <a:pt x="16" y="584"/>
                    </a:moveTo>
                    <a:lnTo>
                      <a:pt x="13" y="584"/>
                    </a:lnTo>
                    <a:lnTo>
                      <a:pt x="10" y="583"/>
                    </a:lnTo>
                    <a:lnTo>
                      <a:pt x="8" y="582"/>
                    </a:lnTo>
                    <a:lnTo>
                      <a:pt x="6" y="580"/>
                    </a:lnTo>
                    <a:lnTo>
                      <a:pt x="4" y="578"/>
                    </a:lnTo>
                    <a:lnTo>
                      <a:pt x="3" y="575"/>
                    </a:lnTo>
                    <a:lnTo>
                      <a:pt x="1" y="573"/>
                    </a:lnTo>
                    <a:lnTo>
                      <a:pt x="0" y="570"/>
                    </a:lnTo>
                    <a:lnTo>
                      <a:pt x="0" y="433"/>
                    </a:lnTo>
                    <a:lnTo>
                      <a:pt x="1" y="417"/>
                    </a:lnTo>
                    <a:lnTo>
                      <a:pt x="4" y="400"/>
                    </a:lnTo>
                    <a:lnTo>
                      <a:pt x="7" y="384"/>
                    </a:lnTo>
                    <a:lnTo>
                      <a:pt x="11" y="368"/>
                    </a:lnTo>
                    <a:lnTo>
                      <a:pt x="16" y="353"/>
                    </a:lnTo>
                    <a:lnTo>
                      <a:pt x="22" y="338"/>
                    </a:lnTo>
                    <a:lnTo>
                      <a:pt x="30" y="324"/>
                    </a:lnTo>
                    <a:lnTo>
                      <a:pt x="38" y="311"/>
                    </a:lnTo>
                    <a:lnTo>
                      <a:pt x="48" y="298"/>
                    </a:lnTo>
                    <a:lnTo>
                      <a:pt x="58" y="286"/>
                    </a:lnTo>
                    <a:lnTo>
                      <a:pt x="69" y="275"/>
                    </a:lnTo>
                    <a:lnTo>
                      <a:pt x="81" y="265"/>
                    </a:lnTo>
                    <a:lnTo>
                      <a:pt x="94" y="254"/>
                    </a:lnTo>
                    <a:lnTo>
                      <a:pt x="107" y="246"/>
                    </a:lnTo>
                    <a:lnTo>
                      <a:pt x="121" y="239"/>
                    </a:lnTo>
                    <a:lnTo>
                      <a:pt x="137" y="231"/>
                    </a:lnTo>
                    <a:lnTo>
                      <a:pt x="125" y="222"/>
                    </a:lnTo>
                    <a:lnTo>
                      <a:pt x="116" y="211"/>
                    </a:lnTo>
                    <a:lnTo>
                      <a:pt x="107" y="200"/>
                    </a:lnTo>
                    <a:lnTo>
                      <a:pt x="101" y="187"/>
                    </a:lnTo>
                    <a:lnTo>
                      <a:pt x="96" y="174"/>
                    </a:lnTo>
                    <a:lnTo>
                      <a:pt x="92" y="160"/>
                    </a:lnTo>
                    <a:lnTo>
                      <a:pt x="88" y="145"/>
                    </a:lnTo>
                    <a:lnTo>
                      <a:pt x="88" y="131"/>
                    </a:lnTo>
                    <a:lnTo>
                      <a:pt x="88" y="117"/>
                    </a:lnTo>
                    <a:lnTo>
                      <a:pt x="91" y="104"/>
                    </a:lnTo>
                    <a:lnTo>
                      <a:pt x="94" y="92"/>
                    </a:lnTo>
                    <a:lnTo>
                      <a:pt x="98" y="79"/>
                    </a:lnTo>
                    <a:lnTo>
                      <a:pt x="104" y="69"/>
                    </a:lnTo>
                    <a:lnTo>
                      <a:pt x="110" y="57"/>
                    </a:lnTo>
                    <a:lnTo>
                      <a:pt x="118" y="48"/>
                    </a:lnTo>
                    <a:lnTo>
                      <a:pt x="126" y="39"/>
                    </a:lnTo>
                    <a:lnTo>
                      <a:pt x="136" y="30"/>
                    </a:lnTo>
                    <a:lnTo>
                      <a:pt x="146" y="23"/>
                    </a:lnTo>
                    <a:lnTo>
                      <a:pt x="157" y="15"/>
                    </a:lnTo>
                    <a:lnTo>
                      <a:pt x="168" y="10"/>
                    </a:lnTo>
                    <a:lnTo>
                      <a:pt x="180" y="6"/>
                    </a:lnTo>
                    <a:lnTo>
                      <a:pt x="192" y="3"/>
                    </a:lnTo>
                    <a:lnTo>
                      <a:pt x="205" y="1"/>
                    </a:lnTo>
                    <a:lnTo>
                      <a:pt x="218" y="0"/>
                    </a:lnTo>
                    <a:lnTo>
                      <a:pt x="232" y="1"/>
                    </a:lnTo>
                    <a:lnTo>
                      <a:pt x="245" y="3"/>
                    </a:lnTo>
                    <a:lnTo>
                      <a:pt x="257" y="6"/>
                    </a:lnTo>
                    <a:lnTo>
                      <a:pt x="270" y="10"/>
                    </a:lnTo>
                    <a:lnTo>
                      <a:pt x="280" y="15"/>
                    </a:lnTo>
                    <a:lnTo>
                      <a:pt x="292" y="23"/>
                    </a:lnTo>
                    <a:lnTo>
                      <a:pt x="301" y="30"/>
                    </a:lnTo>
                    <a:lnTo>
                      <a:pt x="311" y="39"/>
                    </a:lnTo>
                    <a:lnTo>
                      <a:pt x="319" y="48"/>
                    </a:lnTo>
                    <a:lnTo>
                      <a:pt x="326" y="57"/>
                    </a:lnTo>
                    <a:lnTo>
                      <a:pt x="334" y="69"/>
                    </a:lnTo>
                    <a:lnTo>
                      <a:pt x="339" y="79"/>
                    </a:lnTo>
                    <a:lnTo>
                      <a:pt x="343" y="92"/>
                    </a:lnTo>
                    <a:lnTo>
                      <a:pt x="346" y="104"/>
                    </a:lnTo>
                    <a:lnTo>
                      <a:pt x="348" y="117"/>
                    </a:lnTo>
                    <a:lnTo>
                      <a:pt x="349" y="131"/>
                    </a:lnTo>
                    <a:lnTo>
                      <a:pt x="348" y="134"/>
                    </a:lnTo>
                    <a:lnTo>
                      <a:pt x="347" y="136"/>
                    </a:lnTo>
                    <a:lnTo>
                      <a:pt x="346" y="139"/>
                    </a:lnTo>
                    <a:lnTo>
                      <a:pt x="344" y="141"/>
                    </a:lnTo>
                    <a:lnTo>
                      <a:pt x="342" y="143"/>
                    </a:lnTo>
                    <a:lnTo>
                      <a:pt x="340" y="144"/>
                    </a:lnTo>
                    <a:lnTo>
                      <a:pt x="337" y="145"/>
                    </a:lnTo>
                    <a:lnTo>
                      <a:pt x="334" y="145"/>
                    </a:lnTo>
                    <a:lnTo>
                      <a:pt x="331" y="145"/>
                    </a:lnTo>
                    <a:lnTo>
                      <a:pt x="328" y="144"/>
                    </a:lnTo>
                    <a:lnTo>
                      <a:pt x="325" y="143"/>
                    </a:lnTo>
                    <a:lnTo>
                      <a:pt x="323" y="141"/>
                    </a:lnTo>
                    <a:lnTo>
                      <a:pt x="322" y="139"/>
                    </a:lnTo>
                    <a:lnTo>
                      <a:pt x="320" y="136"/>
                    </a:lnTo>
                    <a:lnTo>
                      <a:pt x="320" y="134"/>
                    </a:lnTo>
                    <a:lnTo>
                      <a:pt x="319" y="131"/>
                    </a:lnTo>
                    <a:lnTo>
                      <a:pt x="319" y="120"/>
                    </a:lnTo>
                    <a:lnTo>
                      <a:pt x="317" y="110"/>
                    </a:lnTo>
                    <a:lnTo>
                      <a:pt x="315" y="100"/>
                    </a:lnTo>
                    <a:lnTo>
                      <a:pt x="312" y="91"/>
                    </a:lnTo>
                    <a:lnTo>
                      <a:pt x="307" y="82"/>
                    </a:lnTo>
                    <a:lnTo>
                      <a:pt x="302" y="74"/>
                    </a:lnTo>
                    <a:lnTo>
                      <a:pt x="296" y="67"/>
                    </a:lnTo>
                    <a:lnTo>
                      <a:pt x="290" y="59"/>
                    </a:lnTo>
                    <a:lnTo>
                      <a:pt x="282" y="53"/>
                    </a:lnTo>
                    <a:lnTo>
                      <a:pt x="275" y="47"/>
                    </a:lnTo>
                    <a:lnTo>
                      <a:pt x="267" y="42"/>
                    </a:lnTo>
                    <a:lnTo>
                      <a:pt x="257" y="37"/>
                    </a:lnTo>
                    <a:lnTo>
                      <a:pt x="249" y="34"/>
                    </a:lnTo>
                    <a:lnTo>
                      <a:pt x="238" y="32"/>
                    </a:lnTo>
                    <a:lnTo>
                      <a:pt x="229" y="30"/>
                    </a:lnTo>
                    <a:lnTo>
                      <a:pt x="218" y="30"/>
                    </a:lnTo>
                    <a:lnTo>
                      <a:pt x="208" y="30"/>
                    </a:lnTo>
                    <a:lnTo>
                      <a:pt x="198" y="32"/>
                    </a:lnTo>
                    <a:lnTo>
                      <a:pt x="189" y="34"/>
                    </a:lnTo>
                    <a:lnTo>
                      <a:pt x="180" y="37"/>
                    </a:lnTo>
                    <a:lnTo>
                      <a:pt x="170" y="42"/>
                    </a:lnTo>
                    <a:lnTo>
                      <a:pt x="162" y="47"/>
                    </a:lnTo>
                    <a:lnTo>
                      <a:pt x="154" y="53"/>
                    </a:lnTo>
                    <a:lnTo>
                      <a:pt x="147" y="59"/>
                    </a:lnTo>
                    <a:lnTo>
                      <a:pt x="141" y="67"/>
                    </a:lnTo>
                    <a:lnTo>
                      <a:pt x="135" y="74"/>
                    </a:lnTo>
                    <a:lnTo>
                      <a:pt x="130" y="82"/>
                    </a:lnTo>
                    <a:lnTo>
                      <a:pt x="126" y="91"/>
                    </a:lnTo>
                    <a:lnTo>
                      <a:pt x="122" y="100"/>
                    </a:lnTo>
                    <a:lnTo>
                      <a:pt x="120" y="110"/>
                    </a:lnTo>
                    <a:lnTo>
                      <a:pt x="118" y="120"/>
                    </a:lnTo>
                    <a:lnTo>
                      <a:pt x="118" y="131"/>
                    </a:lnTo>
                    <a:lnTo>
                      <a:pt x="118" y="138"/>
                    </a:lnTo>
                    <a:lnTo>
                      <a:pt x="119" y="145"/>
                    </a:lnTo>
                    <a:lnTo>
                      <a:pt x="120" y="153"/>
                    </a:lnTo>
                    <a:lnTo>
                      <a:pt x="122" y="159"/>
                    </a:lnTo>
                    <a:lnTo>
                      <a:pt x="127" y="173"/>
                    </a:lnTo>
                    <a:lnTo>
                      <a:pt x="135" y="185"/>
                    </a:lnTo>
                    <a:lnTo>
                      <a:pt x="143" y="197"/>
                    </a:lnTo>
                    <a:lnTo>
                      <a:pt x="153" y="207"/>
                    </a:lnTo>
                    <a:lnTo>
                      <a:pt x="159" y="211"/>
                    </a:lnTo>
                    <a:lnTo>
                      <a:pt x="165" y="216"/>
                    </a:lnTo>
                    <a:lnTo>
                      <a:pt x="171" y="220"/>
                    </a:lnTo>
                    <a:lnTo>
                      <a:pt x="177" y="223"/>
                    </a:lnTo>
                    <a:lnTo>
                      <a:pt x="182" y="225"/>
                    </a:lnTo>
                    <a:lnTo>
                      <a:pt x="185" y="228"/>
                    </a:lnTo>
                    <a:lnTo>
                      <a:pt x="186" y="232"/>
                    </a:lnTo>
                    <a:lnTo>
                      <a:pt x="186" y="238"/>
                    </a:lnTo>
                    <a:lnTo>
                      <a:pt x="185" y="242"/>
                    </a:lnTo>
                    <a:lnTo>
                      <a:pt x="183" y="246"/>
                    </a:lnTo>
                    <a:lnTo>
                      <a:pt x="180" y="249"/>
                    </a:lnTo>
                    <a:lnTo>
                      <a:pt x="175" y="250"/>
                    </a:lnTo>
                    <a:lnTo>
                      <a:pt x="160" y="255"/>
                    </a:lnTo>
                    <a:lnTo>
                      <a:pt x="144" y="261"/>
                    </a:lnTo>
                    <a:lnTo>
                      <a:pt x="130" y="267"/>
                    </a:lnTo>
                    <a:lnTo>
                      <a:pt x="117" y="275"/>
                    </a:lnTo>
                    <a:lnTo>
                      <a:pt x="104" y="285"/>
                    </a:lnTo>
                    <a:lnTo>
                      <a:pt x="92" y="294"/>
                    </a:lnTo>
                    <a:lnTo>
                      <a:pt x="81" y="305"/>
                    </a:lnTo>
                    <a:lnTo>
                      <a:pt x="71" y="317"/>
                    </a:lnTo>
                    <a:lnTo>
                      <a:pt x="62" y="329"/>
                    </a:lnTo>
                    <a:lnTo>
                      <a:pt x="54" y="342"/>
                    </a:lnTo>
                    <a:lnTo>
                      <a:pt x="47" y="356"/>
                    </a:lnTo>
                    <a:lnTo>
                      <a:pt x="41" y="371"/>
                    </a:lnTo>
                    <a:lnTo>
                      <a:pt x="37" y="385"/>
                    </a:lnTo>
                    <a:lnTo>
                      <a:pt x="33" y="401"/>
                    </a:lnTo>
                    <a:lnTo>
                      <a:pt x="31" y="417"/>
                    </a:lnTo>
                    <a:lnTo>
                      <a:pt x="31" y="433"/>
                    </a:lnTo>
                    <a:lnTo>
                      <a:pt x="31" y="570"/>
                    </a:lnTo>
                    <a:lnTo>
                      <a:pt x="31" y="573"/>
                    </a:lnTo>
                    <a:lnTo>
                      <a:pt x="30" y="575"/>
                    </a:lnTo>
                    <a:lnTo>
                      <a:pt x="28" y="578"/>
                    </a:lnTo>
                    <a:lnTo>
                      <a:pt x="27" y="580"/>
                    </a:lnTo>
                    <a:lnTo>
                      <a:pt x="25" y="582"/>
                    </a:lnTo>
                    <a:lnTo>
                      <a:pt x="21" y="583"/>
                    </a:lnTo>
                    <a:lnTo>
                      <a:pt x="18" y="584"/>
                    </a:lnTo>
                    <a:lnTo>
                      <a:pt x="16" y="584"/>
                    </a:lnTo>
                    <a:close/>
                  </a:path>
                </a:pathLst>
              </a:custGeom>
              <a:solidFill>
                <a:srgbClr val="033BC9"/>
              </a:solidFill>
              <a:ln w="9525">
                <a:noFill/>
                <a:round/>
                <a:headEnd/>
                <a:tailEnd/>
              </a:ln>
            </p:spPr>
            <p:txBody>
              <a:bodyPr/>
              <a:lstStyle/>
              <a:p>
                <a:pPr defTabSz="650230" hangingPunct="1">
                  <a:spcBef>
                    <a:spcPts val="0"/>
                  </a:spcBef>
                </a:pPr>
                <a:endParaRPr lang="en-US" sz="2560" kern="1200" dirty="0">
                  <a:solidFill>
                    <a:srgbClr val="000000"/>
                  </a:solidFill>
                  <a:latin typeface="IBM Plex Sans" panose="020B0503050203000203" pitchFamily="34" charset="77"/>
                  <a:ea typeface=""/>
                  <a:cs typeface=""/>
                </a:endParaRPr>
              </a:p>
            </p:txBody>
          </p:sp>
        </p:grpSp>
      </p:grpSp>
      <p:sp>
        <p:nvSpPr>
          <p:cNvPr id="65" name="Title 1"/>
          <p:cNvSpPr txBox="1">
            <a:spLocks/>
          </p:cNvSpPr>
          <p:nvPr/>
        </p:nvSpPr>
        <p:spPr>
          <a:xfrm>
            <a:off x="3214887" y="3107034"/>
            <a:ext cx="3865505" cy="1105914"/>
          </a:xfrm>
          <a:prstGeom prst="rect">
            <a:avLst/>
          </a:prstGeom>
        </p:spPr>
        <p:txBody>
          <a:bodyPr vert="horz" lIns="130048" tIns="65024" rIns="130048" bIns="65024"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75345">
              <a:lnSpc>
                <a:spcPct val="100000"/>
              </a:lnSpc>
            </a:pPr>
            <a:r>
              <a:rPr lang="en-US" sz="2276" dirty="0">
                <a:solidFill>
                  <a:prstClr val="white"/>
                </a:solidFill>
                <a:latin typeface="IBM Plex Sans" panose="020B0503050203000203" pitchFamily="34" charset="77"/>
                <a:ea typeface="Arial" charset="0"/>
                <a:cs typeface="Arial" charset="0"/>
              </a:rPr>
              <a:t>Concepts and Components</a:t>
            </a:r>
          </a:p>
        </p:txBody>
      </p:sp>
      <p:sp>
        <p:nvSpPr>
          <p:cNvPr id="66" name="Title 1"/>
          <p:cNvSpPr txBox="1">
            <a:spLocks/>
          </p:cNvSpPr>
          <p:nvPr/>
        </p:nvSpPr>
        <p:spPr>
          <a:xfrm>
            <a:off x="3214887" y="5489006"/>
            <a:ext cx="4170509" cy="932109"/>
          </a:xfrm>
          <a:prstGeom prst="rect">
            <a:avLst/>
          </a:prstGeom>
        </p:spPr>
        <p:txBody>
          <a:bodyPr vert="horz" lIns="130048" tIns="65024" rIns="130048" bIns="65024"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75345">
              <a:lnSpc>
                <a:spcPct val="100000"/>
              </a:lnSpc>
            </a:pPr>
            <a:r>
              <a:rPr lang="en-US" sz="1991" dirty="0">
                <a:solidFill>
                  <a:prstClr val="white"/>
                </a:solidFill>
                <a:latin typeface="IBM Plex Sans" panose="020B0503050203000203" pitchFamily="34" charset="77"/>
                <a:ea typeface="Arial" charset="0"/>
                <a:cs typeface="Arial" charset="0"/>
              </a:rPr>
              <a:t>Considerations for the </a:t>
            </a:r>
            <a:r>
              <a:rPr lang="en-US" sz="1991" u="sng" dirty="0">
                <a:solidFill>
                  <a:prstClr val="white"/>
                </a:solidFill>
                <a:latin typeface="IBM Plex Sans" panose="020B0503050203000203" pitchFamily="34" charset="77"/>
                <a:ea typeface="Arial" charset="0"/>
                <a:cs typeface="Arial" charset="0"/>
              </a:rPr>
              <a:t>Developer</a:t>
            </a:r>
            <a:r>
              <a:rPr lang="en-US" sz="1991" dirty="0">
                <a:solidFill>
                  <a:prstClr val="white"/>
                </a:solidFill>
                <a:latin typeface="IBM Plex Sans" panose="020B0503050203000203" pitchFamily="34" charset="77"/>
                <a:ea typeface="Arial" charset="0"/>
                <a:cs typeface="Arial" charset="0"/>
              </a:rPr>
              <a:t>, Operator and Architect</a:t>
            </a:r>
          </a:p>
        </p:txBody>
      </p:sp>
      <p:grpSp>
        <p:nvGrpSpPr>
          <p:cNvPr id="2" name="Group 1"/>
          <p:cNvGrpSpPr/>
          <p:nvPr/>
        </p:nvGrpSpPr>
        <p:grpSpPr>
          <a:xfrm>
            <a:off x="1290159" y="5433220"/>
            <a:ext cx="5951989" cy="1086751"/>
            <a:chOff x="1067636" y="764437"/>
            <a:chExt cx="4002728" cy="679450"/>
          </a:xfrm>
        </p:grpSpPr>
        <p:sp>
          <p:nvSpPr>
            <p:cNvPr id="67" name="Freeform 26"/>
            <p:cNvSpPr>
              <a:spLocks/>
            </p:cNvSpPr>
            <p:nvPr/>
          </p:nvSpPr>
          <p:spPr bwMode="auto">
            <a:xfrm>
              <a:off x="4880664" y="764437"/>
              <a:ext cx="189700" cy="679450"/>
            </a:xfrm>
            <a:custGeom>
              <a:avLst/>
              <a:gdLst>
                <a:gd name="T0" fmla="*/ 36 w 292"/>
                <a:gd name="T1" fmla="*/ 0 h 1037"/>
                <a:gd name="T2" fmla="*/ 36 w 292"/>
                <a:gd name="T3" fmla="*/ 130 h 1037"/>
                <a:gd name="T4" fmla="*/ 2 w 292"/>
                <a:gd name="T5" fmla="*/ 130 h 1037"/>
                <a:gd name="T6" fmla="*/ 2 w 292"/>
                <a:gd name="T7" fmla="*/ 130 h 1037"/>
                <a:gd name="T8" fmla="*/ 1 w 292"/>
                <a:gd name="T9" fmla="*/ 130 h 1037"/>
                <a:gd name="T10" fmla="*/ 1 w 292"/>
                <a:gd name="T11" fmla="*/ 130 h 1037"/>
                <a:gd name="T12" fmla="*/ 0 w 292"/>
                <a:gd name="T13" fmla="*/ 129 h 1037"/>
                <a:gd name="T14" fmla="*/ 0 w 292"/>
                <a:gd name="T15" fmla="*/ 129 h 1037"/>
                <a:gd name="T16" fmla="*/ 0 w 292"/>
                <a:gd name="T17" fmla="*/ 129 h 1037"/>
                <a:gd name="T18" fmla="*/ 0 w 292"/>
                <a:gd name="T19" fmla="*/ 128 h 1037"/>
                <a:gd name="T20" fmla="*/ 0 w 292"/>
                <a:gd name="T21" fmla="*/ 127 h 1037"/>
                <a:gd name="T22" fmla="*/ 0 w 292"/>
                <a:gd name="T23" fmla="*/ 127 h 1037"/>
                <a:gd name="T24" fmla="*/ 0 w 292"/>
                <a:gd name="T25" fmla="*/ 127 h 1037"/>
                <a:gd name="T26" fmla="*/ 0 w 292"/>
                <a:gd name="T27" fmla="*/ 126 h 1037"/>
                <a:gd name="T28" fmla="*/ 0 w 292"/>
                <a:gd name="T29" fmla="*/ 126 h 1037"/>
                <a:gd name="T30" fmla="*/ 1 w 292"/>
                <a:gd name="T31" fmla="*/ 125 h 1037"/>
                <a:gd name="T32" fmla="*/ 1 w 292"/>
                <a:gd name="T33" fmla="*/ 125 h 1037"/>
                <a:gd name="T34" fmla="*/ 2 w 292"/>
                <a:gd name="T35" fmla="*/ 125 h 1037"/>
                <a:gd name="T36" fmla="*/ 2 w 292"/>
                <a:gd name="T37" fmla="*/ 125 h 1037"/>
                <a:gd name="T38" fmla="*/ 31 w 292"/>
                <a:gd name="T39" fmla="*/ 125 h 1037"/>
                <a:gd name="T40" fmla="*/ 31 w 292"/>
                <a:gd name="T41" fmla="*/ 6 h 1037"/>
                <a:gd name="T42" fmla="*/ 2 w 292"/>
                <a:gd name="T43" fmla="*/ 6 h 1037"/>
                <a:gd name="T44" fmla="*/ 2 w 292"/>
                <a:gd name="T45" fmla="*/ 6 h 1037"/>
                <a:gd name="T46" fmla="*/ 1 w 292"/>
                <a:gd name="T47" fmla="*/ 5 h 1037"/>
                <a:gd name="T48" fmla="*/ 1 w 292"/>
                <a:gd name="T49" fmla="*/ 5 h 1037"/>
                <a:gd name="T50" fmla="*/ 1 w 292"/>
                <a:gd name="T51" fmla="*/ 5 h 1037"/>
                <a:gd name="T52" fmla="*/ 0 w 292"/>
                <a:gd name="T53" fmla="*/ 5 h 1037"/>
                <a:gd name="T54" fmla="*/ 0 w 292"/>
                <a:gd name="T55" fmla="*/ 4 h 1037"/>
                <a:gd name="T56" fmla="*/ 0 w 292"/>
                <a:gd name="T57" fmla="*/ 4 h 1037"/>
                <a:gd name="T58" fmla="*/ 0 w 292"/>
                <a:gd name="T59" fmla="*/ 3 h 1037"/>
                <a:gd name="T60" fmla="*/ 0 w 292"/>
                <a:gd name="T61" fmla="*/ 3 h 1037"/>
                <a:gd name="T62" fmla="*/ 0 w 292"/>
                <a:gd name="T63" fmla="*/ 3 h 1037"/>
                <a:gd name="T64" fmla="*/ 0 w 292"/>
                <a:gd name="T65" fmla="*/ 2 h 1037"/>
                <a:gd name="T66" fmla="*/ 0 w 292"/>
                <a:gd name="T67" fmla="*/ 2 h 1037"/>
                <a:gd name="T68" fmla="*/ 1 w 292"/>
                <a:gd name="T69" fmla="*/ 1 h 1037"/>
                <a:gd name="T70" fmla="*/ 1 w 292"/>
                <a:gd name="T71" fmla="*/ 1 h 1037"/>
                <a:gd name="T72" fmla="*/ 1 w 292"/>
                <a:gd name="T73" fmla="*/ 1 h 1037"/>
                <a:gd name="T74" fmla="*/ 2 w 292"/>
                <a:gd name="T75" fmla="*/ 1 h 1037"/>
                <a:gd name="T76" fmla="*/ 2 w 292"/>
                <a:gd name="T77" fmla="*/ 0 h 1037"/>
                <a:gd name="T78" fmla="*/ 36 w 292"/>
                <a:gd name="T79" fmla="*/ 0 h 10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2"/>
                <a:gd name="T121" fmla="*/ 0 h 1037"/>
                <a:gd name="T122" fmla="*/ 292 w 292"/>
                <a:gd name="T123" fmla="*/ 1037 h 10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2" h="1037">
                  <a:moveTo>
                    <a:pt x="292" y="0"/>
                  </a:moveTo>
                  <a:lnTo>
                    <a:pt x="292" y="1037"/>
                  </a:lnTo>
                  <a:lnTo>
                    <a:pt x="20" y="1037"/>
                  </a:lnTo>
                  <a:lnTo>
                    <a:pt x="17" y="1036"/>
                  </a:lnTo>
                  <a:lnTo>
                    <a:pt x="13" y="1035"/>
                  </a:lnTo>
                  <a:lnTo>
                    <a:pt x="10" y="1033"/>
                  </a:lnTo>
                  <a:lnTo>
                    <a:pt x="7" y="1031"/>
                  </a:lnTo>
                  <a:lnTo>
                    <a:pt x="4" y="1028"/>
                  </a:lnTo>
                  <a:lnTo>
                    <a:pt x="2" y="1025"/>
                  </a:lnTo>
                  <a:lnTo>
                    <a:pt x="0" y="1021"/>
                  </a:lnTo>
                  <a:lnTo>
                    <a:pt x="0" y="1016"/>
                  </a:lnTo>
                  <a:lnTo>
                    <a:pt x="0" y="1012"/>
                  </a:lnTo>
                  <a:lnTo>
                    <a:pt x="2" y="1009"/>
                  </a:lnTo>
                  <a:lnTo>
                    <a:pt x="4" y="1005"/>
                  </a:lnTo>
                  <a:lnTo>
                    <a:pt x="7" y="1002"/>
                  </a:lnTo>
                  <a:lnTo>
                    <a:pt x="10" y="1000"/>
                  </a:lnTo>
                  <a:lnTo>
                    <a:pt x="13" y="998"/>
                  </a:lnTo>
                  <a:lnTo>
                    <a:pt x="17" y="997"/>
                  </a:lnTo>
                  <a:lnTo>
                    <a:pt x="20" y="997"/>
                  </a:lnTo>
                  <a:lnTo>
                    <a:pt x="251" y="997"/>
                  </a:lnTo>
                  <a:lnTo>
                    <a:pt x="251" y="41"/>
                  </a:lnTo>
                  <a:lnTo>
                    <a:pt x="23" y="41"/>
                  </a:lnTo>
                  <a:lnTo>
                    <a:pt x="19" y="41"/>
                  </a:lnTo>
                  <a:lnTo>
                    <a:pt x="15" y="40"/>
                  </a:lnTo>
                  <a:lnTo>
                    <a:pt x="12" y="38"/>
                  </a:lnTo>
                  <a:lnTo>
                    <a:pt x="9" y="36"/>
                  </a:lnTo>
                  <a:lnTo>
                    <a:pt x="7" y="33"/>
                  </a:lnTo>
                  <a:lnTo>
                    <a:pt x="5" y="29"/>
                  </a:lnTo>
                  <a:lnTo>
                    <a:pt x="4" y="25"/>
                  </a:lnTo>
                  <a:lnTo>
                    <a:pt x="2" y="21"/>
                  </a:lnTo>
                  <a:lnTo>
                    <a:pt x="4" y="17"/>
                  </a:lnTo>
                  <a:lnTo>
                    <a:pt x="5" y="13"/>
                  </a:lnTo>
                  <a:lnTo>
                    <a:pt x="7" y="10"/>
                  </a:lnTo>
                  <a:lnTo>
                    <a:pt x="9" y="7"/>
                  </a:lnTo>
                  <a:lnTo>
                    <a:pt x="12" y="5"/>
                  </a:lnTo>
                  <a:lnTo>
                    <a:pt x="15" y="2"/>
                  </a:lnTo>
                  <a:lnTo>
                    <a:pt x="19" y="1"/>
                  </a:lnTo>
                  <a:lnTo>
                    <a:pt x="23" y="0"/>
                  </a:lnTo>
                  <a:lnTo>
                    <a:pt x="292" y="0"/>
                  </a:lnTo>
                  <a:close/>
                </a:path>
              </a:pathLst>
            </a:custGeom>
            <a:solidFill>
              <a:srgbClr val="FFFFFF"/>
            </a:solidFill>
            <a:ln w="9525">
              <a:noFill/>
              <a:round/>
              <a:headEnd/>
              <a:tailEnd/>
            </a:ln>
          </p:spPr>
          <p:txBody>
            <a:bodyPr/>
            <a:lstStyle/>
            <a:p>
              <a:pPr defTabSz="650230" hangingPunct="1">
                <a:spcBef>
                  <a:spcPts val="0"/>
                </a:spcBef>
              </a:pPr>
              <a:endParaRPr lang="en-US" sz="2560" kern="1200" dirty="0">
                <a:solidFill>
                  <a:srgbClr val="000000"/>
                </a:solidFill>
                <a:latin typeface="IBM Plex Sans" panose="020B0503050203000203" pitchFamily="34" charset="77"/>
                <a:ea typeface="+mn-ea"/>
                <a:cs typeface="+mn-cs"/>
              </a:endParaRPr>
            </a:p>
          </p:txBody>
        </p:sp>
        <p:sp>
          <p:nvSpPr>
            <p:cNvPr id="68" name="Freeform 27"/>
            <p:cNvSpPr>
              <a:spLocks/>
            </p:cNvSpPr>
            <p:nvPr/>
          </p:nvSpPr>
          <p:spPr bwMode="auto">
            <a:xfrm>
              <a:off x="1067636" y="764437"/>
              <a:ext cx="191008" cy="679450"/>
            </a:xfrm>
            <a:custGeom>
              <a:avLst/>
              <a:gdLst>
                <a:gd name="T0" fmla="*/ 0 w 291"/>
                <a:gd name="T1" fmla="*/ 0 h 1037"/>
                <a:gd name="T2" fmla="*/ 0 w 291"/>
                <a:gd name="T3" fmla="*/ 130 h 1037"/>
                <a:gd name="T4" fmla="*/ 34 w 291"/>
                <a:gd name="T5" fmla="*/ 130 h 1037"/>
                <a:gd name="T6" fmla="*/ 35 w 291"/>
                <a:gd name="T7" fmla="*/ 130 h 1037"/>
                <a:gd name="T8" fmla="*/ 35 w 291"/>
                <a:gd name="T9" fmla="*/ 130 h 1037"/>
                <a:gd name="T10" fmla="*/ 36 w 291"/>
                <a:gd name="T11" fmla="*/ 130 h 1037"/>
                <a:gd name="T12" fmla="*/ 36 w 291"/>
                <a:gd name="T13" fmla="*/ 129 h 1037"/>
                <a:gd name="T14" fmla="*/ 36 w 291"/>
                <a:gd name="T15" fmla="*/ 129 h 1037"/>
                <a:gd name="T16" fmla="*/ 37 w 291"/>
                <a:gd name="T17" fmla="*/ 129 h 1037"/>
                <a:gd name="T18" fmla="*/ 37 w 291"/>
                <a:gd name="T19" fmla="*/ 128 h 1037"/>
                <a:gd name="T20" fmla="*/ 37 w 291"/>
                <a:gd name="T21" fmla="*/ 127 h 1037"/>
                <a:gd name="T22" fmla="*/ 37 w 291"/>
                <a:gd name="T23" fmla="*/ 127 h 1037"/>
                <a:gd name="T24" fmla="*/ 37 w 291"/>
                <a:gd name="T25" fmla="*/ 127 h 1037"/>
                <a:gd name="T26" fmla="*/ 36 w 291"/>
                <a:gd name="T27" fmla="*/ 126 h 1037"/>
                <a:gd name="T28" fmla="*/ 36 w 291"/>
                <a:gd name="T29" fmla="*/ 126 h 1037"/>
                <a:gd name="T30" fmla="*/ 36 w 291"/>
                <a:gd name="T31" fmla="*/ 125 h 1037"/>
                <a:gd name="T32" fmla="*/ 35 w 291"/>
                <a:gd name="T33" fmla="*/ 125 h 1037"/>
                <a:gd name="T34" fmla="*/ 35 w 291"/>
                <a:gd name="T35" fmla="*/ 125 h 1037"/>
                <a:gd name="T36" fmla="*/ 34 w 291"/>
                <a:gd name="T37" fmla="*/ 125 h 1037"/>
                <a:gd name="T38" fmla="*/ 5 w 291"/>
                <a:gd name="T39" fmla="*/ 125 h 1037"/>
                <a:gd name="T40" fmla="*/ 5 w 291"/>
                <a:gd name="T41" fmla="*/ 6 h 1037"/>
                <a:gd name="T42" fmla="*/ 34 w 291"/>
                <a:gd name="T43" fmla="*/ 6 h 1037"/>
                <a:gd name="T44" fmla="*/ 34 w 291"/>
                <a:gd name="T45" fmla="*/ 6 h 1037"/>
                <a:gd name="T46" fmla="*/ 35 w 291"/>
                <a:gd name="T47" fmla="*/ 5 h 1037"/>
                <a:gd name="T48" fmla="*/ 35 w 291"/>
                <a:gd name="T49" fmla="*/ 5 h 1037"/>
                <a:gd name="T50" fmla="*/ 36 w 291"/>
                <a:gd name="T51" fmla="*/ 5 h 1037"/>
                <a:gd name="T52" fmla="*/ 36 w 291"/>
                <a:gd name="T53" fmla="*/ 5 h 1037"/>
                <a:gd name="T54" fmla="*/ 36 w 291"/>
                <a:gd name="T55" fmla="*/ 4 h 1037"/>
                <a:gd name="T56" fmla="*/ 36 w 291"/>
                <a:gd name="T57" fmla="*/ 4 h 1037"/>
                <a:gd name="T58" fmla="*/ 36 w 291"/>
                <a:gd name="T59" fmla="*/ 3 h 1037"/>
                <a:gd name="T60" fmla="*/ 36 w 291"/>
                <a:gd name="T61" fmla="*/ 3 h 1037"/>
                <a:gd name="T62" fmla="*/ 36 w 291"/>
                <a:gd name="T63" fmla="*/ 3 h 1037"/>
                <a:gd name="T64" fmla="*/ 36 w 291"/>
                <a:gd name="T65" fmla="*/ 2 h 1037"/>
                <a:gd name="T66" fmla="*/ 36 w 291"/>
                <a:gd name="T67" fmla="*/ 2 h 1037"/>
                <a:gd name="T68" fmla="*/ 36 w 291"/>
                <a:gd name="T69" fmla="*/ 1 h 1037"/>
                <a:gd name="T70" fmla="*/ 35 w 291"/>
                <a:gd name="T71" fmla="*/ 1 h 1037"/>
                <a:gd name="T72" fmla="*/ 35 w 291"/>
                <a:gd name="T73" fmla="*/ 1 h 1037"/>
                <a:gd name="T74" fmla="*/ 34 w 291"/>
                <a:gd name="T75" fmla="*/ 1 h 1037"/>
                <a:gd name="T76" fmla="*/ 34 w 291"/>
                <a:gd name="T77" fmla="*/ 0 h 1037"/>
                <a:gd name="T78" fmla="*/ 0 w 291"/>
                <a:gd name="T79" fmla="*/ 0 h 10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1"/>
                <a:gd name="T121" fmla="*/ 0 h 1037"/>
                <a:gd name="T122" fmla="*/ 291 w 291"/>
                <a:gd name="T123" fmla="*/ 1037 h 10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1" h="1037">
                  <a:moveTo>
                    <a:pt x="0" y="0"/>
                  </a:moveTo>
                  <a:lnTo>
                    <a:pt x="0" y="1037"/>
                  </a:lnTo>
                  <a:lnTo>
                    <a:pt x="270" y="1037"/>
                  </a:lnTo>
                  <a:lnTo>
                    <a:pt x="274" y="1036"/>
                  </a:lnTo>
                  <a:lnTo>
                    <a:pt x="278" y="1035"/>
                  </a:lnTo>
                  <a:lnTo>
                    <a:pt x="281" y="1033"/>
                  </a:lnTo>
                  <a:lnTo>
                    <a:pt x="285" y="1031"/>
                  </a:lnTo>
                  <a:lnTo>
                    <a:pt x="287" y="1028"/>
                  </a:lnTo>
                  <a:lnTo>
                    <a:pt x="289" y="1025"/>
                  </a:lnTo>
                  <a:lnTo>
                    <a:pt x="290" y="1021"/>
                  </a:lnTo>
                  <a:lnTo>
                    <a:pt x="291" y="1016"/>
                  </a:lnTo>
                  <a:lnTo>
                    <a:pt x="290" y="1012"/>
                  </a:lnTo>
                  <a:lnTo>
                    <a:pt x="289" y="1009"/>
                  </a:lnTo>
                  <a:lnTo>
                    <a:pt x="287" y="1005"/>
                  </a:lnTo>
                  <a:lnTo>
                    <a:pt x="285" y="1002"/>
                  </a:lnTo>
                  <a:lnTo>
                    <a:pt x="281" y="1000"/>
                  </a:lnTo>
                  <a:lnTo>
                    <a:pt x="278" y="998"/>
                  </a:lnTo>
                  <a:lnTo>
                    <a:pt x="274" y="997"/>
                  </a:lnTo>
                  <a:lnTo>
                    <a:pt x="270" y="997"/>
                  </a:lnTo>
                  <a:lnTo>
                    <a:pt x="40" y="997"/>
                  </a:lnTo>
                  <a:lnTo>
                    <a:pt x="40" y="41"/>
                  </a:lnTo>
                  <a:lnTo>
                    <a:pt x="268" y="41"/>
                  </a:lnTo>
                  <a:lnTo>
                    <a:pt x="272" y="41"/>
                  </a:lnTo>
                  <a:lnTo>
                    <a:pt x="275" y="40"/>
                  </a:lnTo>
                  <a:lnTo>
                    <a:pt x="279" y="38"/>
                  </a:lnTo>
                  <a:lnTo>
                    <a:pt x="282" y="36"/>
                  </a:lnTo>
                  <a:lnTo>
                    <a:pt x="285" y="33"/>
                  </a:lnTo>
                  <a:lnTo>
                    <a:pt x="287" y="29"/>
                  </a:lnTo>
                  <a:lnTo>
                    <a:pt x="288" y="25"/>
                  </a:lnTo>
                  <a:lnTo>
                    <a:pt x="288" y="21"/>
                  </a:lnTo>
                  <a:lnTo>
                    <a:pt x="288" y="17"/>
                  </a:lnTo>
                  <a:lnTo>
                    <a:pt x="287" y="13"/>
                  </a:lnTo>
                  <a:lnTo>
                    <a:pt x="285" y="10"/>
                  </a:lnTo>
                  <a:lnTo>
                    <a:pt x="282" y="7"/>
                  </a:lnTo>
                  <a:lnTo>
                    <a:pt x="279" y="5"/>
                  </a:lnTo>
                  <a:lnTo>
                    <a:pt x="275" y="2"/>
                  </a:lnTo>
                  <a:lnTo>
                    <a:pt x="272" y="1"/>
                  </a:lnTo>
                  <a:lnTo>
                    <a:pt x="268" y="0"/>
                  </a:lnTo>
                  <a:lnTo>
                    <a:pt x="0" y="0"/>
                  </a:lnTo>
                  <a:close/>
                </a:path>
              </a:pathLst>
            </a:custGeom>
            <a:solidFill>
              <a:srgbClr val="FFFFFF"/>
            </a:solidFill>
            <a:ln w="9525">
              <a:noFill/>
              <a:round/>
              <a:headEnd/>
              <a:tailEnd/>
            </a:ln>
          </p:spPr>
          <p:txBody>
            <a:bodyPr/>
            <a:lstStyle/>
            <a:p>
              <a:pPr defTabSz="650230" hangingPunct="1">
                <a:spcBef>
                  <a:spcPts val="0"/>
                </a:spcBef>
              </a:pPr>
              <a:endParaRPr lang="en-US" sz="2560" kern="1200" dirty="0">
                <a:solidFill>
                  <a:srgbClr val="000000"/>
                </a:solidFill>
                <a:latin typeface="IBM Plex Sans" panose="020B0503050203000203" pitchFamily="34" charset="77"/>
                <a:ea typeface="+mn-ea"/>
                <a:cs typeface="+mn-cs"/>
              </a:endParaRPr>
            </a:p>
          </p:txBody>
        </p:sp>
      </p:grpSp>
    </p:spTree>
    <p:extLst>
      <p:ext uri="{BB962C8B-B14F-4D97-AF65-F5344CB8AC3E}">
        <p14:creationId xmlns:p14="http://schemas.microsoft.com/office/powerpoint/2010/main" val="3557382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solidFill>
                  <a:schemeClr val="accent4"/>
                </a:solidFill>
                <a:ea typeface="Arial" charset="0"/>
                <a:cs typeface="Arial" charset="0"/>
              </a:rPr>
              <a:t>Working with the ledger example: a change of ownership transaction</a:t>
            </a:r>
          </a:p>
        </p:txBody>
      </p:sp>
      <p:grpSp>
        <p:nvGrpSpPr>
          <p:cNvPr id="24" name="Group 23"/>
          <p:cNvGrpSpPr/>
          <p:nvPr/>
        </p:nvGrpSpPr>
        <p:grpSpPr>
          <a:xfrm>
            <a:off x="587639" y="5800751"/>
            <a:ext cx="1552265" cy="1604152"/>
            <a:chOff x="1426476" y="3178185"/>
            <a:chExt cx="1091436" cy="869746"/>
          </a:xfrm>
        </p:grpSpPr>
        <p:sp>
          <p:nvSpPr>
            <p:cNvPr id="6" name="Magnetic Disk 5"/>
            <p:cNvSpPr/>
            <p:nvPr/>
          </p:nvSpPr>
          <p:spPr>
            <a:xfrm>
              <a:off x="1436816" y="3317152"/>
              <a:ext cx="927986" cy="542925"/>
            </a:xfrm>
            <a:prstGeom prst="flowChartMagneticDisk">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black"/>
                </a:solidFill>
                <a:latin typeface="IBM Plex Sans" panose="020B0503050203000203" pitchFamily="34" charset="77"/>
                <a:ea typeface="Arial" charset="0"/>
                <a:cs typeface="Arial" charset="0"/>
              </a:endParaRPr>
            </a:p>
          </p:txBody>
        </p:sp>
        <p:sp>
          <p:nvSpPr>
            <p:cNvPr id="13" name="Oval 12"/>
            <p:cNvSpPr/>
            <p:nvPr/>
          </p:nvSpPr>
          <p:spPr>
            <a:xfrm>
              <a:off x="1426476" y="3178185"/>
              <a:ext cx="34289" cy="34289"/>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15" name="TextBox 14"/>
            <p:cNvSpPr txBox="1"/>
            <p:nvPr/>
          </p:nvSpPr>
          <p:spPr>
            <a:xfrm>
              <a:off x="1436695" y="3855437"/>
              <a:ext cx="1081217" cy="192494"/>
            </a:xfrm>
            <a:prstGeom prst="rect">
              <a:avLst/>
            </a:prstGeom>
            <a:noFill/>
          </p:spPr>
          <p:txBody>
            <a:bodyPr wrap="square" rtlCol="0">
              <a:spAutoFit/>
            </a:bodyPr>
            <a:lstStyle/>
            <a:p>
              <a:pPr defTabSz="650230" hangingPunct="1">
                <a:spcBef>
                  <a:spcPts val="0"/>
                </a:spcBef>
              </a:pPr>
              <a:r>
                <a:rPr lang="en-US" sz="1707" kern="1200" dirty="0">
                  <a:solidFill>
                    <a:srgbClr val="003BC9"/>
                  </a:solidFill>
                  <a:latin typeface="IBM Plex Sans" panose="020B0503050203000203" pitchFamily="34" charset="77"/>
                  <a:ea typeface="Arial" charset="0"/>
                  <a:cs typeface="Arial" charset="0"/>
                </a:rPr>
                <a:t>World</a:t>
              </a:r>
              <a:r>
                <a:rPr lang="en-US" sz="1707" kern="1200" dirty="0">
                  <a:solidFill>
                    <a:srgbClr val="272727"/>
                  </a:solidFill>
                  <a:latin typeface="IBM Plex Sans" panose="020B0503050203000203" pitchFamily="34" charset="77"/>
                  <a:ea typeface="Arial" charset="0"/>
                  <a:cs typeface="Arial" charset="0"/>
                </a:rPr>
                <a:t> </a:t>
              </a:r>
              <a:r>
                <a:rPr lang="en-US" sz="1707" kern="1200" dirty="0">
                  <a:solidFill>
                    <a:srgbClr val="003BC9"/>
                  </a:solidFill>
                  <a:latin typeface="IBM Plex Sans" panose="020B0503050203000203" pitchFamily="34" charset="77"/>
                  <a:ea typeface="Arial" charset="0"/>
                  <a:cs typeface="Arial" charset="0"/>
                </a:rPr>
                <a:t>state</a:t>
              </a:r>
            </a:p>
          </p:txBody>
        </p:sp>
      </p:grpSp>
      <p:sp>
        <p:nvSpPr>
          <p:cNvPr id="23" name="TextBox 22"/>
          <p:cNvSpPr txBox="1"/>
          <p:nvPr/>
        </p:nvSpPr>
        <p:spPr>
          <a:xfrm>
            <a:off x="5343737" y="2552238"/>
            <a:ext cx="7667484" cy="584775"/>
          </a:xfrm>
          <a:prstGeom prst="rect">
            <a:avLst/>
          </a:prstGeom>
          <a:noFill/>
        </p:spPr>
        <p:txBody>
          <a:bodyPr wrap="none" rtlCol="0">
            <a:spAutoFit/>
          </a:bodyPr>
          <a:lstStyle/>
          <a:p>
            <a:pPr defTabSz="650230" hangingPunct="1">
              <a:spcBef>
                <a:spcPts val="0"/>
              </a:spcBef>
            </a:pPr>
            <a:r>
              <a:rPr lang="en-US" sz="3200" kern="1200" dirty="0">
                <a:solidFill>
                  <a:schemeClr val="tx1"/>
                </a:solidFill>
                <a:latin typeface="IBM Plex Sans" panose="020B0503050203000203" pitchFamily="34" charset="77"/>
                <a:ea typeface="Arial" charset="0"/>
                <a:cs typeface="Arial" charset="0"/>
              </a:rPr>
              <a:t>Transaction input - sent from application</a:t>
            </a:r>
          </a:p>
        </p:txBody>
      </p:sp>
      <p:sp>
        <p:nvSpPr>
          <p:cNvPr id="3" name="TextBox 2"/>
          <p:cNvSpPr txBox="1"/>
          <p:nvPr/>
        </p:nvSpPr>
        <p:spPr>
          <a:xfrm>
            <a:off x="6502400" y="3066425"/>
            <a:ext cx="6383095" cy="954107"/>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Courier New" charset="0"/>
                <a:cs typeface="Courier New" charset="0"/>
              </a:rPr>
              <a:t>invoke(</a:t>
            </a:r>
            <a:r>
              <a:rPr lang="en-US" sz="2800" kern="1200" dirty="0" err="1">
                <a:solidFill>
                  <a:schemeClr val="accent4"/>
                </a:solidFill>
                <a:latin typeface="IBM Plex Sans" panose="020B0503050203000203" pitchFamily="34" charset="77"/>
                <a:ea typeface="Courier New" charset="0"/>
                <a:cs typeface="Courier New" charset="0"/>
              </a:rPr>
              <a:t>voterContract</a:t>
            </a:r>
            <a:r>
              <a:rPr lang="en-US" sz="2800" kern="1200" dirty="0">
                <a:solidFill>
                  <a:schemeClr val="accent4"/>
                </a:solidFill>
                <a:latin typeface="IBM Plex Sans" panose="020B0503050203000203" pitchFamily="34" charset="77"/>
                <a:ea typeface="Courier New" charset="0"/>
                <a:cs typeface="Courier New" charset="0"/>
              </a:rPr>
              <a:t>, </a:t>
            </a:r>
            <a:r>
              <a:rPr lang="en-US" sz="2800" kern="1200" dirty="0" err="1">
                <a:solidFill>
                  <a:schemeClr val="accent4"/>
                </a:solidFill>
                <a:latin typeface="IBM Plex Sans" panose="020B0503050203000203" pitchFamily="34" charset="77"/>
                <a:ea typeface="Courier New" charset="0"/>
                <a:cs typeface="Courier New" charset="0"/>
              </a:rPr>
              <a:t>castVote</a:t>
            </a:r>
            <a:r>
              <a:rPr lang="en-US" sz="2800" kern="1200" dirty="0">
                <a:solidFill>
                  <a:schemeClr val="accent4"/>
                </a:solidFill>
                <a:latin typeface="IBM Plex Sans" panose="020B0503050203000203" pitchFamily="34" charset="77"/>
                <a:ea typeface="Courier New" charset="0"/>
                <a:cs typeface="Courier New" charset="0"/>
              </a:rPr>
              <a:t>,</a:t>
            </a:r>
          </a:p>
          <a:p>
            <a:pPr defTabSz="650230" hangingPunct="1">
              <a:spcBef>
                <a:spcPts val="0"/>
              </a:spcBef>
            </a:pPr>
            <a:r>
              <a:rPr lang="en-US" sz="2800" i="1" u="sng" kern="1200" dirty="0">
                <a:solidFill>
                  <a:schemeClr val="accent4"/>
                </a:solidFill>
                <a:latin typeface="IBM Plex Sans" panose="020B0503050203000203" pitchFamily="34" charset="77"/>
                <a:ea typeface="Courier New" charset="0"/>
                <a:cs typeface="Courier New" charset="0"/>
              </a:rPr>
              <a:t>2020election</a:t>
            </a:r>
            <a:r>
              <a:rPr lang="en-US" sz="2800" kern="1200" dirty="0">
                <a:solidFill>
                  <a:schemeClr val="accent4"/>
                </a:solidFill>
                <a:latin typeface="IBM Plex Sans" panose="020B0503050203000203" pitchFamily="34" charset="77"/>
                <a:ea typeface="Courier New" charset="0"/>
                <a:cs typeface="Courier New" charset="0"/>
              </a:rPr>
              <a:t>, </a:t>
            </a:r>
            <a:r>
              <a:rPr lang="en-US" sz="2800" i="1" u="sng" kern="1200" dirty="0">
                <a:solidFill>
                  <a:schemeClr val="accent4"/>
                </a:solidFill>
                <a:latin typeface="IBM Plex Sans" panose="020B0503050203000203" pitchFamily="34" charset="77"/>
                <a:ea typeface="Courier New" charset="0"/>
                <a:cs typeface="Courier New" charset="0"/>
              </a:rPr>
              <a:t>123123123, democrat</a:t>
            </a:r>
            <a:r>
              <a:rPr lang="en-US" sz="2800" kern="1200" dirty="0">
                <a:solidFill>
                  <a:schemeClr val="accent4"/>
                </a:solidFill>
                <a:latin typeface="IBM Plex Sans" panose="020B0503050203000203" pitchFamily="34" charset="77"/>
                <a:ea typeface="Courier New" charset="0"/>
                <a:cs typeface="Courier New" charset="0"/>
              </a:rPr>
              <a:t>)</a:t>
            </a:r>
          </a:p>
        </p:txBody>
      </p:sp>
      <p:grpSp>
        <p:nvGrpSpPr>
          <p:cNvPr id="43" name="Group 42"/>
          <p:cNvGrpSpPr/>
          <p:nvPr/>
        </p:nvGrpSpPr>
        <p:grpSpPr>
          <a:xfrm>
            <a:off x="2385801" y="5900381"/>
            <a:ext cx="2957936" cy="1199832"/>
            <a:chOff x="820363" y="1747070"/>
            <a:chExt cx="2079799" cy="843632"/>
          </a:xfrm>
        </p:grpSpPr>
        <p:sp>
          <p:nvSpPr>
            <p:cNvPr id="30" name="Double Wave 29"/>
            <p:cNvSpPr/>
            <p:nvPr/>
          </p:nvSpPr>
          <p:spPr>
            <a:xfrm>
              <a:off x="820363" y="1747070"/>
              <a:ext cx="2079799" cy="843632"/>
            </a:xfrm>
            <a:prstGeom prst="doubleWave">
              <a:avLst>
                <a:gd name="adj1" fmla="val 6250"/>
                <a:gd name="adj2" fmla="val -272"/>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black"/>
                </a:solidFill>
                <a:latin typeface="IBM Plex Sans" panose="020B0503050203000203" pitchFamily="34" charset="77"/>
                <a:ea typeface="Arial" charset="0"/>
                <a:cs typeface="Arial" charset="0"/>
              </a:endParaRPr>
            </a:p>
          </p:txBody>
        </p:sp>
        <p:sp>
          <p:nvSpPr>
            <p:cNvPr id="32" name="Multidocument 31"/>
            <p:cNvSpPr/>
            <p:nvPr/>
          </p:nvSpPr>
          <p:spPr>
            <a:xfrm>
              <a:off x="925138" y="1987158"/>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34" name="TextBox 33"/>
            <p:cNvSpPr txBox="1"/>
            <p:nvPr/>
          </p:nvSpPr>
          <p:spPr>
            <a:xfrm>
              <a:off x="915889" y="2058082"/>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err="1">
                  <a:solidFill>
                    <a:srgbClr val="003BC9"/>
                  </a:solidFill>
                  <a:latin typeface="IBM Plex Sans" panose="020B0503050203000203" pitchFamily="34" charset="77"/>
                  <a:ea typeface="Arial" charset="0"/>
                  <a:cs typeface="Arial" charset="0"/>
                </a:rPr>
                <a:t>txn</a:t>
              </a:r>
              <a:endParaRPr lang="en-US" sz="1707" kern="1200" dirty="0">
                <a:solidFill>
                  <a:srgbClr val="003BC9"/>
                </a:solidFill>
                <a:latin typeface="IBM Plex Sans" panose="020B0503050203000203" pitchFamily="34" charset="77"/>
                <a:ea typeface="Arial" charset="0"/>
                <a:cs typeface="Arial" charset="0"/>
              </a:endParaRPr>
            </a:p>
          </p:txBody>
        </p:sp>
        <p:sp>
          <p:nvSpPr>
            <p:cNvPr id="37" name="Multidocument 36"/>
            <p:cNvSpPr/>
            <p:nvPr/>
          </p:nvSpPr>
          <p:spPr>
            <a:xfrm>
              <a:off x="1491052" y="1986038"/>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38" name="TextBox 37"/>
            <p:cNvSpPr txBox="1"/>
            <p:nvPr/>
          </p:nvSpPr>
          <p:spPr>
            <a:xfrm>
              <a:off x="1481803" y="2056962"/>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err="1">
                  <a:solidFill>
                    <a:srgbClr val="003BC9"/>
                  </a:solidFill>
                  <a:latin typeface="IBM Plex Sans" panose="020B0503050203000203" pitchFamily="34" charset="77"/>
                  <a:ea typeface="Arial" charset="0"/>
                  <a:cs typeface="Arial" charset="0"/>
                </a:rPr>
                <a:t>txn</a:t>
              </a:r>
              <a:endParaRPr lang="en-US" sz="1707" kern="1200" dirty="0">
                <a:solidFill>
                  <a:srgbClr val="003BC9"/>
                </a:solidFill>
                <a:latin typeface="IBM Plex Sans" panose="020B0503050203000203" pitchFamily="34" charset="77"/>
                <a:ea typeface="Arial" charset="0"/>
                <a:cs typeface="Arial" charset="0"/>
              </a:endParaRPr>
            </a:p>
          </p:txBody>
        </p:sp>
        <p:sp>
          <p:nvSpPr>
            <p:cNvPr id="39" name="Multidocument 38"/>
            <p:cNvSpPr/>
            <p:nvPr/>
          </p:nvSpPr>
          <p:spPr>
            <a:xfrm>
              <a:off x="2064409" y="1982309"/>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40" name="TextBox 39"/>
            <p:cNvSpPr txBox="1"/>
            <p:nvPr/>
          </p:nvSpPr>
          <p:spPr>
            <a:xfrm>
              <a:off x="2052447" y="2056210"/>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err="1">
                  <a:solidFill>
                    <a:srgbClr val="003BC9"/>
                  </a:solidFill>
                  <a:latin typeface="IBM Plex Sans" panose="020B0503050203000203" pitchFamily="34" charset="77"/>
                  <a:ea typeface="Arial" charset="0"/>
                  <a:cs typeface="Arial" charset="0"/>
                </a:rPr>
                <a:t>txn</a:t>
              </a:r>
              <a:endParaRPr lang="en-US" sz="1707" kern="1200" dirty="0">
                <a:solidFill>
                  <a:srgbClr val="003BC9"/>
                </a:solidFill>
                <a:latin typeface="IBM Plex Sans" panose="020B0503050203000203" pitchFamily="34" charset="77"/>
                <a:ea typeface="Arial" charset="0"/>
                <a:cs typeface="Arial" charset="0"/>
              </a:endParaRPr>
            </a:p>
          </p:txBody>
        </p:sp>
        <p:cxnSp>
          <p:nvCxnSpPr>
            <p:cNvPr id="41" name="Straight Connector 40"/>
            <p:cNvCxnSpPr/>
            <p:nvPr/>
          </p:nvCxnSpPr>
          <p:spPr>
            <a:xfrm flipV="1">
              <a:off x="1277168" y="2211684"/>
              <a:ext cx="213884" cy="516"/>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1852619" y="2207955"/>
              <a:ext cx="213884" cy="516"/>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57" name="Straight Arrow Connector 56"/>
          <p:cNvCxnSpPr>
            <a:stCxn id="53" idx="2"/>
            <a:endCxn id="56" idx="0"/>
          </p:cNvCxnSpPr>
          <p:nvPr/>
        </p:nvCxnSpPr>
        <p:spPr>
          <a:xfrm>
            <a:off x="2458641" y="3698038"/>
            <a:ext cx="0" cy="465234"/>
          </a:xfrm>
          <a:prstGeom prst="straightConnector1">
            <a:avLst/>
          </a:prstGeom>
          <a:ln w="19050" cmpd="sng">
            <a:solidFill>
              <a:srgbClr val="FF0000"/>
            </a:solidFill>
            <a:prstDash val="sysDash"/>
            <a:headEnd type="none" w="med" len="med"/>
            <a:tailEnd type="triangle"/>
          </a:ln>
          <a:effectLst/>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1794956" y="2711688"/>
            <a:ext cx="1479716" cy="1389891"/>
            <a:chOff x="3424136" y="1520032"/>
            <a:chExt cx="1040425" cy="977267"/>
          </a:xfrm>
        </p:grpSpPr>
        <p:grpSp>
          <p:nvGrpSpPr>
            <p:cNvPr id="50" name="Group 49"/>
            <p:cNvGrpSpPr/>
            <p:nvPr/>
          </p:nvGrpSpPr>
          <p:grpSpPr>
            <a:xfrm>
              <a:off x="3424136" y="1520032"/>
              <a:ext cx="933307" cy="693528"/>
              <a:chOff x="5728789" y="100090"/>
              <a:chExt cx="894931" cy="644582"/>
            </a:xfrm>
          </p:grpSpPr>
          <p:sp>
            <p:nvSpPr>
              <p:cNvPr id="53" name="Rounded Rectangle 52"/>
              <p:cNvSpPr/>
              <p:nvPr/>
            </p:nvSpPr>
            <p:spPr>
              <a:xfrm>
                <a:off x="5728789" y="100090"/>
                <a:ext cx="894931" cy="644582"/>
              </a:xfrm>
              <a:prstGeom prst="roundRect">
                <a:avLst/>
              </a:prstGeom>
              <a:noFill/>
              <a:ln w="9525" cap="flat" cmpd="sng" algn="ctr">
                <a:solidFill>
                  <a:srgbClr val="4178B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91" dirty="0">
                  <a:solidFill>
                    <a:srgbClr val="000000"/>
                  </a:solidFill>
                  <a:latin typeface="IBM Plex Sans" panose="020B0503050203000203" pitchFamily="34" charset="77"/>
                  <a:ea typeface="Arial" charset="0"/>
                  <a:cs typeface="Arial" charset="0"/>
                </a:endParaRPr>
              </a:p>
            </p:txBody>
          </p:sp>
          <p:sp>
            <p:nvSpPr>
              <p:cNvPr id="54" name="TextBox 53"/>
              <p:cNvSpPr txBox="1"/>
              <p:nvPr/>
            </p:nvSpPr>
            <p:spPr>
              <a:xfrm>
                <a:off x="5749551" y="295423"/>
                <a:ext cx="812953" cy="217642"/>
              </a:xfrm>
              <a:prstGeom prst="rect">
                <a:avLst/>
              </a:prstGeom>
              <a:noFill/>
            </p:spPr>
            <p:txBody>
              <a:bodyPr wrap="none" rtlCol="0">
                <a:spAutoFit/>
              </a:bodyPr>
              <a:lstStyle/>
              <a:p>
                <a:pPr defTabSz="650230" hangingPunct="1">
                  <a:spcBef>
                    <a:spcPts val="0"/>
                  </a:spcBef>
                </a:pPr>
                <a:r>
                  <a:rPr lang="en-US" sz="1564" kern="1200" dirty="0">
                    <a:solidFill>
                      <a:srgbClr val="4178BE"/>
                    </a:solidFill>
                    <a:latin typeface="IBM Plex Sans" panose="020B0503050203000203" pitchFamily="34" charset="77"/>
                    <a:ea typeface="Arial" charset="0"/>
                    <a:cs typeface="Arial" charset="0"/>
                  </a:rPr>
                  <a:t>Application</a:t>
                </a:r>
              </a:p>
            </p:txBody>
          </p:sp>
        </p:grpSp>
        <p:pic>
          <p:nvPicPr>
            <p:cNvPr id="52" name="Picture 23" descr="desktop"/>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9322" y="2094238"/>
              <a:ext cx="335239" cy="403061"/>
            </a:xfrm>
            <a:prstGeom prst="rect">
              <a:avLst/>
            </a:prstGeom>
            <a:solidFill>
              <a:schemeClr val="bg1"/>
            </a:solidFill>
          </p:spPr>
        </p:pic>
      </p:grpSp>
      <p:grpSp>
        <p:nvGrpSpPr>
          <p:cNvPr id="55" name="Group 54"/>
          <p:cNvGrpSpPr/>
          <p:nvPr/>
        </p:nvGrpSpPr>
        <p:grpSpPr>
          <a:xfrm>
            <a:off x="1794954" y="4163273"/>
            <a:ext cx="1572445" cy="1293508"/>
            <a:chOff x="3955874" y="2300578"/>
            <a:chExt cx="1060165" cy="845310"/>
          </a:xfrm>
        </p:grpSpPr>
        <p:sp>
          <p:nvSpPr>
            <p:cNvPr id="56" name="Rounded Rectangle 55"/>
            <p:cNvSpPr/>
            <p:nvPr/>
          </p:nvSpPr>
          <p:spPr>
            <a:xfrm>
              <a:off x="3955874" y="2300578"/>
              <a:ext cx="894931" cy="644582"/>
            </a:xfrm>
            <a:prstGeom prst="roundRect">
              <a:avLst/>
            </a:prstGeom>
            <a:noFill/>
            <a:ln w="9525" cap="flat" cmpd="sng" algn="ctr">
              <a:solidFill>
                <a:srgbClr val="4178B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91" dirty="0">
                <a:solidFill>
                  <a:srgbClr val="000000"/>
                </a:solidFill>
                <a:latin typeface="IBM Plex Sans" panose="020B0503050203000203" pitchFamily="34" charset="77"/>
                <a:ea typeface="Arial" charset="0"/>
                <a:cs typeface="Arial" charset="0"/>
              </a:endParaRPr>
            </a:p>
          </p:txBody>
        </p:sp>
        <p:sp>
          <p:nvSpPr>
            <p:cNvPr id="58" name="Folded Corner 57"/>
            <p:cNvSpPr/>
            <p:nvPr/>
          </p:nvSpPr>
          <p:spPr>
            <a:xfrm>
              <a:off x="4612461" y="2834985"/>
              <a:ext cx="403578" cy="310903"/>
            </a:xfrm>
            <a:prstGeom prst="foldedCorner">
              <a:avLst/>
            </a:prstGeom>
            <a:solidFill>
              <a:sysClr val="window" lastClr="FFFFFF"/>
            </a:solidFill>
            <a:ln w="9525" cap="flat" cmpd="sng" algn="ctr">
              <a:solidFill>
                <a:srgbClr val="4178BE">
                  <a:shade val="95000"/>
                  <a:satMod val="105000"/>
                </a:srgbClr>
              </a:solidFill>
              <a:prstDash val="solid"/>
            </a:ln>
            <a:effectLst/>
          </p:spPr>
          <p:txBody>
            <a:bodyPr rtlCol="0" anchor="ctr"/>
            <a:lstStyle/>
            <a:p>
              <a:pPr algn="ctr" defTabSz="1300460" hangingPunct="1">
                <a:spcBef>
                  <a:spcPts val="0"/>
                </a:spcBef>
                <a:defRPr/>
              </a:pPr>
              <a:r>
                <a:rPr lang="en-US" sz="853" dirty="0">
                  <a:solidFill>
                    <a:srgbClr val="4178BE"/>
                  </a:solidFill>
                  <a:latin typeface="IBM Plex Sans" panose="020B0503050203000203" pitchFamily="34" charset="77"/>
                  <a:ea typeface="Arial" charset="0"/>
                  <a:cs typeface="Arial" charset="0"/>
                </a:rPr>
                <a:t>f(</a:t>
              </a:r>
              <a:r>
                <a:rPr lang="en-US" sz="853" dirty="0" err="1">
                  <a:solidFill>
                    <a:srgbClr val="4178BE"/>
                  </a:solidFill>
                  <a:latin typeface="IBM Plex Sans" panose="020B0503050203000203" pitchFamily="34" charset="77"/>
                  <a:ea typeface="Arial" charset="0"/>
                  <a:cs typeface="Arial" charset="0"/>
                </a:rPr>
                <a:t>abc</a:t>
              </a:r>
              <a:r>
                <a:rPr lang="en-US" sz="853" dirty="0">
                  <a:solidFill>
                    <a:srgbClr val="4178BE"/>
                  </a:solidFill>
                  <a:latin typeface="IBM Plex Sans" panose="020B0503050203000203" pitchFamily="34" charset="77"/>
                  <a:ea typeface="Arial" charset="0"/>
                  <a:cs typeface="Arial" charset="0"/>
                </a:rPr>
                <a:t>);</a:t>
              </a:r>
            </a:p>
          </p:txBody>
        </p:sp>
        <p:sp>
          <p:nvSpPr>
            <p:cNvPr id="59" name="TextBox 58"/>
            <p:cNvSpPr txBox="1"/>
            <p:nvPr/>
          </p:nvSpPr>
          <p:spPr>
            <a:xfrm>
              <a:off x="4079023" y="2438145"/>
              <a:ext cx="646516" cy="374945"/>
            </a:xfrm>
            <a:prstGeom prst="rect">
              <a:avLst/>
            </a:prstGeom>
            <a:noFill/>
          </p:spPr>
          <p:txBody>
            <a:bodyPr wrap="none" rtlCol="0">
              <a:spAutoFit/>
            </a:bodyPr>
            <a:lstStyle/>
            <a:p>
              <a:pPr algn="ctr" defTabSz="650230" hangingPunct="1">
                <a:spcBef>
                  <a:spcPts val="0"/>
                </a:spcBef>
              </a:pPr>
              <a:r>
                <a:rPr lang="en-US" sz="1564" kern="1200" dirty="0">
                  <a:solidFill>
                    <a:srgbClr val="4178BE"/>
                  </a:solidFill>
                  <a:latin typeface="IBM Plex Sans" panose="020B0503050203000203" pitchFamily="34" charset="77"/>
                  <a:ea typeface="Arial" charset="0"/>
                  <a:cs typeface="Arial" charset="0"/>
                </a:rPr>
                <a:t>Smart </a:t>
              </a:r>
            </a:p>
            <a:p>
              <a:pPr algn="ctr" defTabSz="650230" hangingPunct="1">
                <a:spcBef>
                  <a:spcPts val="0"/>
                </a:spcBef>
              </a:pPr>
              <a:r>
                <a:rPr lang="en-US" sz="1564" kern="1200" dirty="0">
                  <a:solidFill>
                    <a:srgbClr val="4178BE"/>
                  </a:solidFill>
                  <a:latin typeface="IBM Plex Sans" panose="020B0503050203000203" pitchFamily="34" charset="77"/>
                  <a:ea typeface="Arial" charset="0"/>
                  <a:cs typeface="Arial" charset="0"/>
                </a:rPr>
                <a:t>Contract</a:t>
              </a:r>
            </a:p>
          </p:txBody>
        </p:sp>
      </p:grpSp>
    </p:spTree>
    <p:extLst>
      <p:ext uri="{BB962C8B-B14F-4D97-AF65-F5344CB8AC3E}">
        <p14:creationId xmlns:p14="http://schemas.microsoft.com/office/powerpoint/2010/main" val="121948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you </a:t>
            </a:r>
            <a:r>
              <a:rPr lang="en-US" dirty="0">
                <a:solidFill>
                  <a:schemeClr val="accent4"/>
                </a:solidFill>
              </a:rPr>
              <a:t>will</a:t>
            </a:r>
            <a:r>
              <a:rPr lang="en-US" dirty="0"/>
              <a:t> learn</a:t>
            </a:r>
          </a:p>
          <a:p>
            <a:endParaRPr lang="en-US" dirty="0">
              <a:solidFill>
                <a:schemeClr val="tx2"/>
              </a:solidFill>
              <a:ea typeface="Arial" charset="0"/>
              <a:cs typeface="Arial" charset="0"/>
            </a:endParaRPr>
          </a:p>
        </p:txBody>
      </p:sp>
      <p:sp>
        <p:nvSpPr>
          <p:cNvPr id="4" name="TextBox 3">
            <a:extLst>
              <a:ext uri="{FF2B5EF4-FFF2-40B4-BE49-F238E27FC236}">
                <a16:creationId xmlns:a16="http://schemas.microsoft.com/office/drawing/2014/main" id="{67D4C68F-3944-9D47-AB89-3AF4F4B98B43}"/>
              </a:ext>
            </a:extLst>
          </p:cNvPr>
          <p:cNvSpPr txBox="1"/>
          <p:nvPr/>
        </p:nvSpPr>
        <p:spPr>
          <a:xfrm>
            <a:off x="178816" y="1739900"/>
            <a:ext cx="11226800" cy="4001095"/>
          </a:xfrm>
          <a:prstGeom prst="rect">
            <a:avLst/>
          </a:prstGeom>
          <a:noFill/>
        </p:spPr>
        <p:txBody>
          <a:bodyPr wrap="square" rtlCol="0">
            <a:spAutoFit/>
          </a:bodyPr>
          <a:lstStyle/>
          <a:p>
            <a:pPr marL="457200" indent="-457200">
              <a:lnSpc>
                <a:spcPct val="150000"/>
              </a:lnSpc>
              <a:buAutoNum type="arabicPeriod"/>
            </a:pPr>
            <a:r>
              <a:rPr lang="en-US" sz="3600" dirty="0">
                <a:solidFill>
                  <a:schemeClr val="tx1"/>
                </a:solidFill>
                <a:latin typeface="IBM Plex Sans" panose="020B0503050203000203" pitchFamily="34" charset="77"/>
              </a:rPr>
              <a:t>Blockchain vocabulary</a:t>
            </a:r>
          </a:p>
          <a:p>
            <a:pPr marL="457200" indent="-457200">
              <a:lnSpc>
                <a:spcPct val="150000"/>
              </a:lnSpc>
              <a:buAutoNum type="arabicPeriod"/>
            </a:pPr>
            <a:r>
              <a:rPr lang="en-US" sz="3600" dirty="0">
                <a:solidFill>
                  <a:schemeClr val="tx1"/>
                </a:solidFill>
                <a:latin typeface="IBM Plex Sans" panose="020B0503050203000203" pitchFamily="34" charset="77"/>
              </a:rPr>
              <a:t>A use-case of blockchain</a:t>
            </a:r>
          </a:p>
          <a:p>
            <a:pPr marL="457200" indent="-457200">
              <a:lnSpc>
                <a:spcPct val="150000"/>
              </a:lnSpc>
              <a:buAutoNum type="arabicPeriod"/>
            </a:pPr>
            <a:r>
              <a:rPr lang="en-US" sz="3600" dirty="0">
                <a:solidFill>
                  <a:schemeClr val="tx1"/>
                </a:solidFill>
                <a:latin typeface="IBM Plex Sans" panose="020B0503050203000203" pitchFamily="34" charset="77"/>
              </a:rPr>
              <a:t>Architecture behind a Hyperledger Fabric solution</a:t>
            </a:r>
          </a:p>
          <a:p>
            <a:pPr marL="457200" indent="-457200">
              <a:buAutoNum type="arabicPeriod"/>
            </a:pPr>
            <a:endParaRPr lang="en-US" sz="3200" dirty="0">
              <a:latin typeface="IBM Plex Sans" panose="020B0503050203000203" pitchFamily="34" charset="77"/>
            </a:endParaRPr>
          </a:p>
        </p:txBody>
      </p:sp>
      <p:sp>
        <p:nvSpPr>
          <p:cNvPr id="5" name="Rectangle 4">
            <a:extLst>
              <a:ext uri="{FF2B5EF4-FFF2-40B4-BE49-F238E27FC236}">
                <a16:creationId xmlns:a16="http://schemas.microsoft.com/office/drawing/2014/main" id="{910C60E4-ADEF-C54D-80DE-5112DF85A4D3}"/>
              </a:ext>
            </a:extLst>
          </p:cNvPr>
          <p:cNvSpPr/>
          <p:nvPr/>
        </p:nvSpPr>
        <p:spPr>
          <a:xfrm>
            <a:off x="5703146" y="1761648"/>
            <a:ext cx="1199559" cy="1200329"/>
          </a:xfrm>
          <a:prstGeom prst="rect">
            <a:avLst/>
          </a:prstGeom>
        </p:spPr>
        <p:txBody>
          <a:bodyPr wrap="square">
            <a:spAutoFit/>
          </a:bodyPr>
          <a:lstStyle/>
          <a:p>
            <a:r>
              <a:rPr lang="en-US" sz="7200" dirty="0">
                <a:latin typeface="Apple Color Emoji" pitchFamily="2" charset="0"/>
              </a:rPr>
              <a:t>📖</a:t>
            </a:r>
          </a:p>
        </p:txBody>
      </p:sp>
      <p:sp>
        <p:nvSpPr>
          <p:cNvPr id="6" name="Rectangle 5">
            <a:extLst>
              <a:ext uri="{FF2B5EF4-FFF2-40B4-BE49-F238E27FC236}">
                <a16:creationId xmlns:a16="http://schemas.microsoft.com/office/drawing/2014/main" id="{2959EF2D-824F-1C4C-80DA-528F45BDFEE7}"/>
              </a:ext>
            </a:extLst>
          </p:cNvPr>
          <p:cNvSpPr/>
          <p:nvPr/>
        </p:nvSpPr>
        <p:spPr>
          <a:xfrm>
            <a:off x="5948402" y="2961977"/>
            <a:ext cx="1107996" cy="1200329"/>
          </a:xfrm>
          <a:prstGeom prst="rect">
            <a:avLst/>
          </a:prstGeom>
        </p:spPr>
        <p:txBody>
          <a:bodyPr wrap="none">
            <a:spAutoFit/>
          </a:bodyPr>
          <a:lstStyle/>
          <a:p>
            <a:r>
              <a:rPr lang="en-US" sz="7200" dirty="0"/>
              <a:t>✅</a:t>
            </a:r>
          </a:p>
        </p:txBody>
      </p:sp>
      <p:sp>
        <p:nvSpPr>
          <p:cNvPr id="7" name="Rectangle 6">
            <a:extLst>
              <a:ext uri="{FF2B5EF4-FFF2-40B4-BE49-F238E27FC236}">
                <a16:creationId xmlns:a16="http://schemas.microsoft.com/office/drawing/2014/main" id="{AA522ED9-D460-9D48-885B-1EA80300C3AB}"/>
              </a:ext>
            </a:extLst>
          </p:cNvPr>
          <p:cNvSpPr/>
          <p:nvPr/>
        </p:nvSpPr>
        <p:spPr>
          <a:xfrm>
            <a:off x="11042825" y="4033014"/>
            <a:ext cx="1107996" cy="1200329"/>
          </a:xfrm>
          <a:prstGeom prst="rect">
            <a:avLst/>
          </a:prstGeom>
        </p:spPr>
        <p:txBody>
          <a:bodyPr wrap="none">
            <a:spAutoFit/>
          </a:bodyPr>
          <a:lstStyle/>
          <a:p>
            <a:r>
              <a:rPr lang="en-US" sz="7200" dirty="0">
                <a:latin typeface="Apple Color Emoji" pitchFamily="2" charset="0"/>
              </a:rPr>
              <a:t>🚧</a:t>
            </a:r>
          </a:p>
        </p:txBody>
      </p:sp>
    </p:spTree>
    <p:extLst>
      <p:ext uri="{BB962C8B-B14F-4D97-AF65-F5344CB8AC3E}">
        <p14:creationId xmlns:p14="http://schemas.microsoft.com/office/powerpoint/2010/main" val="2969541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solidFill>
                  <a:schemeClr val="accent4"/>
                </a:solidFill>
                <a:ea typeface="Arial" charset="0"/>
                <a:cs typeface="Arial" charset="0"/>
              </a:rPr>
              <a:t>Working with the ledger example: a change of ownership transaction</a:t>
            </a:r>
          </a:p>
        </p:txBody>
      </p:sp>
      <p:grpSp>
        <p:nvGrpSpPr>
          <p:cNvPr id="24" name="Group 23"/>
          <p:cNvGrpSpPr/>
          <p:nvPr/>
        </p:nvGrpSpPr>
        <p:grpSpPr>
          <a:xfrm>
            <a:off x="587639" y="5800751"/>
            <a:ext cx="1552265" cy="1604152"/>
            <a:chOff x="1426476" y="3178185"/>
            <a:chExt cx="1091436" cy="869746"/>
          </a:xfrm>
        </p:grpSpPr>
        <p:sp>
          <p:nvSpPr>
            <p:cNvPr id="6" name="Magnetic Disk 5"/>
            <p:cNvSpPr/>
            <p:nvPr/>
          </p:nvSpPr>
          <p:spPr>
            <a:xfrm>
              <a:off x="1436816" y="3317152"/>
              <a:ext cx="927986" cy="542925"/>
            </a:xfrm>
            <a:prstGeom prst="flowChartMagneticDisk">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black"/>
                </a:solidFill>
                <a:latin typeface="IBM Plex Sans" panose="020B0503050203000203" pitchFamily="34" charset="77"/>
                <a:ea typeface="Arial" charset="0"/>
                <a:cs typeface="Arial" charset="0"/>
              </a:endParaRPr>
            </a:p>
          </p:txBody>
        </p:sp>
        <p:sp>
          <p:nvSpPr>
            <p:cNvPr id="13" name="Oval 12"/>
            <p:cNvSpPr/>
            <p:nvPr/>
          </p:nvSpPr>
          <p:spPr>
            <a:xfrm>
              <a:off x="1426476" y="3178185"/>
              <a:ext cx="34289" cy="34289"/>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15" name="TextBox 14"/>
            <p:cNvSpPr txBox="1"/>
            <p:nvPr/>
          </p:nvSpPr>
          <p:spPr>
            <a:xfrm>
              <a:off x="1436695" y="3855437"/>
              <a:ext cx="1081217" cy="192494"/>
            </a:xfrm>
            <a:prstGeom prst="rect">
              <a:avLst/>
            </a:prstGeom>
            <a:noFill/>
          </p:spPr>
          <p:txBody>
            <a:bodyPr wrap="square" rtlCol="0">
              <a:spAutoFit/>
            </a:bodyPr>
            <a:lstStyle/>
            <a:p>
              <a:pPr defTabSz="650230" hangingPunct="1">
                <a:spcBef>
                  <a:spcPts val="0"/>
                </a:spcBef>
              </a:pPr>
              <a:r>
                <a:rPr lang="en-US" sz="1707" kern="1200" dirty="0">
                  <a:solidFill>
                    <a:srgbClr val="003BC9"/>
                  </a:solidFill>
                  <a:latin typeface="IBM Plex Sans" panose="020B0503050203000203" pitchFamily="34" charset="77"/>
                  <a:ea typeface="Arial" charset="0"/>
                  <a:cs typeface="Arial" charset="0"/>
                </a:rPr>
                <a:t>World</a:t>
              </a:r>
              <a:r>
                <a:rPr lang="en-US" sz="1707" kern="1200" dirty="0">
                  <a:solidFill>
                    <a:srgbClr val="272727"/>
                  </a:solidFill>
                  <a:latin typeface="IBM Plex Sans" panose="020B0503050203000203" pitchFamily="34" charset="77"/>
                  <a:ea typeface="Arial" charset="0"/>
                  <a:cs typeface="Arial" charset="0"/>
                </a:rPr>
                <a:t> </a:t>
              </a:r>
              <a:r>
                <a:rPr lang="en-US" sz="1707" kern="1200" dirty="0">
                  <a:solidFill>
                    <a:srgbClr val="003BC9"/>
                  </a:solidFill>
                  <a:latin typeface="IBM Plex Sans" panose="020B0503050203000203" pitchFamily="34" charset="77"/>
                  <a:ea typeface="Arial" charset="0"/>
                  <a:cs typeface="Arial" charset="0"/>
                </a:rPr>
                <a:t>state</a:t>
              </a:r>
            </a:p>
          </p:txBody>
        </p:sp>
      </p:grpSp>
      <p:sp>
        <p:nvSpPr>
          <p:cNvPr id="23" name="TextBox 22"/>
          <p:cNvSpPr txBox="1"/>
          <p:nvPr/>
        </p:nvSpPr>
        <p:spPr>
          <a:xfrm>
            <a:off x="5343737" y="2552238"/>
            <a:ext cx="7667484" cy="584775"/>
          </a:xfrm>
          <a:prstGeom prst="rect">
            <a:avLst/>
          </a:prstGeom>
          <a:noFill/>
        </p:spPr>
        <p:txBody>
          <a:bodyPr wrap="none" rtlCol="0">
            <a:spAutoFit/>
          </a:bodyPr>
          <a:lstStyle/>
          <a:p>
            <a:pPr defTabSz="650230" hangingPunct="1">
              <a:spcBef>
                <a:spcPts val="0"/>
              </a:spcBef>
            </a:pPr>
            <a:r>
              <a:rPr lang="en-US" sz="3200" kern="1200" dirty="0">
                <a:solidFill>
                  <a:schemeClr val="tx1"/>
                </a:solidFill>
                <a:latin typeface="IBM Plex Sans" panose="020B0503050203000203" pitchFamily="34" charset="77"/>
                <a:ea typeface="Arial" charset="0"/>
                <a:cs typeface="Arial" charset="0"/>
              </a:rPr>
              <a:t>Transaction input - sent from application</a:t>
            </a:r>
          </a:p>
        </p:txBody>
      </p:sp>
      <p:sp>
        <p:nvSpPr>
          <p:cNvPr id="3" name="TextBox 2"/>
          <p:cNvSpPr txBox="1"/>
          <p:nvPr/>
        </p:nvSpPr>
        <p:spPr>
          <a:xfrm>
            <a:off x="6502400" y="3066425"/>
            <a:ext cx="6383095" cy="954107"/>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Courier New" charset="0"/>
                <a:cs typeface="Courier New" charset="0"/>
              </a:rPr>
              <a:t>invoke(</a:t>
            </a:r>
            <a:r>
              <a:rPr lang="en-US" sz="2800" kern="1200" dirty="0" err="1">
                <a:solidFill>
                  <a:schemeClr val="accent4"/>
                </a:solidFill>
                <a:latin typeface="IBM Plex Sans" panose="020B0503050203000203" pitchFamily="34" charset="77"/>
                <a:ea typeface="Courier New" charset="0"/>
                <a:cs typeface="Courier New" charset="0"/>
              </a:rPr>
              <a:t>voterContract</a:t>
            </a:r>
            <a:r>
              <a:rPr lang="en-US" sz="2800" kern="1200" dirty="0">
                <a:solidFill>
                  <a:schemeClr val="accent4"/>
                </a:solidFill>
                <a:latin typeface="IBM Plex Sans" panose="020B0503050203000203" pitchFamily="34" charset="77"/>
                <a:ea typeface="Courier New" charset="0"/>
                <a:cs typeface="Courier New" charset="0"/>
              </a:rPr>
              <a:t>, </a:t>
            </a:r>
            <a:r>
              <a:rPr lang="en-US" sz="2800" kern="1200" dirty="0" err="1">
                <a:solidFill>
                  <a:schemeClr val="accent4"/>
                </a:solidFill>
                <a:latin typeface="IBM Plex Sans" panose="020B0503050203000203" pitchFamily="34" charset="77"/>
                <a:ea typeface="Courier New" charset="0"/>
                <a:cs typeface="Courier New" charset="0"/>
              </a:rPr>
              <a:t>castVote</a:t>
            </a:r>
            <a:r>
              <a:rPr lang="en-US" sz="2800" kern="1200" dirty="0">
                <a:solidFill>
                  <a:schemeClr val="accent4"/>
                </a:solidFill>
                <a:latin typeface="IBM Plex Sans" panose="020B0503050203000203" pitchFamily="34" charset="77"/>
                <a:ea typeface="Courier New" charset="0"/>
                <a:cs typeface="Courier New" charset="0"/>
              </a:rPr>
              <a:t>,</a:t>
            </a:r>
          </a:p>
          <a:p>
            <a:pPr defTabSz="650230" hangingPunct="1">
              <a:spcBef>
                <a:spcPts val="0"/>
              </a:spcBef>
            </a:pPr>
            <a:r>
              <a:rPr lang="en-US" sz="2800" i="1" u="sng" kern="1200" dirty="0">
                <a:solidFill>
                  <a:schemeClr val="accent4"/>
                </a:solidFill>
                <a:latin typeface="IBM Plex Sans" panose="020B0503050203000203" pitchFamily="34" charset="77"/>
                <a:ea typeface="Courier New" charset="0"/>
                <a:cs typeface="Courier New" charset="0"/>
              </a:rPr>
              <a:t>2020election</a:t>
            </a:r>
            <a:r>
              <a:rPr lang="en-US" sz="2800" kern="1200" dirty="0">
                <a:solidFill>
                  <a:schemeClr val="accent4"/>
                </a:solidFill>
                <a:latin typeface="IBM Plex Sans" panose="020B0503050203000203" pitchFamily="34" charset="77"/>
                <a:ea typeface="Courier New" charset="0"/>
                <a:cs typeface="Courier New" charset="0"/>
              </a:rPr>
              <a:t>, </a:t>
            </a:r>
            <a:r>
              <a:rPr lang="en-US" sz="2800" i="1" u="sng" kern="1200" dirty="0">
                <a:solidFill>
                  <a:schemeClr val="accent4"/>
                </a:solidFill>
                <a:latin typeface="IBM Plex Sans" panose="020B0503050203000203" pitchFamily="34" charset="77"/>
                <a:ea typeface="Courier New" charset="0"/>
                <a:cs typeface="Courier New" charset="0"/>
              </a:rPr>
              <a:t>123123123, democrat</a:t>
            </a:r>
            <a:r>
              <a:rPr lang="en-US" sz="2800" kern="1200" dirty="0">
                <a:solidFill>
                  <a:schemeClr val="accent4"/>
                </a:solidFill>
                <a:latin typeface="IBM Plex Sans" panose="020B0503050203000203" pitchFamily="34" charset="77"/>
                <a:ea typeface="Courier New" charset="0"/>
                <a:cs typeface="Courier New" charset="0"/>
              </a:rPr>
              <a:t>)</a:t>
            </a:r>
          </a:p>
        </p:txBody>
      </p:sp>
      <p:sp>
        <p:nvSpPr>
          <p:cNvPr id="27" name="TextBox 26"/>
          <p:cNvSpPr txBox="1"/>
          <p:nvPr/>
        </p:nvSpPr>
        <p:spPr>
          <a:xfrm>
            <a:off x="5343737" y="4013518"/>
            <a:ext cx="5945858" cy="584775"/>
          </a:xfrm>
          <a:prstGeom prst="rect">
            <a:avLst/>
          </a:prstGeom>
          <a:noFill/>
        </p:spPr>
        <p:txBody>
          <a:bodyPr wrap="none" rtlCol="0">
            <a:spAutoFit/>
          </a:bodyPr>
          <a:lstStyle>
            <a:defPPr>
              <a:defRPr lang="en-US"/>
            </a:defPPr>
            <a:lvl1pPr>
              <a:defRPr sz="1600">
                <a:solidFill>
                  <a:schemeClr val="tx1">
                    <a:lumMod val="65000"/>
                    <a:lumOff val="35000"/>
                  </a:schemeClr>
                </a:solidFill>
                <a:latin typeface="Arial" charset="0"/>
                <a:ea typeface="Arial" charset="0"/>
                <a:cs typeface="Arial" charset="0"/>
              </a:defRPr>
            </a:lvl1pPr>
          </a:lstStyle>
          <a:p>
            <a:pPr defTabSz="650230" hangingPunct="1">
              <a:spcBef>
                <a:spcPts val="0"/>
              </a:spcBef>
            </a:pPr>
            <a:r>
              <a:rPr lang="en-US" sz="3200" kern="1200" dirty="0">
                <a:solidFill>
                  <a:schemeClr val="tx1"/>
                </a:solidFill>
                <a:latin typeface="IBM Plex Sans" panose="020B0503050203000203" pitchFamily="34" charset="77"/>
              </a:rPr>
              <a:t>Smart contract implementation</a:t>
            </a:r>
          </a:p>
        </p:txBody>
      </p:sp>
      <p:sp>
        <p:nvSpPr>
          <p:cNvPr id="28" name="Rectangle 27"/>
          <p:cNvSpPr/>
          <p:nvPr/>
        </p:nvSpPr>
        <p:spPr>
          <a:xfrm>
            <a:off x="6502400" y="4581386"/>
            <a:ext cx="6245673" cy="1384995"/>
          </a:xfrm>
          <a:prstGeom prst="rect">
            <a:avLst/>
          </a:prstGeom>
        </p:spPr>
        <p:txBody>
          <a:bodyPr wrap="square">
            <a:spAutoFit/>
          </a:bodyPr>
          <a:lstStyle/>
          <a:p>
            <a:pPr defTabSz="650230" hangingPunct="1">
              <a:spcBef>
                <a:spcPts val="0"/>
              </a:spcBef>
            </a:pPr>
            <a:r>
              <a:rPr lang="en-US" sz="2800" kern="1200" dirty="0" err="1">
                <a:solidFill>
                  <a:schemeClr val="accent4"/>
                </a:solidFill>
                <a:latin typeface="IBM Plex Sans" panose="020B0503050203000203" pitchFamily="34" charset="77"/>
                <a:ea typeface="IBM Plex Mono" charset="0"/>
                <a:cs typeface="IBM Plex Mono" charset="0"/>
              </a:rPr>
              <a:t>castVote</a:t>
            </a:r>
            <a:r>
              <a:rPr lang="en-US" sz="2800" kern="1200" dirty="0">
                <a:solidFill>
                  <a:schemeClr val="accent4"/>
                </a:solidFill>
                <a:latin typeface="IBM Plex Sans" panose="020B0503050203000203" pitchFamily="34" charset="77"/>
                <a:ea typeface="IBM Plex Mono" charset="0"/>
                <a:cs typeface="IBM Plex Mono" charset="0"/>
              </a:rPr>
              <a:t>(</a:t>
            </a:r>
            <a:r>
              <a:rPr lang="en-US" sz="2800" kern="1200" dirty="0" err="1">
                <a:solidFill>
                  <a:schemeClr val="accent4"/>
                </a:solidFill>
                <a:latin typeface="IBM Plex Sans" panose="020B0503050203000203" pitchFamily="34" charset="77"/>
                <a:ea typeface="IBM Plex Mono" charset="0"/>
                <a:cs typeface="IBM Plex Mono" charset="0"/>
              </a:rPr>
              <a:t>ctx</a:t>
            </a:r>
            <a:r>
              <a:rPr lang="en-US" sz="2800" kern="1200" dirty="0">
                <a:solidFill>
                  <a:schemeClr val="accent4"/>
                </a:solidFill>
                <a:latin typeface="IBM Plex Sans" panose="020B0503050203000203" pitchFamily="34" charset="77"/>
                <a:ea typeface="IBM Plex Mono" charset="0"/>
                <a:cs typeface="IBM Plex Mono" charset="0"/>
              </a:rPr>
              <a:t>, </a:t>
            </a:r>
            <a:r>
              <a:rPr lang="en-US" sz="2800" kern="1200" dirty="0" err="1">
                <a:solidFill>
                  <a:schemeClr val="accent4"/>
                </a:solidFill>
                <a:latin typeface="IBM Plex Sans" panose="020B0503050203000203" pitchFamily="34" charset="77"/>
                <a:ea typeface="IBM Plex Mono" charset="0"/>
                <a:cs typeface="IBM Plex Mono" charset="0"/>
              </a:rPr>
              <a:t>args</a:t>
            </a:r>
            <a:r>
              <a:rPr lang="en-US" sz="2800" kern="1200" dirty="0">
                <a:solidFill>
                  <a:schemeClr val="accent4"/>
                </a:solidFill>
                <a:latin typeface="IBM Plex Sans" panose="020B0503050203000203" pitchFamily="34" charset="77"/>
                <a:ea typeface="IBM Plex Mono" charset="0"/>
                <a:cs typeface="IBM Plex Mono" charset="0"/>
              </a:rPr>
              <a:t>) {</a:t>
            </a:r>
          </a:p>
          <a:p>
            <a:pPr defTabSz="650230" hangingPunct="1">
              <a:spcBef>
                <a:spcPts val="0"/>
              </a:spcBef>
            </a:pPr>
            <a:r>
              <a:rPr lang="en-US" sz="2800" kern="1200" dirty="0">
                <a:solidFill>
                  <a:schemeClr val="accent4"/>
                </a:solidFill>
                <a:latin typeface="IBM Plex Sans" panose="020B0503050203000203" pitchFamily="34" charset="77"/>
                <a:ea typeface="IBM Plex Mono" charset="0"/>
                <a:cs typeface="IBM Plex Mono" charset="0"/>
              </a:rPr>
              <a:t>   </a:t>
            </a:r>
            <a:r>
              <a:rPr lang="en-US" sz="2800" kern="1200" dirty="0" err="1">
                <a:solidFill>
                  <a:schemeClr val="accent4"/>
                </a:solidFill>
                <a:latin typeface="IBM Plex Sans" panose="020B0503050203000203" pitchFamily="34" charset="77"/>
                <a:ea typeface="IBM Plex Mono" charset="0"/>
                <a:cs typeface="IBM Plex Mono" charset="0"/>
              </a:rPr>
              <a:t>args.democrat.count</a:t>
            </a:r>
            <a:r>
              <a:rPr lang="en-US" sz="2800" kern="1200" dirty="0">
                <a:solidFill>
                  <a:schemeClr val="accent4"/>
                </a:solidFill>
                <a:latin typeface="IBM Plex Sans" panose="020B0503050203000203" pitchFamily="34" charset="77"/>
                <a:ea typeface="IBM Plex Mono" charset="0"/>
                <a:cs typeface="IBM Plex Mono" charset="0"/>
              </a:rPr>
              <a:t>++</a:t>
            </a:r>
          </a:p>
          <a:p>
            <a:pPr defTabSz="650230" hangingPunct="1">
              <a:spcBef>
                <a:spcPts val="0"/>
              </a:spcBef>
            </a:pPr>
            <a:r>
              <a:rPr lang="en-US" sz="2800" kern="1200" dirty="0">
                <a:solidFill>
                  <a:schemeClr val="accent4"/>
                </a:solidFill>
                <a:latin typeface="IBM Plex Sans" panose="020B0503050203000203" pitchFamily="34" charset="77"/>
                <a:ea typeface="IBM Plex Mono" charset="0"/>
                <a:cs typeface="IBM Plex Mono" charset="0"/>
              </a:rPr>
              <a:t>}</a:t>
            </a:r>
          </a:p>
        </p:txBody>
      </p:sp>
      <p:grpSp>
        <p:nvGrpSpPr>
          <p:cNvPr id="43" name="Group 42"/>
          <p:cNvGrpSpPr/>
          <p:nvPr/>
        </p:nvGrpSpPr>
        <p:grpSpPr>
          <a:xfrm>
            <a:off x="2385801" y="5900381"/>
            <a:ext cx="2957936" cy="1199832"/>
            <a:chOff x="820363" y="1747070"/>
            <a:chExt cx="2079799" cy="843632"/>
          </a:xfrm>
        </p:grpSpPr>
        <p:sp>
          <p:nvSpPr>
            <p:cNvPr id="30" name="Double Wave 29"/>
            <p:cNvSpPr/>
            <p:nvPr/>
          </p:nvSpPr>
          <p:spPr>
            <a:xfrm>
              <a:off x="820363" y="1747070"/>
              <a:ext cx="2079799" cy="843632"/>
            </a:xfrm>
            <a:prstGeom prst="doubleWave">
              <a:avLst>
                <a:gd name="adj1" fmla="val 6250"/>
                <a:gd name="adj2" fmla="val -272"/>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black"/>
                </a:solidFill>
                <a:latin typeface="IBM Plex Sans" panose="020B0503050203000203" pitchFamily="34" charset="77"/>
                <a:ea typeface="Arial" charset="0"/>
                <a:cs typeface="Arial" charset="0"/>
              </a:endParaRPr>
            </a:p>
          </p:txBody>
        </p:sp>
        <p:sp>
          <p:nvSpPr>
            <p:cNvPr id="32" name="Multidocument 31"/>
            <p:cNvSpPr/>
            <p:nvPr/>
          </p:nvSpPr>
          <p:spPr>
            <a:xfrm>
              <a:off x="925138" y="1987158"/>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34" name="TextBox 33"/>
            <p:cNvSpPr txBox="1"/>
            <p:nvPr/>
          </p:nvSpPr>
          <p:spPr>
            <a:xfrm>
              <a:off x="915889" y="2058082"/>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err="1">
                  <a:solidFill>
                    <a:srgbClr val="003BC9"/>
                  </a:solidFill>
                  <a:latin typeface="IBM Plex Sans" panose="020B0503050203000203" pitchFamily="34" charset="77"/>
                  <a:ea typeface="Arial" charset="0"/>
                  <a:cs typeface="Arial" charset="0"/>
                </a:rPr>
                <a:t>txn</a:t>
              </a:r>
              <a:endParaRPr lang="en-US" sz="1707" kern="1200" dirty="0">
                <a:solidFill>
                  <a:srgbClr val="003BC9"/>
                </a:solidFill>
                <a:latin typeface="IBM Plex Sans" panose="020B0503050203000203" pitchFamily="34" charset="77"/>
                <a:ea typeface="Arial" charset="0"/>
                <a:cs typeface="Arial" charset="0"/>
              </a:endParaRPr>
            </a:p>
          </p:txBody>
        </p:sp>
        <p:sp>
          <p:nvSpPr>
            <p:cNvPr id="37" name="Multidocument 36"/>
            <p:cNvSpPr/>
            <p:nvPr/>
          </p:nvSpPr>
          <p:spPr>
            <a:xfrm>
              <a:off x="1491052" y="1986038"/>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38" name="TextBox 37"/>
            <p:cNvSpPr txBox="1"/>
            <p:nvPr/>
          </p:nvSpPr>
          <p:spPr>
            <a:xfrm>
              <a:off x="1481803" y="2056962"/>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err="1">
                  <a:solidFill>
                    <a:srgbClr val="003BC9"/>
                  </a:solidFill>
                  <a:latin typeface="IBM Plex Sans" panose="020B0503050203000203" pitchFamily="34" charset="77"/>
                  <a:ea typeface="Arial" charset="0"/>
                  <a:cs typeface="Arial" charset="0"/>
                </a:rPr>
                <a:t>txn</a:t>
              </a:r>
              <a:endParaRPr lang="en-US" sz="1707" kern="1200" dirty="0">
                <a:solidFill>
                  <a:srgbClr val="003BC9"/>
                </a:solidFill>
                <a:latin typeface="IBM Plex Sans" panose="020B0503050203000203" pitchFamily="34" charset="77"/>
                <a:ea typeface="Arial" charset="0"/>
                <a:cs typeface="Arial" charset="0"/>
              </a:endParaRPr>
            </a:p>
          </p:txBody>
        </p:sp>
        <p:sp>
          <p:nvSpPr>
            <p:cNvPr id="39" name="Multidocument 38"/>
            <p:cNvSpPr/>
            <p:nvPr/>
          </p:nvSpPr>
          <p:spPr>
            <a:xfrm>
              <a:off x="2064409" y="1982309"/>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40" name="TextBox 39"/>
            <p:cNvSpPr txBox="1"/>
            <p:nvPr/>
          </p:nvSpPr>
          <p:spPr>
            <a:xfrm>
              <a:off x="2052447" y="2056210"/>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err="1">
                  <a:solidFill>
                    <a:srgbClr val="003BC9"/>
                  </a:solidFill>
                  <a:latin typeface="IBM Plex Sans" panose="020B0503050203000203" pitchFamily="34" charset="77"/>
                  <a:ea typeface="Arial" charset="0"/>
                  <a:cs typeface="Arial" charset="0"/>
                </a:rPr>
                <a:t>txn</a:t>
              </a:r>
              <a:endParaRPr lang="en-US" sz="1707" kern="1200" dirty="0">
                <a:solidFill>
                  <a:srgbClr val="003BC9"/>
                </a:solidFill>
                <a:latin typeface="IBM Plex Sans" panose="020B0503050203000203" pitchFamily="34" charset="77"/>
                <a:ea typeface="Arial" charset="0"/>
                <a:cs typeface="Arial" charset="0"/>
              </a:endParaRPr>
            </a:p>
          </p:txBody>
        </p:sp>
        <p:cxnSp>
          <p:nvCxnSpPr>
            <p:cNvPr id="41" name="Straight Connector 40"/>
            <p:cNvCxnSpPr/>
            <p:nvPr/>
          </p:nvCxnSpPr>
          <p:spPr>
            <a:xfrm flipV="1">
              <a:off x="1277168" y="2211684"/>
              <a:ext cx="213884" cy="516"/>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1852619" y="2207955"/>
              <a:ext cx="213884" cy="516"/>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57" name="Straight Arrow Connector 56"/>
          <p:cNvCxnSpPr>
            <a:stCxn id="53" idx="2"/>
            <a:endCxn id="56" idx="0"/>
          </p:cNvCxnSpPr>
          <p:nvPr/>
        </p:nvCxnSpPr>
        <p:spPr>
          <a:xfrm>
            <a:off x="2458641" y="3698038"/>
            <a:ext cx="0" cy="465234"/>
          </a:xfrm>
          <a:prstGeom prst="straightConnector1">
            <a:avLst/>
          </a:prstGeom>
          <a:ln w="19050" cmpd="sng">
            <a:solidFill>
              <a:srgbClr val="FF0000"/>
            </a:solidFill>
            <a:prstDash val="sysDash"/>
            <a:headEnd type="none" w="med" len="med"/>
            <a:tailEnd type="triangle"/>
          </a:ln>
          <a:effectLst/>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1794956" y="2711688"/>
            <a:ext cx="1479716" cy="1389891"/>
            <a:chOff x="3424136" y="1520032"/>
            <a:chExt cx="1040425" cy="977267"/>
          </a:xfrm>
        </p:grpSpPr>
        <p:grpSp>
          <p:nvGrpSpPr>
            <p:cNvPr id="50" name="Group 49"/>
            <p:cNvGrpSpPr/>
            <p:nvPr/>
          </p:nvGrpSpPr>
          <p:grpSpPr>
            <a:xfrm>
              <a:off x="3424136" y="1520032"/>
              <a:ext cx="933307" cy="693528"/>
              <a:chOff x="5728789" y="100090"/>
              <a:chExt cx="894931" cy="644582"/>
            </a:xfrm>
          </p:grpSpPr>
          <p:sp>
            <p:nvSpPr>
              <p:cNvPr id="53" name="Rounded Rectangle 52"/>
              <p:cNvSpPr/>
              <p:nvPr/>
            </p:nvSpPr>
            <p:spPr>
              <a:xfrm>
                <a:off x="5728789" y="100090"/>
                <a:ext cx="894931" cy="644582"/>
              </a:xfrm>
              <a:prstGeom prst="roundRect">
                <a:avLst/>
              </a:prstGeom>
              <a:noFill/>
              <a:ln w="9525" cap="flat" cmpd="sng" algn="ctr">
                <a:solidFill>
                  <a:srgbClr val="4178B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91" dirty="0">
                  <a:solidFill>
                    <a:srgbClr val="000000"/>
                  </a:solidFill>
                  <a:latin typeface="IBM Plex Sans" panose="020B0503050203000203" pitchFamily="34" charset="77"/>
                  <a:ea typeface="Arial" charset="0"/>
                  <a:cs typeface="Arial" charset="0"/>
                </a:endParaRPr>
              </a:p>
            </p:txBody>
          </p:sp>
          <p:sp>
            <p:nvSpPr>
              <p:cNvPr id="54" name="TextBox 53"/>
              <p:cNvSpPr txBox="1"/>
              <p:nvPr/>
            </p:nvSpPr>
            <p:spPr>
              <a:xfrm>
                <a:off x="5749551" y="295423"/>
                <a:ext cx="812953" cy="217642"/>
              </a:xfrm>
              <a:prstGeom prst="rect">
                <a:avLst/>
              </a:prstGeom>
              <a:noFill/>
            </p:spPr>
            <p:txBody>
              <a:bodyPr wrap="none" rtlCol="0">
                <a:spAutoFit/>
              </a:bodyPr>
              <a:lstStyle/>
              <a:p>
                <a:pPr defTabSz="650230" hangingPunct="1">
                  <a:spcBef>
                    <a:spcPts val="0"/>
                  </a:spcBef>
                </a:pPr>
                <a:r>
                  <a:rPr lang="en-US" sz="1564" kern="1200" dirty="0">
                    <a:solidFill>
                      <a:srgbClr val="4178BE"/>
                    </a:solidFill>
                    <a:latin typeface="IBM Plex Sans" panose="020B0503050203000203" pitchFamily="34" charset="77"/>
                    <a:ea typeface="Arial" charset="0"/>
                    <a:cs typeface="Arial" charset="0"/>
                  </a:rPr>
                  <a:t>Application</a:t>
                </a:r>
              </a:p>
            </p:txBody>
          </p:sp>
        </p:grpSp>
        <p:pic>
          <p:nvPicPr>
            <p:cNvPr id="52" name="Picture 23" descr="desktop"/>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9322" y="2094238"/>
              <a:ext cx="335239" cy="403061"/>
            </a:xfrm>
            <a:prstGeom prst="rect">
              <a:avLst/>
            </a:prstGeom>
            <a:solidFill>
              <a:schemeClr val="bg1"/>
            </a:solidFill>
          </p:spPr>
        </p:pic>
      </p:grpSp>
      <p:grpSp>
        <p:nvGrpSpPr>
          <p:cNvPr id="55" name="Group 54"/>
          <p:cNvGrpSpPr/>
          <p:nvPr/>
        </p:nvGrpSpPr>
        <p:grpSpPr>
          <a:xfrm>
            <a:off x="1794954" y="4163273"/>
            <a:ext cx="1572445" cy="1293508"/>
            <a:chOff x="3955874" y="2300578"/>
            <a:chExt cx="1060165" cy="845310"/>
          </a:xfrm>
        </p:grpSpPr>
        <p:sp>
          <p:nvSpPr>
            <p:cNvPr id="56" name="Rounded Rectangle 55"/>
            <p:cNvSpPr/>
            <p:nvPr/>
          </p:nvSpPr>
          <p:spPr>
            <a:xfrm>
              <a:off x="3955874" y="2300578"/>
              <a:ext cx="894931" cy="644582"/>
            </a:xfrm>
            <a:prstGeom prst="roundRect">
              <a:avLst/>
            </a:prstGeom>
            <a:noFill/>
            <a:ln w="9525" cap="flat" cmpd="sng" algn="ctr">
              <a:solidFill>
                <a:srgbClr val="4178B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91" dirty="0">
                <a:solidFill>
                  <a:srgbClr val="000000"/>
                </a:solidFill>
                <a:latin typeface="IBM Plex Sans" panose="020B0503050203000203" pitchFamily="34" charset="77"/>
                <a:ea typeface="Arial" charset="0"/>
                <a:cs typeface="Arial" charset="0"/>
              </a:endParaRPr>
            </a:p>
          </p:txBody>
        </p:sp>
        <p:sp>
          <p:nvSpPr>
            <p:cNvPr id="58" name="Folded Corner 57"/>
            <p:cNvSpPr/>
            <p:nvPr/>
          </p:nvSpPr>
          <p:spPr>
            <a:xfrm>
              <a:off x="4612461" y="2834985"/>
              <a:ext cx="403578" cy="310903"/>
            </a:xfrm>
            <a:prstGeom prst="foldedCorner">
              <a:avLst/>
            </a:prstGeom>
            <a:solidFill>
              <a:sysClr val="window" lastClr="FFFFFF"/>
            </a:solidFill>
            <a:ln w="9525" cap="flat" cmpd="sng" algn="ctr">
              <a:solidFill>
                <a:srgbClr val="4178BE">
                  <a:shade val="95000"/>
                  <a:satMod val="105000"/>
                </a:srgbClr>
              </a:solidFill>
              <a:prstDash val="solid"/>
            </a:ln>
            <a:effectLst/>
          </p:spPr>
          <p:txBody>
            <a:bodyPr rtlCol="0" anchor="ctr"/>
            <a:lstStyle/>
            <a:p>
              <a:pPr algn="ctr" defTabSz="1300460" hangingPunct="1">
                <a:spcBef>
                  <a:spcPts val="0"/>
                </a:spcBef>
                <a:defRPr/>
              </a:pPr>
              <a:r>
                <a:rPr lang="en-US" sz="853" dirty="0">
                  <a:solidFill>
                    <a:srgbClr val="4178BE"/>
                  </a:solidFill>
                  <a:latin typeface="IBM Plex Sans" panose="020B0503050203000203" pitchFamily="34" charset="77"/>
                  <a:ea typeface="Arial" charset="0"/>
                  <a:cs typeface="Arial" charset="0"/>
                </a:rPr>
                <a:t>f(</a:t>
              </a:r>
              <a:r>
                <a:rPr lang="en-US" sz="853" dirty="0" err="1">
                  <a:solidFill>
                    <a:srgbClr val="4178BE"/>
                  </a:solidFill>
                  <a:latin typeface="IBM Plex Sans" panose="020B0503050203000203" pitchFamily="34" charset="77"/>
                  <a:ea typeface="Arial" charset="0"/>
                  <a:cs typeface="Arial" charset="0"/>
                </a:rPr>
                <a:t>abc</a:t>
              </a:r>
              <a:r>
                <a:rPr lang="en-US" sz="853" dirty="0">
                  <a:solidFill>
                    <a:srgbClr val="4178BE"/>
                  </a:solidFill>
                  <a:latin typeface="IBM Plex Sans" panose="020B0503050203000203" pitchFamily="34" charset="77"/>
                  <a:ea typeface="Arial" charset="0"/>
                  <a:cs typeface="Arial" charset="0"/>
                </a:rPr>
                <a:t>);</a:t>
              </a:r>
            </a:p>
          </p:txBody>
        </p:sp>
        <p:sp>
          <p:nvSpPr>
            <p:cNvPr id="59" name="TextBox 58"/>
            <p:cNvSpPr txBox="1"/>
            <p:nvPr/>
          </p:nvSpPr>
          <p:spPr>
            <a:xfrm>
              <a:off x="4079023" y="2438145"/>
              <a:ext cx="646516" cy="374945"/>
            </a:xfrm>
            <a:prstGeom prst="rect">
              <a:avLst/>
            </a:prstGeom>
            <a:noFill/>
          </p:spPr>
          <p:txBody>
            <a:bodyPr wrap="none" rtlCol="0">
              <a:spAutoFit/>
            </a:bodyPr>
            <a:lstStyle/>
            <a:p>
              <a:pPr algn="ctr" defTabSz="650230" hangingPunct="1">
                <a:spcBef>
                  <a:spcPts val="0"/>
                </a:spcBef>
              </a:pPr>
              <a:r>
                <a:rPr lang="en-US" sz="1564" kern="1200" dirty="0">
                  <a:solidFill>
                    <a:srgbClr val="4178BE"/>
                  </a:solidFill>
                  <a:latin typeface="IBM Plex Sans" panose="020B0503050203000203" pitchFamily="34" charset="77"/>
                  <a:ea typeface="Arial" charset="0"/>
                  <a:cs typeface="Arial" charset="0"/>
                </a:rPr>
                <a:t>Smart </a:t>
              </a:r>
            </a:p>
            <a:p>
              <a:pPr algn="ctr" defTabSz="650230" hangingPunct="1">
                <a:spcBef>
                  <a:spcPts val="0"/>
                </a:spcBef>
              </a:pPr>
              <a:r>
                <a:rPr lang="en-US" sz="1564" kern="1200" dirty="0">
                  <a:solidFill>
                    <a:srgbClr val="4178BE"/>
                  </a:solidFill>
                  <a:latin typeface="IBM Plex Sans" panose="020B0503050203000203" pitchFamily="34" charset="77"/>
                  <a:ea typeface="Arial" charset="0"/>
                  <a:cs typeface="Arial" charset="0"/>
                </a:rPr>
                <a:t>Contract</a:t>
              </a:r>
            </a:p>
          </p:txBody>
        </p:sp>
      </p:grpSp>
    </p:spTree>
    <p:extLst>
      <p:ext uri="{BB962C8B-B14F-4D97-AF65-F5344CB8AC3E}">
        <p14:creationId xmlns:p14="http://schemas.microsoft.com/office/powerpoint/2010/main" val="430964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solidFill>
                  <a:schemeClr val="accent4"/>
                </a:solidFill>
                <a:ea typeface="Arial" charset="0"/>
                <a:cs typeface="Arial" charset="0"/>
              </a:rPr>
              <a:t>Working with the ledger example: a change of ownership transaction</a:t>
            </a:r>
          </a:p>
        </p:txBody>
      </p:sp>
      <p:grpSp>
        <p:nvGrpSpPr>
          <p:cNvPr id="24" name="Group 23"/>
          <p:cNvGrpSpPr/>
          <p:nvPr/>
        </p:nvGrpSpPr>
        <p:grpSpPr>
          <a:xfrm>
            <a:off x="587639" y="5800751"/>
            <a:ext cx="1552265" cy="1604152"/>
            <a:chOff x="1426476" y="3178185"/>
            <a:chExt cx="1091436" cy="869746"/>
          </a:xfrm>
        </p:grpSpPr>
        <p:sp>
          <p:nvSpPr>
            <p:cNvPr id="6" name="Magnetic Disk 5"/>
            <p:cNvSpPr/>
            <p:nvPr/>
          </p:nvSpPr>
          <p:spPr>
            <a:xfrm>
              <a:off x="1436816" y="3317152"/>
              <a:ext cx="927986" cy="542925"/>
            </a:xfrm>
            <a:prstGeom prst="flowChartMagneticDisk">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black"/>
                </a:solidFill>
                <a:latin typeface="IBM Plex Sans" panose="020B0503050203000203" pitchFamily="34" charset="77"/>
                <a:ea typeface="Arial" charset="0"/>
                <a:cs typeface="Arial" charset="0"/>
              </a:endParaRPr>
            </a:p>
          </p:txBody>
        </p:sp>
        <p:sp>
          <p:nvSpPr>
            <p:cNvPr id="13" name="Oval 12"/>
            <p:cNvSpPr/>
            <p:nvPr/>
          </p:nvSpPr>
          <p:spPr>
            <a:xfrm>
              <a:off x="1426476" y="3178185"/>
              <a:ext cx="34289" cy="34289"/>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15" name="TextBox 14"/>
            <p:cNvSpPr txBox="1"/>
            <p:nvPr/>
          </p:nvSpPr>
          <p:spPr>
            <a:xfrm>
              <a:off x="1436695" y="3855437"/>
              <a:ext cx="1081217" cy="192494"/>
            </a:xfrm>
            <a:prstGeom prst="rect">
              <a:avLst/>
            </a:prstGeom>
            <a:noFill/>
          </p:spPr>
          <p:txBody>
            <a:bodyPr wrap="square" rtlCol="0">
              <a:spAutoFit/>
            </a:bodyPr>
            <a:lstStyle/>
            <a:p>
              <a:pPr defTabSz="650230" hangingPunct="1">
                <a:spcBef>
                  <a:spcPts val="0"/>
                </a:spcBef>
              </a:pPr>
              <a:r>
                <a:rPr lang="en-US" sz="1707" kern="1200" dirty="0">
                  <a:solidFill>
                    <a:srgbClr val="003BC9"/>
                  </a:solidFill>
                  <a:latin typeface="IBM Plex Sans" panose="020B0503050203000203" pitchFamily="34" charset="77"/>
                  <a:ea typeface="Arial" charset="0"/>
                  <a:cs typeface="Arial" charset="0"/>
                </a:rPr>
                <a:t>World</a:t>
              </a:r>
              <a:r>
                <a:rPr lang="en-US" sz="1707" kern="1200" dirty="0">
                  <a:solidFill>
                    <a:srgbClr val="272727"/>
                  </a:solidFill>
                  <a:latin typeface="IBM Plex Sans" panose="020B0503050203000203" pitchFamily="34" charset="77"/>
                  <a:ea typeface="Arial" charset="0"/>
                  <a:cs typeface="Arial" charset="0"/>
                </a:rPr>
                <a:t> </a:t>
              </a:r>
              <a:r>
                <a:rPr lang="en-US" sz="1707" kern="1200" dirty="0">
                  <a:solidFill>
                    <a:srgbClr val="003BC9"/>
                  </a:solidFill>
                  <a:latin typeface="IBM Plex Sans" panose="020B0503050203000203" pitchFamily="34" charset="77"/>
                  <a:ea typeface="Arial" charset="0"/>
                  <a:cs typeface="Arial" charset="0"/>
                </a:rPr>
                <a:t>state</a:t>
              </a:r>
            </a:p>
          </p:txBody>
        </p:sp>
      </p:grpSp>
      <p:sp>
        <p:nvSpPr>
          <p:cNvPr id="23" name="TextBox 22"/>
          <p:cNvSpPr txBox="1"/>
          <p:nvPr/>
        </p:nvSpPr>
        <p:spPr>
          <a:xfrm>
            <a:off x="5343737" y="2552238"/>
            <a:ext cx="7667484" cy="584775"/>
          </a:xfrm>
          <a:prstGeom prst="rect">
            <a:avLst/>
          </a:prstGeom>
          <a:noFill/>
        </p:spPr>
        <p:txBody>
          <a:bodyPr wrap="none" rtlCol="0">
            <a:spAutoFit/>
          </a:bodyPr>
          <a:lstStyle/>
          <a:p>
            <a:pPr defTabSz="650230" hangingPunct="1">
              <a:spcBef>
                <a:spcPts val="0"/>
              </a:spcBef>
            </a:pPr>
            <a:r>
              <a:rPr lang="en-US" sz="3200" kern="1200" dirty="0">
                <a:solidFill>
                  <a:schemeClr val="tx1"/>
                </a:solidFill>
                <a:latin typeface="IBM Plex Sans" panose="020B0503050203000203" pitchFamily="34" charset="77"/>
                <a:ea typeface="Arial" charset="0"/>
                <a:cs typeface="Arial" charset="0"/>
              </a:rPr>
              <a:t>Transaction input - sent from application</a:t>
            </a:r>
          </a:p>
        </p:txBody>
      </p:sp>
      <p:sp>
        <p:nvSpPr>
          <p:cNvPr id="3" name="TextBox 2"/>
          <p:cNvSpPr txBox="1"/>
          <p:nvPr/>
        </p:nvSpPr>
        <p:spPr>
          <a:xfrm>
            <a:off x="6502400" y="3066425"/>
            <a:ext cx="6383095" cy="954107"/>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Courier New" charset="0"/>
                <a:cs typeface="Courier New" charset="0"/>
              </a:rPr>
              <a:t>invoke(</a:t>
            </a:r>
            <a:r>
              <a:rPr lang="en-US" sz="2800" kern="1200" dirty="0" err="1">
                <a:solidFill>
                  <a:schemeClr val="accent4"/>
                </a:solidFill>
                <a:latin typeface="IBM Plex Sans" panose="020B0503050203000203" pitchFamily="34" charset="77"/>
                <a:ea typeface="Courier New" charset="0"/>
                <a:cs typeface="Courier New" charset="0"/>
              </a:rPr>
              <a:t>voterContract</a:t>
            </a:r>
            <a:r>
              <a:rPr lang="en-US" sz="2800" kern="1200" dirty="0">
                <a:solidFill>
                  <a:schemeClr val="accent4"/>
                </a:solidFill>
                <a:latin typeface="IBM Plex Sans" panose="020B0503050203000203" pitchFamily="34" charset="77"/>
                <a:ea typeface="Courier New" charset="0"/>
                <a:cs typeface="Courier New" charset="0"/>
              </a:rPr>
              <a:t>, </a:t>
            </a:r>
            <a:r>
              <a:rPr lang="en-US" sz="2800" kern="1200" dirty="0" err="1">
                <a:solidFill>
                  <a:schemeClr val="accent4"/>
                </a:solidFill>
                <a:latin typeface="IBM Plex Sans" panose="020B0503050203000203" pitchFamily="34" charset="77"/>
                <a:ea typeface="Courier New" charset="0"/>
                <a:cs typeface="Courier New" charset="0"/>
              </a:rPr>
              <a:t>castVote</a:t>
            </a:r>
            <a:r>
              <a:rPr lang="en-US" sz="2800" kern="1200" dirty="0">
                <a:solidFill>
                  <a:schemeClr val="accent4"/>
                </a:solidFill>
                <a:latin typeface="IBM Plex Sans" panose="020B0503050203000203" pitchFamily="34" charset="77"/>
                <a:ea typeface="Courier New" charset="0"/>
                <a:cs typeface="Courier New" charset="0"/>
              </a:rPr>
              <a:t>,</a:t>
            </a:r>
          </a:p>
          <a:p>
            <a:pPr defTabSz="650230" hangingPunct="1">
              <a:spcBef>
                <a:spcPts val="0"/>
              </a:spcBef>
            </a:pPr>
            <a:r>
              <a:rPr lang="en-US" sz="2800" i="1" u="sng" kern="1200" dirty="0">
                <a:solidFill>
                  <a:schemeClr val="accent4"/>
                </a:solidFill>
                <a:latin typeface="IBM Plex Sans" panose="020B0503050203000203" pitchFamily="34" charset="77"/>
                <a:ea typeface="Courier New" charset="0"/>
                <a:cs typeface="Courier New" charset="0"/>
              </a:rPr>
              <a:t>2020election</a:t>
            </a:r>
            <a:r>
              <a:rPr lang="en-US" sz="2800" kern="1200" dirty="0">
                <a:solidFill>
                  <a:schemeClr val="accent4"/>
                </a:solidFill>
                <a:latin typeface="IBM Plex Sans" panose="020B0503050203000203" pitchFamily="34" charset="77"/>
                <a:ea typeface="Courier New" charset="0"/>
                <a:cs typeface="Courier New" charset="0"/>
              </a:rPr>
              <a:t>, </a:t>
            </a:r>
            <a:r>
              <a:rPr lang="en-US" sz="2800" i="1" u="sng" kern="1200" dirty="0">
                <a:solidFill>
                  <a:schemeClr val="accent4"/>
                </a:solidFill>
                <a:latin typeface="IBM Plex Sans" panose="020B0503050203000203" pitchFamily="34" charset="77"/>
                <a:ea typeface="Courier New" charset="0"/>
                <a:cs typeface="Courier New" charset="0"/>
              </a:rPr>
              <a:t>123123123, democrat</a:t>
            </a:r>
            <a:r>
              <a:rPr lang="en-US" sz="2800" kern="1200" dirty="0">
                <a:solidFill>
                  <a:schemeClr val="accent4"/>
                </a:solidFill>
                <a:latin typeface="IBM Plex Sans" panose="020B0503050203000203" pitchFamily="34" charset="77"/>
                <a:ea typeface="Courier New" charset="0"/>
                <a:cs typeface="Courier New" charset="0"/>
              </a:rPr>
              <a:t>)</a:t>
            </a:r>
          </a:p>
        </p:txBody>
      </p:sp>
      <p:sp>
        <p:nvSpPr>
          <p:cNvPr id="25" name="TextBox 24"/>
          <p:cNvSpPr txBox="1"/>
          <p:nvPr/>
        </p:nvSpPr>
        <p:spPr>
          <a:xfrm>
            <a:off x="6696544" y="6327685"/>
            <a:ext cx="4698722" cy="1077218"/>
          </a:xfrm>
          <a:prstGeom prst="rect">
            <a:avLst/>
          </a:prstGeom>
          <a:noFill/>
        </p:spPr>
        <p:txBody>
          <a:bodyPr wrap="none" rtlCol="0">
            <a:spAutoFit/>
          </a:bodyPr>
          <a:lstStyle/>
          <a:p>
            <a:pPr defTabSz="650230" hangingPunct="1">
              <a:spcBef>
                <a:spcPts val="0"/>
              </a:spcBef>
            </a:pPr>
            <a:r>
              <a:rPr lang="en-US" sz="3200" kern="1200" dirty="0" err="1">
                <a:solidFill>
                  <a:schemeClr val="accent4"/>
                </a:solidFill>
                <a:latin typeface="IBM Plex Sans" panose="020B0503050203000203" pitchFamily="34" charset="77"/>
                <a:ea typeface="IBM Plex Mono" charset="0"/>
                <a:cs typeface="IBM Plex Mono" charset="0"/>
              </a:rPr>
              <a:t>democrat.count</a:t>
            </a:r>
            <a:r>
              <a:rPr lang="en-US" sz="3200" kern="1200" dirty="0">
                <a:solidFill>
                  <a:schemeClr val="accent4"/>
                </a:solidFill>
                <a:latin typeface="IBM Plex Sans" panose="020B0503050203000203" pitchFamily="34" charset="77"/>
                <a:ea typeface="IBM Plex Mono" charset="0"/>
                <a:cs typeface="IBM Plex Mono" charset="0"/>
              </a:rPr>
              <a:t> = 1</a:t>
            </a:r>
          </a:p>
          <a:p>
            <a:pPr defTabSz="650230" hangingPunct="1">
              <a:spcBef>
                <a:spcPts val="0"/>
              </a:spcBef>
            </a:pPr>
            <a:r>
              <a:rPr lang="en-US" sz="3200" kern="1200" dirty="0" err="1">
                <a:solidFill>
                  <a:schemeClr val="accent4"/>
                </a:solidFill>
                <a:latin typeface="IBM Plex Sans" panose="020B0503050203000203" pitchFamily="34" charset="77"/>
                <a:ea typeface="IBM Plex Mono" charset="0"/>
                <a:cs typeface="IBM Plex Mono" charset="0"/>
              </a:rPr>
              <a:t>voterId.castBallot</a:t>
            </a:r>
            <a:r>
              <a:rPr lang="en-US" sz="3200" kern="1200" dirty="0">
                <a:solidFill>
                  <a:schemeClr val="accent4"/>
                </a:solidFill>
                <a:latin typeface="IBM Plex Sans" panose="020B0503050203000203" pitchFamily="34" charset="77"/>
                <a:ea typeface="IBM Plex Mono" charset="0"/>
                <a:cs typeface="IBM Plex Mono" charset="0"/>
              </a:rPr>
              <a:t> = true</a:t>
            </a:r>
          </a:p>
        </p:txBody>
      </p:sp>
      <p:sp>
        <p:nvSpPr>
          <p:cNvPr id="26" name="TextBox 25"/>
          <p:cNvSpPr txBox="1"/>
          <p:nvPr/>
        </p:nvSpPr>
        <p:spPr>
          <a:xfrm>
            <a:off x="5483071" y="5863993"/>
            <a:ext cx="5012911" cy="584775"/>
          </a:xfrm>
          <a:prstGeom prst="rect">
            <a:avLst/>
          </a:prstGeom>
          <a:noFill/>
        </p:spPr>
        <p:txBody>
          <a:bodyPr wrap="none" rtlCol="0">
            <a:spAutoFit/>
          </a:bodyPr>
          <a:lstStyle/>
          <a:p>
            <a:pPr defTabSz="650230" hangingPunct="1">
              <a:spcBef>
                <a:spcPts val="0"/>
              </a:spcBef>
            </a:pPr>
            <a:r>
              <a:rPr lang="en-US" sz="3200" kern="1200" dirty="0">
                <a:solidFill>
                  <a:schemeClr val="tx1"/>
                </a:solidFill>
                <a:latin typeface="IBM Plex Sans" panose="020B0503050203000203" pitchFamily="34" charset="77"/>
                <a:ea typeface="Arial" charset="0"/>
                <a:cs typeface="Arial" charset="0"/>
              </a:rPr>
              <a:t>World state: new contents</a:t>
            </a:r>
          </a:p>
        </p:txBody>
      </p:sp>
      <p:sp>
        <p:nvSpPr>
          <p:cNvPr id="27" name="TextBox 26"/>
          <p:cNvSpPr txBox="1"/>
          <p:nvPr/>
        </p:nvSpPr>
        <p:spPr>
          <a:xfrm>
            <a:off x="5343737" y="4013518"/>
            <a:ext cx="5945858" cy="584775"/>
          </a:xfrm>
          <a:prstGeom prst="rect">
            <a:avLst/>
          </a:prstGeom>
          <a:noFill/>
        </p:spPr>
        <p:txBody>
          <a:bodyPr wrap="none" rtlCol="0">
            <a:spAutoFit/>
          </a:bodyPr>
          <a:lstStyle>
            <a:defPPr>
              <a:defRPr lang="en-US"/>
            </a:defPPr>
            <a:lvl1pPr>
              <a:defRPr sz="1600">
                <a:solidFill>
                  <a:schemeClr val="tx1">
                    <a:lumMod val="65000"/>
                    <a:lumOff val="35000"/>
                  </a:schemeClr>
                </a:solidFill>
                <a:latin typeface="Arial" charset="0"/>
                <a:ea typeface="Arial" charset="0"/>
                <a:cs typeface="Arial" charset="0"/>
              </a:defRPr>
            </a:lvl1pPr>
          </a:lstStyle>
          <a:p>
            <a:pPr defTabSz="650230" hangingPunct="1">
              <a:spcBef>
                <a:spcPts val="0"/>
              </a:spcBef>
            </a:pPr>
            <a:r>
              <a:rPr lang="en-US" sz="3200" kern="1200" dirty="0">
                <a:solidFill>
                  <a:schemeClr val="tx1"/>
                </a:solidFill>
                <a:latin typeface="IBM Plex Sans" panose="020B0503050203000203" pitchFamily="34" charset="77"/>
              </a:rPr>
              <a:t>Smart contract implementation</a:t>
            </a:r>
          </a:p>
        </p:txBody>
      </p:sp>
      <p:sp>
        <p:nvSpPr>
          <p:cNvPr id="28" name="Rectangle 27"/>
          <p:cNvSpPr/>
          <p:nvPr/>
        </p:nvSpPr>
        <p:spPr>
          <a:xfrm>
            <a:off x="6502400" y="4581386"/>
            <a:ext cx="6245673" cy="1384995"/>
          </a:xfrm>
          <a:prstGeom prst="rect">
            <a:avLst/>
          </a:prstGeom>
        </p:spPr>
        <p:txBody>
          <a:bodyPr wrap="square">
            <a:spAutoFit/>
          </a:bodyPr>
          <a:lstStyle/>
          <a:p>
            <a:pPr defTabSz="650230" hangingPunct="1">
              <a:spcBef>
                <a:spcPts val="0"/>
              </a:spcBef>
            </a:pPr>
            <a:r>
              <a:rPr lang="en-US" sz="2800" kern="1200" dirty="0" err="1">
                <a:solidFill>
                  <a:schemeClr val="accent4"/>
                </a:solidFill>
                <a:latin typeface="IBM Plex Sans" panose="020B0503050203000203" pitchFamily="34" charset="77"/>
                <a:ea typeface="IBM Plex Mono" charset="0"/>
                <a:cs typeface="IBM Plex Mono" charset="0"/>
              </a:rPr>
              <a:t>castVote</a:t>
            </a:r>
            <a:r>
              <a:rPr lang="en-US" sz="2800" kern="1200" dirty="0">
                <a:solidFill>
                  <a:schemeClr val="accent4"/>
                </a:solidFill>
                <a:latin typeface="IBM Plex Sans" panose="020B0503050203000203" pitchFamily="34" charset="77"/>
                <a:ea typeface="IBM Plex Mono" charset="0"/>
                <a:cs typeface="IBM Plex Mono" charset="0"/>
              </a:rPr>
              <a:t>(</a:t>
            </a:r>
            <a:r>
              <a:rPr lang="en-US" sz="2800" kern="1200" dirty="0" err="1">
                <a:solidFill>
                  <a:schemeClr val="accent4"/>
                </a:solidFill>
                <a:latin typeface="IBM Plex Sans" panose="020B0503050203000203" pitchFamily="34" charset="77"/>
                <a:ea typeface="IBM Plex Mono" charset="0"/>
                <a:cs typeface="IBM Plex Mono" charset="0"/>
              </a:rPr>
              <a:t>ctx</a:t>
            </a:r>
            <a:r>
              <a:rPr lang="en-US" sz="2800" kern="1200" dirty="0">
                <a:solidFill>
                  <a:schemeClr val="accent4"/>
                </a:solidFill>
                <a:latin typeface="IBM Plex Sans" panose="020B0503050203000203" pitchFamily="34" charset="77"/>
                <a:ea typeface="IBM Plex Mono" charset="0"/>
                <a:cs typeface="IBM Plex Mono" charset="0"/>
              </a:rPr>
              <a:t>, </a:t>
            </a:r>
            <a:r>
              <a:rPr lang="en-US" sz="2800" kern="1200" dirty="0" err="1">
                <a:solidFill>
                  <a:schemeClr val="accent4"/>
                </a:solidFill>
                <a:latin typeface="IBM Plex Sans" panose="020B0503050203000203" pitchFamily="34" charset="77"/>
                <a:ea typeface="IBM Plex Mono" charset="0"/>
                <a:cs typeface="IBM Plex Mono" charset="0"/>
              </a:rPr>
              <a:t>args</a:t>
            </a:r>
            <a:r>
              <a:rPr lang="en-US" sz="2800" kern="1200" dirty="0">
                <a:solidFill>
                  <a:schemeClr val="accent4"/>
                </a:solidFill>
                <a:latin typeface="IBM Plex Sans" panose="020B0503050203000203" pitchFamily="34" charset="77"/>
                <a:ea typeface="IBM Plex Mono" charset="0"/>
                <a:cs typeface="IBM Plex Mono" charset="0"/>
              </a:rPr>
              <a:t>) {</a:t>
            </a:r>
          </a:p>
          <a:p>
            <a:pPr defTabSz="650230" hangingPunct="1">
              <a:spcBef>
                <a:spcPts val="0"/>
              </a:spcBef>
            </a:pPr>
            <a:r>
              <a:rPr lang="en-US" sz="2800" kern="1200" dirty="0">
                <a:solidFill>
                  <a:schemeClr val="accent4"/>
                </a:solidFill>
                <a:latin typeface="IBM Plex Sans" panose="020B0503050203000203" pitchFamily="34" charset="77"/>
                <a:ea typeface="IBM Plex Mono" charset="0"/>
                <a:cs typeface="IBM Plex Mono" charset="0"/>
              </a:rPr>
              <a:t>   </a:t>
            </a:r>
            <a:r>
              <a:rPr lang="en-US" sz="2800" kern="1200" dirty="0" err="1">
                <a:solidFill>
                  <a:schemeClr val="accent4"/>
                </a:solidFill>
                <a:latin typeface="IBM Plex Sans" panose="020B0503050203000203" pitchFamily="34" charset="77"/>
                <a:ea typeface="IBM Plex Mono" charset="0"/>
                <a:cs typeface="IBM Plex Mono" charset="0"/>
              </a:rPr>
              <a:t>args.democrat.count</a:t>
            </a:r>
            <a:r>
              <a:rPr lang="en-US" sz="2800" kern="1200" dirty="0">
                <a:solidFill>
                  <a:schemeClr val="accent4"/>
                </a:solidFill>
                <a:latin typeface="IBM Plex Sans" panose="020B0503050203000203" pitchFamily="34" charset="77"/>
                <a:ea typeface="IBM Plex Mono" charset="0"/>
                <a:cs typeface="IBM Plex Mono" charset="0"/>
              </a:rPr>
              <a:t>++</a:t>
            </a:r>
          </a:p>
          <a:p>
            <a:pPr defTabSz="650230" hangingPunct="1">
              <a:spcBef>
                <a:spcPts val="0"/>
              </a:spcBef>
            </a:pPr>
            <a:r>
              <a:rPr lang="en-US" sz="2800" kern="1200" dirty="0">
                <a:solidFill>
                  <a:schemeClr val="accent4"/>
                </a:solidFill>
                <a:latin typeface="IBM Plex Sans" panose="020B0503050203000203" pitchFamily="34" charset="77"/>
                <a:ea typeface="IBM Plex Mono" charset="0"/>
                <a:cs typeface="IBM Plex Mono" charset="0"/>
              </a:rPr>
              <a:t>}</a:t>
            </a:r>
          </a:p>
        </p:txBody>
      </p:sp>
      <p:grpSp>
        <p:nvGrpSpPr>
          <p:cNvPr id="43" name="Group 42"/>
          <p:cNvGrpSpPr/>
          <p:nvPr/>
        </p:nvGrpSpPr>
        <p:grpSpPr>
          <a:xfrm>
            <a:off x="2385801" y="5900381"/>
            <a:ext cx="2957936" cy="1199832"/>
            <a:chOff x="820363" y="1747070"/>
            <a:chExt cx="2079799" cy="843632"/>
          </a:xfrm>
        </p:grpSpPr>
        <p:sp>
          <p:nvSpPr>
            <p:cNvPr id="30" name="Double Wave 29"/>
            <p:cNvSpPr/>
            <p:nvPr/>
          </p:nvSpPr>
          <p:spPr>
            <a:xfrm>
              <a:off x="820363" y="1747070"/>
              <a:ext cx="2079799" cy="843632"/>
            </a:xfrm>
            <a:prstGeom prst="doubleWave">
              <a:avLst>
                <a:gd name="adj1" fmla="val 6250"/>
                <a:gd name="adj2" fmla="val -272"/>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black"/>
                </a:solidFill>
                <a:latin typeface="IBM Plex Sans" panose="020B0503050203000203" pitchFamily="34" charset="77"/>
                <a:ea typeface="Arial" charset="0"/>
                <a:cs typeface="Arial" charset="0"/>
              </a:endParaRPr>
            </a:p>
          </p:txBody>
        </p:sp>
        <p:sp>
          <p:nvSpPr>
            <p:cNvPr id="32" name="Multidocument 31"/>
            <p:cNvSpPr/>
            <p:nvPr/>
          </p:nvSpPr>
          <p:spPr>
            <a:xfrm>
              <a:off x="925138" y="1987158"/>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34" name="TextBox 33"/>
            <p:cNvSpPr txBox="1"/>
            <p:nvPr/>
          </p:nvSpPr>
          <p:spPr>
            <a:xfrm>
              <a:off x="915889" y="2058082"/>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err="1">
                  <a:solidFill>
                    <a:srgbClr val="003BC9"/>
                  </a:solidFill>
                  <a:latin typeface="IBM Plex Sans" panose="020B0503050203000203" pitchFamily="34" charset="77"/>
                  <a:ea typeface="Arial" charset="0"/>
                  <a:cs typeface="Arial" charset="0"/>
                </a:rPr>
                <a:t>txn</a:t>
              </a:r>
              <a:endParaRPr lang="en-US" sz="1707" kern="1200" dirty="0">
                <a:solidFill>
                  <a:srgbClr val="003BC9"/>
                </a:solidFill>
                <a:latin typeface="IBM Plex Sans" panose="020B0503050203000203" pitchFamily="34" charset="77"/>
                <a:ea typeface="Arial" charset="0"/>
                <a:cs typeface="Arial" charset="0"/>
              </a:endParaRPr>
            </a:p>
          </p:txBody>
        </p:sp>
        <p:sp>
          <p:nvSpPr>
            <p:cNvPr id="37" name="Multidocument 36"/>
            <p:cNvSpPr/>
            <p:nvPr/>
          </p:nvSpPr>
          <p:spPr>
            <a:xfrm>
              <a:off x="1491052" y="1986038"/>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38" name="TextBox 37"/>
            <p:cNvSpPr txBox="1"/>
            <p:nvPr/>
          </p:nvSpPr>
          <p:spPr>
            <a:xfrm>
              <a:off x="1481803" y="2056962"/>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err="1">
                  <a:solidFill>
                    <a:srgbClr val="003BC9"/>
                  </a:solidFill>
                  <a:latin typeface="IBM Plex Sans" panose="020B0503050203000203" pitchFamily="34" charset="77"/>
                  <a:ea typeface="Arial" charset="0"/>
                  <a:cs typeface="Arial" charset="0"/>
                </a:rPr>
                <a:t>txn</a:t>
              </a:r>
              <a:endParaRPr lang="en-US" sz="1707" kern="1200" dirty="0">
                <a:solidFill>
                  <a:srgbClr val="003BC9"/>
                </a:solidFill>
                <a:latin typeface="IBM Plex Sans" panose="020B0503050203000203" pitchFamily="34" charset="77"/>
                <a:ea typeface="Arial" charset="0"/>
                <a:cs typeface="Arial" charset="0"/>
              </a:endParaRPr>
            </a:p>
          </p:txBody>
        </p:sp>
        <p:sp>
          <p:nvSpPr>
            <p:cNvPr id="39" name="Multidocument 38"/>
            <p:cNvSpPr/>
            <p:nvPr/>
          </p:nvSpPr>
          <p:spPr>
            <a:xfrm>
              <a:off x="2064409" y="1982309"/>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40" name="TextBox 39"/>
            <p:cNvSpPr txBox="1"/>
            <p:nvPr/>
          </p:nvSpPr>
          <p:spPr>
            <a:xfrm>
              <a:off x="2052447" y="2056210"/>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err="1">
                  <a:solidFill>
                    <a:srgbClr val="003BC9"/>
                  </a:solidFill>
                  <a:latin typeface="IBM Plex Sans" panose="020B0503050203000203" pitchFamily="34" charset="77"/>
                  <a:ea typeface="Arial" charset="0"/>
                  <a:cs typeface="Arial" charset="0"/>
                </a:rPr>
                <a:t>txn</a:t>
              </a:r>
              <a:endParaRPr lang="en-US" sz="1707" kern="1200" dirty="0">
                <a:solidFill>
                  <a:srgbClr val="003BC9"/>
                </a:solidFill>
                <a:latin typeface="IBM Plex Sans" panose="020B0503050203000203" pitchFamily="34" charset="77"/>
                <a:ea typeface="Arial" charset="0"/>
                <a:cs typeface="Arial" charset="0"/>
              </a:endParaRPr>
            </a:p>
          </p:txBody>
        </p:sp>
        <p:cxnSp>
          <p:nvCxnSpPr>
            <p:cNvPr id="41" name="Straight Connector 40"/>
            <p:cNvCxnSpPr/>
            <p:nvPr/>
          </p:nvCxnSpPr>
          <p:spPr>
            <a:xfrm flipV="1">
              <a:off x="1277168" y="2211684"/>
              <a:ext cx="213884" cy="516"/>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1852619" y="2207955"/>
              <a:ext cx="213884" cy="516"/>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57" name="Straight Arrow Connector 56"/>
          <p:cNvCxnSpPr>
            <a:stCxn id="53" idx="2"/>
            <a:endCxn id="56" idx="0"/>
          </p:cNvCxnSpPr>
          <p:nvPr/>
        </p:nvCxnSpPr>
        <p:spPr>
          <a:xfrm>
            <a:off x="2458641" y="3698038"/>
            <a:ext cx="0" cy="465234"/>
          </a:xfrm>
          <a:prstGeom prst="straightConnector1">
            <a:avLst/>
          </a:prstGeom>
          <a:ln w="19050" cmpd="sng">
            <a:solidFill>
              <a:srgbClr val="FF0000"/>
            </a:solidFill>
            <a:prstDash val="sysDash"/>
            <a:headEnd type="none" w="med" len="med"/>
            <a:tailEnd type="triangle"/>
          </a:ln>
          <a:effectLst/>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1794956" y="2711688"/>
            <a:ext cx="1479716" cy="1389891"/>
            <a:chOff x="3424136" y="1520032"/>
            <a:chExt cx="1040425" cy="977267"/>
          </a:xfrm>
        </p:grpSpPr>
        <p:grpSp>
          <p:nvGrpSpPr>
            <p:cNvPr id="50" name="Group 49"/>
            <p:cNvGrpSpPr/>
            <p:nvPr/>
          </p:nvGrpSpPr>
          <p:grpSpPr>
            <a:xfrm>
              <a:off x="3424136" y="1520032"/>
              <a:ext cx="933307" cy="693528"/>
              <a:chOff x="5728789" y="100090"/>
              <a:chExt cx="894931" cy="644582"/>
            </a:xfrm>
          </p:grpSpPr>
          <p:sp>
            <p:nvSpPr>
              <p:cNvPr id="53" name="Rounded Rectangle 52"/>
              <p:cNvSpPr/>
              <p:nvPr/>
            </p:nvSpPr>
            <p:spPr>
              <a:xfrm>
                <a:off x="5728789" y="100090"/>
                <a:ext cx="894931" cy="644582"/>
              </a:xfrm>
              <a:prstGeom prst="roundRect">
                <a:avLst/>
              </a:prstGeom>
              <a:noFill/>
              <a:ln w="9525" cap="flat" cmpd="sng" algn="ctr">
                <a:solidFill>
                  <a:srgbClr val="4178B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91" dirty="0">
                  <a:solidFill>
                    <a:srgbClr val="000000"/>
                  </a:solidFill>
                  <a:latin typeface="IBM Plex Sans" panose="020B0503050203000203" pitchFamily="34" charset="77"/>
                  <a:ea typeface="Arial" charset="0"/>
                  <a:cs typeface="Arial" charset="0"/>
                </a:endParaRPr>
              </a:p>
            </p:txBody>
          </p:sp>
          <p:sp>
            <p:nvSpPr>
              <p:cNvPr id="54" name="TextBox 53"/>
              <p:cNvSpPr txBox="1"/>
              <p:nvPr/>
            </p:nvSpPr>
            <p:spPr>
              <a:xfrm>
                <a:off x="5749551" y="295423"/>
                <a:ext cx="812953" cy="217642"/>
              </a:xfrm>
              <a:prstGeom prst="rect">
                <a:avLst/>
              </a:prstGeom>
              <a:noFill/>
            </p:spPr>
            <p:txBody>
              <a:bodyPr wrap="none" rtlCol="0">
                <a:spAutoFit/>
              </a:bodyPr>
              <a:lstStyle/>
              <a:p>
                <a:pPr defTabSz="650230" hangingPunct="1">
                  <a:spcBef>
                    <a:spcPts val="0"/>
                  </a:spcBef>
                </a:pPr>
                <a:r>
                  <a:rPr lang="en-US" sz="1564" kern="1200" dirty="0">
                    <a:solidFill>
                      <a:srgbClr val="4178BE"/>
                    </a:solidFill>
                    <a:latin typeface="IBM Plex Sans" panose="020B0503050203000203" pitchFamily="34" charset="77"/>
                    <a:ea typeface="Arial" charset="0"/>
                    <a:cs typeface="Arial" charset="0"/>
                  </a:rPr>
                  <a:t>Application</a:t>
                </a:r>
              </a:p>
            </p:txBody>
          </p:sp>
        </p:grpSp>
        <p:pic>
          <p:nvPicPr>
            <p:cNvPr id="52" name="Picture 23" descr="desktop"/>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9322" y="2094238"/>
              <a:ext cx="335239" cy="403061"/>
            </a:xfrm>
            <a:prstGeom prst="rect">
              <a:avLst/>
            </a:prstGeom>
            <a:solidFill>
              <a:schemeClr val="bg1"/>
            </a:solidFill>
          </p:spPr>
        </p:pic>
      </p:grpSp>
      <p:grpSp>
        <p:nvGrpSpPr>
          <p:cNvPr id="55" name="Group 54"/>
          <p:cNvGrpSpPr/>
          <p:nvPr/>
        </p:nvGrpSpPr>
        <p:grpSpPr>
          <a:xfrm>
            <a:off x="1794954" y="4163273"/>
            <a:ext cx="1572445" cy="1293508"/>
            <a:chOff x="3955874" y="2300578"/>
            <a:chExt cx="1060165" cy="845310"/>
          </a:xfrm>
        </p:grpSpPr>
        <p:sp>
          <p:nvSpPr>
            <p:cNvPr id="56" name="Rounded Rectangle 55"/>
            <p:cNvSpPr/>
            <p:nvPr/>
          </p:nvSpPr>
          <p:spPr>
            <a:xfrm>
              <a:off x="3955874" y="2300578"/>
              <a:ext cx="894931" cy="644582"/>
            </a:xfrm>
            <a:prstGeom prst="roundRect">
              <a:avLst/>
            </a:prstGeom>
            <a:noFill/>
            <a:ln w="9525" cap="flat" cmpd="sng" algn="ctr">
              <a:solidFill>
                <a:srgbClr val="4178B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91" dirty="0">
                <a:solidFill>
                  <a:srgbClr val="000000"/>
                </a:solidFill>
                <a:latin typeface="IBM Plex Sans" panose="020B0503050203000203" pitchFamily="34" charset="77"/>
                <a:ea typeface="Arial" charset="0"/>
                <a:cs typeface="Arial" charset="0"/>
              </a:endParaRPr>
            </a:p>
          </p:txBody>
        </p:sp>
        <p:sp>
          <p:nvSpPr>
            <p:cNvPr id="58" name="Folded Corner 57"/>
            <p:cNvSpPr/>
            <p:nvPr/>
          </p:nvSpPr>
          <p:spPr>
            <a:xfrm>
              <a:off x="4612461" y="2834985"/>
              <a:ext cx="403578" cy="310903"/>
            </a:xfrm>
            <a:prstGeom prst="foldedCorner">
              <a:avLst/>
            </a:prstGeom>
            <a:solidFill>
              <a:sysClr val="window" lastClr="FFFFFF"/>
            </a:solidFill>
            <a:ln w="9525" cap="flat" cmpd="sng" algn="ctr">
              <a:solidFill>
                <a:srgbClr val="4178BE">
                  <a:shade val="95000"/>
                  <a:satMod val="105000"/>
                </a:srgbClr>
              </a:solidFill>
              <a:prstDash val="solid"/>
            </a:ln>
            <a:effectLst/>
          </p:spPr>
          <p:txBody>
            <a:bodyPr rtlCol="0" anchor="ctr"/>
            <a:lstStyle/>
            <a:p>
              <a:pPr algn="ctr" defTabSz="1300460" hangingPunct="1">
                <a:spcBef>
                  <a:spcPts val="0"/>
                </a:spcBef>
                <a:defRPr/>
              </a:pPr>
              <a:r>
                <a:rPr lang="en-US" sz="853" dirty="0">
                  <a:solidFill>
                    <a:srgbClr val="4178BE"/>
                  </a:solidFill>
                  <a:latin typeface="IBM Plex Sans" panose="020B0503050203000203" pitchFamily="34" charset="77"/>
                  <a:ea typeface="Arial" charset="0"/>
                  <a:cs typeface="Arial" charset="0"/>
                </a:rPr>
                <a:t>f(</a:t>
              </a:r>
              <a:r>
                <a:rPr lang="en-US" sz="853" dirty="0" err="1">
                  <a:solidFill>
                    <a:srgbClr val="4178BE"/>
                  </a:solidFill>
                  <a:latin typeface="IBM Plex Sans" panose="020B0503050203000203" pitchFamily="34" charset="77"/>
                  <a:ea typeface="Arial" charset="0"/>
                  <a:cs typeface="Arial" charset="0"/>
                </a:rPr>
                <a:t>abc</a:t>
              </a:r>
              <a:r>
                <a:rPr lang="en-US" sz="853" dirty="0">
                  <a:solidFill>
                    <a:srgbClr val="4178BE"/>
                  </a:solidFill>
                  <a:latin typeface="IBM Plex Sans" panose="020B0503050203000203" pitchFamily="34" charset="77"/>
                  <a:ea typeface="Arial" charset="0"/>
                  <a:cs typeface="Arial" charset="0"/>
                </a:rPr>
                <a:t>);</a:t>
              </a:r>
            </a:p>
          </p:txBody>
        </p:sp>
        <p:sp>
          <p:nvSpPr>
            <p:cNvPr id="59" name="TextBox 58"/>
            <p:cNvSpPr txBox="1"/>
            <p:nvPr/>
          </p:nvSpPr>
          <p:spPr>
            <a:xfrm>
              <a:off x="4079023" y="2438145"/>
              <a:ext cx="646516" cy="374945"/>
            </a:xfrm>
            <a:prstGeom prst="rect">
              <a:avLst/>
            </a:prstGeom>
            <a:noFill/>
          </p:spPr>
          <p:txBody>
            <a:bodyPr wrap="none" rtlCol="0">
              <a:spAutoFit/>
            </a:bodyPr>
            <a:lstStyle/>
            <a:p>
              <a:pPr algn="ctr" defTabSz="650230" hangingPunct="1">
                <a:spcBef>
                  <a:spcPts val="0"/>
                </a:spcBef>
              </a:pPr>
              <a:r>
                <a:rPr lang="en-US" sz="1564" kern="1200" dirty="0">
                  <a:solidFill>
                    <a:srgbClr val="4178BE"/>
                  </a:solidFill>
                  <a:latin typeface="IBM Plex Sans" panose="020B0503050203000203" pitchFamily="34" charset="77"/>
                  <a:ea typeface="Arial" charset="0"/>
                  <a:cs typeface="Arial" charset="0"/>
                </a:rPr>
                <a:t>Smart </a:t>
              </a:r>
            </a:p>
            <a:p>
              <a:pPr algn="ctr" defTabSz="650230" hangingPunct="1">
                <a:spcBef>
                  <a:spcPts val="0"/>
                </a:spcBef>
              </a:pPr>
              <a:r>
                <a:rPr lang="en-US" sz="1564" kern="1200" dirty="0">
                  <a:solidFill>
                    <a:srgbClr val="4178BE"/>
                  </a:solidFill>
                  <a:latin typeface="IBM Plex Sans" panose="020B0503050203000203" pitchFamily="34" charset="77"/>
                  <a:ea typeface="Arial" charset="0"/>
                  <a:cs typeface="Arial" charset="0"/>
                </a:rPr>
                <a:t>Contract</a:t>
              </a:r>
            </a:p>
          </p:txBody>
        </p:sp>
      </p:grpSp>
    </p:spTree>
    <p:extLst>
      <p:ext uri="{BB962C8B-B14F-4D97-AF65-F5344CB8AC3E}">
        <p14:creationId xmlns:p14="http://schemas.microsoft.com/office/powerpoint/2010/main" val="4012495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solidFill>
                  <a:schemeClr val="accent4"/>
                </a:solidFill>
                <a:ea typeface="Arial" charset="0"/>
                <a:cs typeface="Arial" charset="0"/>
              </a:rPr>
              <a:t>Working with the ledger example: a change of ownership transaction</a:t>
            </a:r>
          </a:p>
        </p:txBody>
      </p:sp>
      <p:grpSp>
        <p:nvGrpSpPr>
          <p:cNvPr id="24" name="Group 23"/>
          <p:cNvGrpSpPr/>
          <p:nvPr/>
        </p:nvGrpSpPr>
        <p:grpSpPr>
          <a:xfrm>
            <a:off x="587639" y="5800751"/>
            <a:ext cx="1552265" cy="1604152"/>
            <a:chOff x="1426476" y="3178185"/>
            <a:chExt cx="1091436" cy="869746"/>
          </a:xfrm>
        </p:grpSpPr>
        <p:sp>
          <p:nvSpPr>
            <p:cNvPr id="6" name="Magnetic Disk 5"/>
            <p:cNvSpPr/>
            <p:nvPr/>
          </p:nvSpPr>
          <p:spPr>
            <a:xfrm>
              <a:off x="1436816" y="3317152"/>
              <a:ext cx="927986" cy="542925"/>
            </a:xfrm>
            <a:prstGeom prst="flowChartMagneticDisk">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black"/>
                </a:solidFill>
                <a:latin typeface="IBM Plex Sans" panose="020B0503050203000203" pitchFamily="34" charset="77"/>
                <a:ea typeface="Arial" charset="0"/>
                <a:cs typeface="Arial" charset="0"/>
              </a:endParaRPr>
            </a:p>
          </p:txBody>
        </p:sp>
        <p:sp>
          <p:nvSpPr>
            <p:cNvPr id="13" name="Oval 12"/>
            <p:cNvSpPr/>
            <p:nvPr/>
          </p:nvSpPr>
          <p:spPr>
            <a:xfrm>
              <a:off x="1426476" y="3178185"/>
              <a:ext cx="34289" cy="34289"/>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15" name="TextBox 14"/>
            <p:cNvSpPr txBox="1"/>
            <p:nvPr/>
          </p:nvSpPr>
          <p:spPr>
            <a:xfrm>
              <a:off x="1436695" y="3855437"/>
              <a:ext cx="1081217" cy="192494"/>
            </a:xfrm>
            <a:prstGeom prst="rect">
              <a:avLst/>
            </a:prstGeom>
            <a:noFill/>
          </p:spPr>
          <p:txBody>
            <a:bodyPr wrap="square" rtlCol="0">
              <a:spAutoFit/>
            </a:bodyPr>
            <a:lstStyle/>
            <a:p>
              <a:pPr defTabSz="650230" hangingPunct="1">
                <a:spcBef>
                  <a:spcPts val="0"/>
                </a:spcBef>
              </a:pPr>
              <a:r>
                <a:rPr lang="en-US" sz="1707" kern="1200" dirty="0">
                  <a:solidFill>
                    <a:srgbClr val="003BC9"/>
                  </a:solidFill>
                  <a:latin typeface="IBM Plex Sans" panose="020B0503050203000203" pitchFamily="34" charset="77"/>
                  <a:ea typeface="Arial" charset="0"/>
                  <a:cs typeface="Arial" charset="0"/>
                </a:rPr>
                <a:t>World</a:t>
              </a:r>
              <a:r>
                <a:rPr lang="en-US" sz="1707" kern="1200" dirty="0">
                  <a:solidFill>
                    <a:srgbClr val="272727"/>
                  </a:solidFill>
                  <a:latin typeface="IBM Plex Sans" panose="020B0503050203000203" pitchFamily="34" charset="77"/>
                  <a:ea typeface="Arial" charset="0"/>
                  <a:cs typeface="Arial" charset="0"/>
                </a:rPr>
                <a:t> </a:t>
              </a:r>
              <a:r>
                <a:rPr lang="en-US" sz="1707" kern="1200" dirty="0">
                  <a:solidFill>
                    <a:srgbClr val="003BC9"/>
                  </a:solidFill>
                  <a:latin typeface="IBM Plex Sans" panose="020B0503050203000203" pitchFamily="34" charset="77"/>
                  <a:ea typeface="Arial" charset="0"/>
                  <a:cs typeface="Arial" charset="0"/>
                </a:rPr>
                <a:t>state</a:t>
              </a:r>
            </a:p>
          </p:txBody>
        </p:sp>
      </p:grpSp>
      <p:sp>
        <p:nvSpPr>
          <p:cNvPr id="23" name="TextBox 22"/>
          <p:cNvSpPr txBox="1"/>
          <p:nvPr/>
        </p:nvSpPr>
        <p:spPr>
          <a:xfrm>
            <a:off x="5343737" y="2552238"/>
            <a:ext cx="7667484" cy="584775"/>
          </a:xfrm>
          <a:prstGeom prst="rect">
            <a:avLst/>
          </a:prstGeom>
          <a:noFill/>
        </p:spPr>
        <p:txBody>
          <a:bodyPr wrap="none" rtlCol="0">
            <a:spAutoFit/>
          </a:bodyPr>
          <a:lstStyle/>
          <a:p>
            <a:pPr defTabSz="650230" hangingPunct="1">
              <a:spcBef>
                <a:spcPts val="0"/>
              </a:spcBef>
            </a:pPr>
            <a:r>
              <a:rPr lang="en-US" sz="3200" kern="1200" dirty="0">
                <a:solidFill>
                  <a:schemeClr val="tx1"/>
                </a:solidFill>
                <a:latin typeface="IBM Plex Sans" panose="020B0503050203000203" pitchFamily="34" charset="77"/>
                <a:ea typeface="Arial" charset="0"/>
                <a:cs typeface="Arial" charset="0"/>
              </a:rPr>
              <a:t>Transaction input - sent from application</a:t>
            </a:r>
          </a:p>
        </p:txBody>
      </p:sp>
      <p:sp>
        <p:nvSpPr>
          <p:cNvPr id="3" name="TextBox 2"/>
          <p:cNvSpPr txBox="1"/>
          <p:nvPr/>
        </p:nvSpPr>
        <p:spPr>
          <a:xfrm>
            <a:off x="6502400" y="3066425"/>
            <a:ext cx="6383095" cy="954107"/>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Courier New" charset="0"/>
                <a:cs typeface="Courier New" charset="0"/>
              </a:rPr>
              <a:t>invoke(</a:t>
            </a:r>
            <a:r>
              <a:rPr lang="en-US" sz="2800" kern="1200" dirty="0" err="1">
                <a:solidFill>
                  <a:schemeClr val="accent4"/>
                </a:solidFill>
                <a:latin typeface="IBM Plex Sans" panose="020B0503050203000203" pitchFamily="34" charset="77"/>
                <a:ea typeface="Courier New" charset="0"/>
                <a:cs typeface="Courier New" charset="0"/>
              </a:rPr>
              <a:t>voterContract</a:t>
            </a:r>
            <a:r>
              <a:rPr lang="en-US" sz="2800" kern="1200" dirty="0">
                <a:solidFill>
                  <a:schemeClr val="accent4"/>
                </a:solidFill>
                <a:latin typeface="IBM Plex Sans" panose="020B0503050203000203" pitchFamily="34" charset="77"/>
                <a:ea typeface="Courier New" charset="0"/>
                <a:cs typeface="Courier New" charset="0"/>
              </a:rPr>
              <a:t>, </a:t>
            </a:r>
            <a:r>
              <a:rPr lang="en-US" sz="2800" kern="1200" dirty="0" err="1">
                <a:solidFill>
                  <a:schemeClr val="accent4"/>
                </a:solidFill>
                <a:latin typeface="IBM Plex Sans" panose="020B0503050203000203" pitchFamily="34" charset="77"/>
                <a:ea typeface="Courier New" charset="0"/>
                <a:cs typeface="Courier New" charset="0"/>
              </a:rPr>
              <a:t>castVote</a:t>
            </a:r>
            <a:r>
              <a:rPr lang="en-US" sz="2800" kern="1200" dirty="0">
                <a:solidFill>
                  <a:schemeClr val="accent4"/>
                </a:solidFill>
                <a:latin typeface="IBM Plex Sans" panose="020B0503050203000203" pitchFamily="34" charset="77"/>
                <a:ea typeface="Courier New" charset="0"/>
                <a:cs typeface="Courier New" charset="0"/>
              </a:rPr>
              <a:t>,</a:t>
            </a:r>
          </a:p>
          <a:p>
            <a:pPr defTabSz="650230" hangingPunct="1">
              <a:spcBef>
                <a:spcPts val="0"/>
              </a:spcBef>
            </a:pPr>
            <a:r>
              <a:rPr lang="en-US" sz="2800" i="1" u="sng" kern="1200" dirty="0">
                <a:solidFill>
                  <a:schemeClr val="accent4"/>
                </a:solidFill>
                <a:latin typeface="IBM Plex Sans" panose="020B0503050203000203" pitchFamily="34" charset="77"/>
                <a:ea typeface="Courier New" charset="0"/>
                <a:cs typeface="Courier New" charset="0"/>
              </a:rPr>
              <a:t>2020election</a:t>
            </a:r>
            <a:r>
              <a:rPr lang="en-US" sz="2800" kern="1200" dirty="0">
                <a:solidFill>
                  <a:schemeClr val="accent4"/>
                </a:solidFill>
                <a:latin typeface="IBM Plex Sans" panose="020B0503050203000203" pitchFamily="34" charset="77"/>
                <a:ea typeface="Courier New" charset="0"/>
                <a:cs typeface="Courier New" charset="0"/>
              </a:rPr>
              <a:t>, </a:t>
            </a:r>
            <a:r>
              <a:rPr lang="en-US" sz="2800" i="1" u="sng" kern="1200" dirty="0">
                <a:solidFill>
                  <a:schemeClr val="accent4"/>
                </a:solidFill>
                <a:latin typeface="IBM Plex Sans" panose="020B0503050203000203" pitchFamily="34" charset="77"/>
                <a:ea typeface="Courier New" charset="0"/>
                <a:cs typeface="Courier New" charset="0"/>
              </a:rPr>
              <a:t>123123123, democrat</a:t>
            </a:r>
            <a:r>
              <a:rPr lang="en-US" sz="2800" kern="1200" dirty="0">
                <a:solidFill>
                  <a:schemeClr val="accent4"/>
                </a:solidFill>
                <a:latin typeface="IBM Plex Sans" panose="020B0503050203000203" pitchFamily="34" charset="77"/>
                <a:ea typeface="Courier New" charset="0"/>
                <a:cs typeface="Courier New" charset="0"/>
              </a:rPr>
              <a:t>)</a:t>
            </a:r>
          </a:p>
        </p:txBody>
      </p:sp>
      <p:sp>
        <p:nvSpPr>
          <p:cNvPr id="25" name="TextBox 24"/>
          <p:cNvSpPr txBox="1"/>
          <p:nvPr/>
        </p:nvSpPr>
        <p:spPr>
          <a:xfrm>
            <a:off x="6696544" y="6327685"/>
            <a:ext cx="4698722" cy="1077218"/>
          </a:xfrm>
          <a:prstGeom prst="rect">
            <a:avLst/>
          </a:prstGeom>
          <a:noFill/>
        </p:spPr>
        <p:txBody>
          <a:bodyPr wrap="none" rtlCol="0">
            <a:spAutoFit/>
          </a:bodyPr>
          <a:lstStyle/>
          <a:p>
            <a:pPr defTabSz="650230" hangingPunct="1">
              <a:spcBef>
                <a:spcPts val="0"/>
              </a:spcBef>
            </a:pPr>
            <a:r>
              <a:rPr lang="en-US" sz="3200" kern="1200" dirty="0" err="1">
                <a:solidFill>
                  <a:schemeClr val="accent4"/>
                </a:solidFill>
                <a:latin typeface="IBM Plex Sans" panose="020B0503050203000203" pitchFamily="34" charset="77"/>
                <a:ea typeface="IBM Plex Mono" charset="0"/>
                <a:cs typeface="IBM Plex Mono" charset="0"/>
              </a:rPr>
              <a:t>democrat.count</a:t>
            </a:r>
            <a:r>
              <a:rPr lang="en-US" sz="3200" kern="1200" dirty="0">
                <a:solidFill>
                  <a:schemeClr val="accent4"/>
                </a:solidFill>
                <a:latin typeface="IBM Plex Sans" panose="020B0503050203000203" pitchFamily="34" charset="77"/>
                <a:ea typeface="IBM Plex Mono" charset="0"/>
                <a:cs typeface="IBM Plex Mono" charset="0"/>
              </a:rPr>
              <a:t> = 1</a:t>
            </a:r>
          </a:p>
          <a:p>
            <a:pPr defTabSz="650230" hangingPunct="1">
              <a:spcBef>
                <a:spcPts val="0"/>
              </a:spcBef>
            </a:pPr>
            <a:r>
              <a:rPr lang="en-US" sz="3200" kern="1200" dirty="0" err="1">
                <a:solidFill>
                  <a:schemeClr val="accent4"/>
                </a:solidFill>
                <a:latin typeface="IBM Plex Sans" panose="020B0503050203000203" pitchFamily="34" charset="77"/>
                <a:ea typeface="IBM Plex Mono" charset="0"/>
                <a:cs typeface="IBM Plex Mono" charset="0"/>
              </a:rPr>
              <a:t>voterId.castBallot</a:t>
            </a:r>
            <a:r>
              <a:rPr lang="en-US" sz="3200" kern="1200" dirty="0">
                <a:solidFill>
                  <a:schemeClr val="accent4"/>
                </a:solidFill>
                <a:latin typeface="IBM Plex Sans" panose="020B0503050203000203" pitchFamily="34" charset="77"/>
                <a:ea typeface="IBM Plex Mono" charset="0"/>
                <a:cs typeface="IBM Plex Mono" charset="0"/>
              </a:rPr>
              <a:t> = true</a:t>
            </a:r>
          </a:p>
        </p:txBody>
      </p:sp>
      <p:sp>
        <p:nvSpPr>
          <p:cNvPr id="26" name="TextBox 25"/>
          <p:cNvSpPr txBox="1"/>
          <p:nvPr/>
        </p:nvSpPr>
        <p:spPr>
          <a:xfrm>
            <a:off x="5483071" y="5863993"/>
            <a:ext cx="5012911" cy="584775"/>
          </a:xfrm>
          <a:prstGeom prst="rect">
            <a:avLst/>
          </a:prstGeom>
          <a:noFill/>
        </p:spPr>
        <p:txBody>
          <a:bodyPr wrap="none" rtlCol="0">
            <a:spAutoFit/>
          </a:bodyPr>
          <a:lstStyle/>
          <a:p>
            <a:pPr defTabSz="650230" hangingPunct="1">
              <a:spcBef>
                <a:spcPts val="0"/>
              </a:spcBef>
            </a:pPr>
            <a:r>
              <a:rPr lang="en-US" sz="3200" kern="1200" dirty="0">
                <a:solidFill>
                  <a:schemeClr val="tx1"/>
                </a:solidFill>
                <a:latin typeface="IBM Plex Sans" panose="020B0503050203000203" pitchFamily="34" charset="77"/>
                <a:ea typeface="Arial" charset="0"/>
                <a:cs typeface="Arial" charset="0"/>
              </a:rPr>
              <a:t>World state: new contents</a:t>
            </a:r>
          </a:p>
        </p:txBody>
      </p:sp>
      <p:sp>
        <p:nvSpPr>
          <p:cNvPr id="27" name="TextBox 26"/>
          <p:cNvSpPr txBox="1"/>
          <p:nvPr/>
        </p:nvSpPr>
        <p:spPr>
          <a:xfrm>
            <a:off x="5343737" y="4013518"/>
            <a:ext cx="5945858" cy="584775"/>
          </a:xfrm>
          <a:prstGeom prst="rect">
            <a:avLst/>
          </a:prstGeom>
          <a:noFill/>
        </p:spPr>
        <p:txBody>
          <a:bodyPr wrap="none" rtlCol="0">
            <a:spAutoFit/>
          </a:bodyPr>
          <a:lstStyle>
            <a:defPPr>
              <a:defRPr lang="en-US"/>
            </a:defPPr>
            <a:lvl1pPr>
              <a:defRPr sz="1600">
                <a:solidFill>
                  <a:schemeClr val="tx1">
                    <a:lumMod val="65000"/>
                    <a:lumOff val="35000"/>
                  </a:schemeClr>
                </a:solidFill>
                <a:latin typeface="Arial" charset="0"/>
                <a:ea typeface="Arial" charset="0"/>
                <a:cs typeface="Arial" charset="0"/>
              </a:defRPr>
            </a:lvl1pPr>
          </a:lstStyle>
          <a:p>
            <a:pPr defTabSz="650230" hangingPunct="1">
              <a:spcBef>
                <a:spcPts val="0"/>
              </a:spcBef>
            </a:pPr>
            <a:r>
              <a:rPr lang="en-US" sz="3200" kern="1200" dirty="0">
                <a:solidFill>
                  <a:schemeClr val="tx1"/>
                </a:solidFill>
                <a:latin typeface="IBM Plex Sans" panose="020B0503050203000203" pitchFamily="34" charset="77"/>
              </a:rPr>
              <a:t>Smart contract implementation</a:t>
            </a:r>
          </a:p>
        </p:txBody>
      </p:sp>
      <p:sp>
        <p:nvSpPr>
          <p:cNvPr id="28" name="Rectangle 27"/>
          <p:cNvSpPr/>
          <p:nvPr/>
        </p:nvSpPr>
        <p:spPr>
          <a:xfrm>
            <a:off x="6502400" y="4581386"/>
            <a:ext cx="6245673" cy="1384995"/>
          </a:xfrm>
          <a:prstGeom prst="rect">
            <a:avLst/>
          </a:prstGeom>
        </p:spPr>
        <p:txBody>
          <a:bodyPr wrap="square">
            <a:spAutoFit/>
          </a:bodyPr>
          <a:lstStyle/>
          <a:p>
            <a:pPr defTabSz="650230" hangingPunct="1">
              <a:spcBef>
                <a:spcPts val="0"/>
              </a:spcBef>
            </a:pPr>
            <a:r>
              <a:rPr lang="en-US" sz="2800" kern="1200" dirty="0" err="1">
                <a:solidFill>
                  <a:schemeClr val="accent4"/>
                </a:solidFill>
                <a:latin typeface="IBM Plex Sans" panose="020B0503050203000203" pitchFamily="34" charset="77"/>
                <a:ea typeface="IBM Plex Mono" charset="0"/>
                <a:cs typeface="IBM Plex Mono" charset="0"/>
              </a:rPr>
              <a:t>castVote</a:t>
            </a:r>
            <a:r>
              <a:rPr lang="en-US" sz="2800" kern="1200" dirty="0">
                <a:solidFill>
                  <a:schemeClr val="accent4"/>
                </a:solidFill>
                <a:latin typeface="IBM Plex Sans" panose="020B0503050203000203" pitchFamily="34" charset="77"/>
                <a:ea typeface="IBM Plex Mono" charset="0"/>
                <a:cs typeface="IBM Plex Mono" charset="0"/>
              </a:rPr>
              <a:t>(</a:t>
            </a:r>
            <a:r>
              <a:rPr lang="en-US" sz="2800" kern="1200" dirty="0" err="1">
                <a:solidFill>
                  <a:schemeClr val="accent4"/>
                </a:solidFill>
                <a:latin typeface="IBM Plex Sans" panose="020B0503050203000203" pitchFamily="34" charset="77"/>
                <a:ea typeface="IBM Plex Mono" charset="0"/>
                <a:cs typeface="IBM Plex Mono" charset="0"/>
              </a:rPr>
              <a:t>ctx</a:t>
            </a:r>
            <a:r>
              <a:rPr lang="en-US" sz="2800" kern="1200" dirty="0">
                <a:solidFill>
                  <a:schemeClr val="accent4"/>
                </a:solidFill>
                <a:latin typeface="IBM Plex Sans" panose="020B0503050203000203" pitchFamily="34" charset="77"/>
                <a:ea typeface="IBM Plex Mono" charset="0"/>
                <a:cs typeface="IBM Plex Mono" charset="0"/>
              </a:rPr>
              <a:t>, </a:t>
            </a:r>
            <a:r>
              <a:rPr lang="en-US" sz="2800" kern="1200" dirty="0" err="1">
                <a:solidFill>
                  <a:schemeClr val="accent4"/>
                </a:solidFill>
                <a:latin typeface="IBM Plex Sans" panose="020B0503050203000203" pitchFamily="34" charset="77"/>
                <a:ea typeface="IBM Plex Mono" charset="0"/>
                <a:cs typeface="IBM Plex Mono" charset="0"/>
              </a:rPr>
              <a:t>args</a:t>
            </a:r>
            <a:r>
              <a:rPr lang="en-US" sz="2800" kern="1200" dirty="0">
                <a:solidFill>
                  <a:schemeClr val="accent4"/>
                </a:solidFill>
                <a:latin typeface="IBM Plex Sans" panose="020B0503050203000203" pitchFamily="34" charset="77"/>
                <a:ea typeface="IBM Plex Mono" charset="0"/>
                <a:cs typeface="IBM Plex Mono" charset="0"/>
              </a:rPr>
              <a:t>) {</a:t>
            </a:r>
          </a:p>
          <a:p>
            <a:pPr defTabSz="650230" hangingPunct="1">
              <a:spcBef>
                <a:spcPts val="0"/>
              </a:spcBef>
            </a:pPr>
            <a:r>
              <a:rPr lang="en-US" sz="2800" kern="1200" dirty="0">
                <a:solidFill>
                  <a:schemeClr val="accent4"/>
                </a:solidFill>
                <a:latin typeface="IBM Plex Sans" panose="020B0503050203000203" pitchFamily="34" charset="77"/>
                <a:ea typeface="IBM Plex Mono" charset="0"/>
                <a:cs typeface="IBM Plex Mono" charset="0"/>
              </a:rPr>
              <a:t>   </a:t>
            </a:r>
            <a:r>
              <a:rPr lang="en-US" sz="2800" kern="1200" dirty="0" err="1">
                <a:solidFill>
                  <a:schemeClr val="accent4"/>
                </a:solidFill>
                <a:latin typeface="IBM Plex Sans" panose="020B0503050203000203" pitchFamily="34" charset="77"/>
                <a:ea typeface="IBM Plex Mono" charset="0"/>
                <a:cs typeface="IBM Plex Mono" charset="0"/>
              </a:rPr>
              <a:t>args.democrat.count</a:t>
            </a:r>
            <a:r>
              <a:rPr lang="en-US" sz="2800" kern="1200" dirty="0">
                <a:solidFill>
                  <a:schemeClr val="accent4"/>
                </a:solidFill>
                <a:latin typeface="IBM Plex Sans" panose="020B0503050203000203" pitchFamily="34" charset="77"/>
                <a:ea typeface="IBM Plex Mono" charset="0"/>
                <a:cs typeface="IBM Plex Mono" charset="0"/>
              </a:rPr>
              <a:t>++</a:t>
            </a:r>
          </a:p>
          <a:p>
            <a:pPr defTabSz="650230" hangingPunct="1">
              <a:spcBef>
                <a:spcPts val="0"/>
              </a:spcBef>
            </a:pPr>
            <a:r>
              <a:rPr lang="en-US" sz="2800" kern="1200" dirty="0">
                <a:solidFill>
                  <a:schemeClr val="accent4"/>
                </a:solidFill>
                <a:latin typeface="IBM Plex Sans" panose="020B0503050203000203" pitchFamily="34" charset="77"/>
                <a:ea typeface="IBM Plex Mono" charset="0"/>
                <a:cs typeface="IBM Plex Mono" charset="0"/>
              </a:rPr>
              <a:t>}</a:t>
            </a:r>
          </a:p>
        </p:txBody>
      </p:sp>
      <p:grpSp>
        <p:nvGrpSpPr>
          <p:cNvPr id="43" name="Group 42"/>
          <p:cNvGrpSpPr/>
          <p:nvPr/>
        </p:nvGrpSpPr>
        <p:grpSpPr>
          <a:xfrm>
            <a:off x="2385801" y="5900381"/>
            <a:ext cx="2957936" cy="1199832"/>
            <a:chOff x="820363" y="1747070"/>
            <a:chExt cx="2079799" cy="843632"/>
          </a:xfrm>
        </p:grpSpPr>
        <p:sp>
          <p:nvSpPr>
            <p:cNvPr id="30" name="Double Wave 29"/>
            <p:cNvSpPr/>
            <p:nvPr/>
          </p:nvSpPr>
          <p:spPr>
            <a:xfrm>
              <a:off x="820363" y="1747070"/>
              <a:ext cx="2079799" cy="843632"/>
            </a:xfrm>
            <a:prstGeom prst="doubleWave">
              <a:avLst>
                <a:gd name="adj1" fmla="val 6250"/>
                <a:gd name="adj2" fmla="val -272"/>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black"/>
                </a:solidFill>
                <a:latin typeface="IBM Plex Sans" panose="020B0503050203000203" pitchFamily="34" charset="77"/>
                <a:ea typeface="Arial" charset="0"/>
                <a:cs typeface="Arial" charset="0"/>
              </a:endParaRPr>
            </a:p>
          </p:txBody>
        </p:sp>
        <p:sp>
          <p:nvSpPr>
            <p:cNvPr id="32" name="Multidocument 31"/>
            <p:cNvSpPr/>
            <p:nvPr/>
          </p:nvSpPr>
          <p:spPr>
            <a:xfrm>
              <a:off x="925138" y="1987158"/>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34" name="TextBox 33"/>
            <p:cNvSpPr txBox="1"/>
            <p:nvPr/>
          </p:nvSpPr>
          <p:spPr>
            <a:xfrm>
              <a:off x="915889" y="2058082"/>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err="1">
                  <a:solidFill>
                    <a:srgbClr val="003BC9"/>
                  </a:solidFill>
                  <a:latin typeface="IBM Plex Sans" panose="020B0503050203000203" pitchFamily="34" charset="77"/>
                  <a:ea typeface="Arial" charset="0"/>
                  <a:cs typeface="Arial" charset="0"/>
                </a:rPr>
                <a:t>txn</a:t>
              </a:r>
              <a:endParaRPr lang="en-US" sz="1707" kern="1200" dirty="0">
                <a:solidFill>
                  <a:srgbClr val="003BC9"/>
                </a:solidFill>
                <a:latin typeface="IBM Plex Sans" panose="020B0503050203000203" pitchFamily="34" charset="77"/>
                <a:ea typeface="Arial" charset="0"/>
                <a:cs typeface="Arial" charset="0"/>
              </a:endParaRPr>
            </a:p>
          </p:txBody>
        </p:sp>
        <p:sp>
          <p:nvSpPr>
            <p:cNvPr id="37" name="Multidocument 36"/>
            <p:cNvSpPr/>
            <p:nvPr/>
          </p:nvSpPr>
          <p:spPr>
            <a:xfrm>
              <a:off x="1491052" y="1986038"/>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38" name="TextBox 37"/>
            <p:cNvSpPr txBox="1"/>
            <p:nvPr/>
          </p:nvSpPr>
          <p:spPr>
            <a:xfrm>
              <a:off x="1481803" y="2056962"/>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err="1">
                  <a:solidFill>
                    <a:srgbClr val="003BC9"/>
                  </a:solidFill>
                  <a:latin typeface="IBM Plex Sans" panose="020B0503050203000203" pitchFamily="34" charset="77"/>
                  <a:ea typeface="Arial" charset="0"/>
                  <a:cs typeface="Arial" charset="0"/>
                </a:rPr>
                <a:t>txn</a:t>
              </a:r>
              <a:endParaRPr lang="en-US" sz="1707" kern="1200" dirty="0">
                <a:solidFill>
                  <a:srgbClr val="003BC9"/>
                </a:solidFill>
                <a:latin typeface="IBM Plex Sans" panose="020B0503050203000203" pitchFamily="34" charset="77"/>
                <a:ea typeface="Arial" charset="0"/>
                <a:cs typeface="Arial" charset="0"/>
              </a:endParaRPr>
            </a:p>
          </p:txBody>
        </p:sp>
        <p:sp>
          <p:nvSpPr>
            <p:cNvPr id="39" name="Multidocument 38"/>
            <p:cNvSpPr/>
            <p:nvPr/>
          </p:nvSpPr>
          <p:spPr>
            <a:xfrm>
              <a:off x="2064409" y="1982309"/>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40" name="TextBox 39"/>
            <p:cNvSpPr txBox="1"/>
            <p:nvPr/>
          </p:nvSpPr>
          <p:spPr>
            <a:xfrm>
              <a:off x="2052447" y="2056210"/>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err="1">
                  <a:solidFill>
                    <a:srgbClr val="003BC9"/>
                  </a:solidFill>
                  <a:latin typeface="IBM Plex Sans" panose="020B0503050203000203" pitchFamily="34" charset="77"/>
                  <a:ea typeface="Arial" charset="0"/>
                  <a:cs typeface="Arial" charset="0"/>
                </a:rPr>
                <a:t>txn</a:t>
              </a:r>
              <a:endParaRPr lang="en-US" sz="1707" kern="1200" dirty="0">
                <a:solidFill>
                  <a:srgbClr val="003BC9"/>
                </a:solidFill>
                <a:latin typeface="IBM Plex Sans" panose="020B0503050203000203" pitchFamily="34" charset="77"/>
                <a:ea typeface="Arial" charset="0"/>
                <a:cs typeface="Arial" charset="0"/>
              </a:endParaRPr>
            </a:p>
          </p:txBody>
        </p:sp>
        <p:cxnSp>
          <p:nvCxnSpPr>
            <p:cNvPr id="41" name="Straight Connector 40"/>
            <p:cNvCxnSpPr/>
            <p:nvPr/>
          </p:nvCxnSpPr>
          <p:spPr>
            <a:xfrm flipV="1">
              <a:off x="1277168" y="2211684"/>
              <a:ext cx="213884" cy="516"/>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1852619" y="2207955"/>
              <a:ext cx="213884" cy="516"/>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626264" y="6388015"/>
            <a:ext cx="1518151" cy="646331"/>
          </a:xfrm>
          <a:prstGeom prst="rect">
            <a:avLst/>
          </a:prstGeom>
          <a:noFill/>
        </p:spPr>
        <p:txBody>
          <a:bodyPr wrap="square" rtlCol="0">
            <a:spAutoFit/>
          </a:bodyPr>
          <a:lstStyle/>
          <a:p>
            <a:pPr defTabSz="650230" hangingPunct="1">
              <a:spcBef>
                <a:spcPts val="0"/>
              </a:spcBef>
            </a:pPr>
            <a:r>
              <a:rPr lang="en-US" sz="1800" kern="1200" dirty="0" err="1">
                <a:solidFill>
                  <a:srgbClr val="FF0000"/>
                </a:solidFill>
                <a:latin typeface="IBM Plex Mono" charset="0"/>
                <a:ea typeface="IBM Plex Mono" charset="0"/>
                <a:cs typeface="IBM Plex Mono" charset="0"/>
              </a:rPr>
              <a:t>Democrat.count</a:t>
            </a:r>
            <a:r>
              <a:rPr lang="en-US" sz="1800" kern="1200" dirty="0">
                <a:solidFill>
                  <a:srgbClr val="FF0000"/>
                </a:solidFill>
                <a:latin typeface="IBM Plex Mono" charset="0"/>
                <a:ea typeface="IBM Plex Mono" charset="0"/>
                <a:cs typeface="IBM Plex Mono" charset="0"/>
              </a:rPr>
              <a:t> = 1</a:t>
            </a:r>
          </a:p>
        </p:txBody>
      </p:sp>
      <p:cxnSp>
        <p:nvCxnSpPr>
          <p:cNvPr id="57" name="Straight Arrow Connector 56"/>
          <p:cNvCxnSpPr>
            <a:stCxn id="53" idx="2"/>
            <a:endCxn id="56" idx="0"/>
          </p:cNvCxnSpPr>
          <p:nvPr/>
        </p:nvCxnSpPr>
        <p:spPr>
          <a:xfrm>
            <a:off x="2458641" y="3698038"/>
            <a:ext cx="0" cy="465234"/>
          </a:xfrm>
          <a:prstGeom prst="straightConnector1">
            <a:avLst/>
          </a:prstGeom>
          <a:ln w="19050" cmpd="sng">
            <a:solidFill>
              <a:srgbClr val="FF0000"/>
            </a:solidFill>
            <a:prstDash val="sysDash"/>
            <a:headEnd type="none" w="med" len="med"/>
            <a:tailEnd type="triangle"/>
          </a:ln>
          <a:effectLst/>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1794956" y="2711688"/>
            <a:ext cx="1479716" cy="1389891"/>
            <a:chOff x="3424136" y="1520032"/>
            <a:chExt cx="1040425" cy="977267"/>
          </a:xfrm>
        </p:grpSpPr>
        <p:grpSp>
          <p:nvGrpSpPr>
            <p:cNvPr id="50" name="Group 49"/>
            <p:cNvGrpSpPr/>
            <p:nvPr/>
          </p:nvGrpSpPr>
          <p:grpSpPr>
            <a:xfrm>
              <a:off x="3424136" y="1520032"/>
              <a:ext cx="933307" cy="693528"/>
              <a:chOff x="5728789" y="100090"/>
              <a:chExt cx="894931" cy="644582"/>
            </a:xfrm>
          </p:grpSpPr>
          <p:sp>
            <p:nvSpPr>
              <p:cNvPr id="53" name="Rounded Rectangle 52"/>
              <p:cNvSpPr/>
              <p:nvPr/>
            </p:nvSpPr>
            <p:spPr>
              <a:xfrm>
                <a:off x="5728789" y="100090"/>
                <a:ext cx="894931" cy="644582"/>
              </a:xfrm>
              <a:prstGeom prst="roundRect">
                <a:avLst/>
              </a:prstGeom>
              <a:noFill/>
              <a:ln w="9525" cap="flat" cmpd="sng" algn="ctr">
                <a:solidFill>
                  <a:srgbClr val="4178B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91" dirty="0">
                  <a:solidFill>
                    <a:srgbClr val="000000"/>
                  </a:solidFill>
                  <a:latin typeface="IBM Plex Sans" panose="020B0503050203000203" pitchFamily="34" charset="77"/>
                  <a:ea typeface="Arial" charset="0"/>
                  <a:cs typeface="Arial" charset="0"/>
                </a:endParaRPr>
              </a:p>
            </p:txBody>
          </p:sp>
          <p:sp>
            <p:nvSpPr>
              <p:cNvPr id="54" name="TextBox 53"/>
              <p:cNvSpPr txBox="1"/>
              <p:nvPr/>
            </p:nvSpPr>
            <p:spPr>
              <a:xfrm>
                <a:off x="5749551" y="295423"/>
                <a:ext cx="812953" cy="217642"/>
              </a:xfrm>
              <a:prstGeom prst="rect">
                <a:avLst/>
              </a:prstGeom>
              <a:noFill/>
            </p:spPr>
            <p:txBody>
              <a:bodyPr wrap="none" rtlCol="0">
                <a:spAutoFit/>
              </a:bodyPr>
              <a:lstStyle/>
              <a:p>
                <a:pPr defTabSz="650230" hangingPunct="1">
                  <a:spcBef>
                    <a:spcPts val="0"/>
                  </a:spcBef>
                </a:pPr>
                <a:r>
                  <a:rPr lang="en-US" sz="1564" kern="1200" dirty="0">
                    <a:solidFill>
                      <a:srgbClr val="4178BE"/>
                    </a:solidFill>
                    <a:latin typeface="IBM Plex Sans" panose="020B0503050203000203" pitchFamily="34" charset="77"/>
                    <a:ea typeface="Arial" charset="0"/>
                    <a:cs typeface="Arial" charset="0"/>
                  </a:rPr>
                  <a:t>Application</a:t>
                </a:r>
              </a:p>
            </p:txBody>
          </p:sp>
        </p:grpSp>
        <p:pic>
          <p:nvPicPr>
            <p:cNvPr id="52" name="Picture 23" descr="desktop"/>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9322" y="2094238"/>
              <a:ext cx="335239" cy="403061"/>
            </a:xfrm>
            <a:prstGeom prst="rect">
              <a:avLst/>
            </a:prstGeom>
            <a:solidFill>
              <a:schemeClr val="bg1"/>
            </a:solidFill>
          </p:spPr>
        </p:pic>
      </p:grpSp>
      <p:grpSp>
        <p:nvGrpSpPr>
          <p:cNvPr id="55" name="Group 54"/>
          <p:cNvGrpSpPr/>
          <p:nvPr/>
        </p:nvGrpSpPr>
        <p:grpSpPr>
          <a:xfrm>
            <a:off x="1794954" y="4163273"/>
            <a:ext cx="1572445" cy="1293508"/>
            <a:chOff x="3955874" y="2300578"/>
            <a:chExt cx="1060165" cy="845310"/>
          </a:xfrm>
        </p:grpSpPr>
        <p:sp>
          <p:nvSpPr>
            <p:cNvPr id="56" name="Rounded Rectangle 55"/>
            <p:cNvSpPr/>
            <p:nvPr/>
          </p:nvSpPr>
          <p:spPr>
            <a:xfrm>
              <a:off x="3955874" y="2300578"/>
              <a:ext cx="894931" cy="644582"/>
            </a:xfrm>
            <a:prstGeom prst="roundRect">
              <a:avLst/>
            </a:prstGeom>
            <a:noFill/>
            <a:ln w="9525" cap="flat" cmpd="sng" algn="ctr">
              <a:solidFill>
                <a:srgbClr val="4178B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91" dirty="0">
                <a:solidFill>
                  <a:srgbClr val="000000"/>
                </a:solidFill>
                <a:latin typeface="IBM Plex Sans" panose="020B0503050203000203" pitchFamily="34" charset="77"/>
                <a:ea typeface="Arial" charset="0"/>
                <a:cs typeface="Arial" charset="0"/>
              </a:endParaRPr>
            </a:p>
          </p:txBody>
        </p:sp>
        <p:sp>
          <p:nvSpPr>
            <p:cNvPr id="58" name="Folded Corner 57"/>
            <p:cNvSpPr/>
            <p:nvPr/>
          </p:nvSpPr>
          <p:spPr>
            <a:xfrm>
              <a:off x="4612461" y="2834985"/>
              <a:ext cx="403578" cy="310903"/>
            </a:xfrm>
            <a:prstGeom prst="foldedCorner">
              <a:avLst/>
            </a:prstGeom>
            <a:solidFill>
              <a:sysClr val="window" lastClr="FFFFFF"/>
            </a:solidFill>
            <a:ln w="9525" cap="flat" cmpd="sng" algn="ctr">
              <a:solidFill>
                <a:srgbClr val="4178BE">
                  <a:shade val="95000"/>
                  <a:satMod val="105000"/>
                </a:srgbClr>
              </a:solidFill>
              <a:prstDash val="solid"/>
            </a:ln>
            <a:effectLst/>
          </p:spPr>
          <p:txBody>
            <a:bodyPr rtlCol="0" anchor="ctr"/>
            <a:lstStyle/>
            <a:p>
              <a:pPr algn="ctr" defTabSz="1300460" hangingPunct="1">
                <a:spcBef>
                  <a:spcPts val="0"/>
                </a:spcBef>
                <a:defRPr/>
              </a:pPr>
              <a:r>
                <a:rPr lang="en-US" sz="853" dirty="0">
                  <a:solidFill>
                    <a:srgbClr val="4178BE"/>
                  </a:solidFill>
                  <a:latin typeface="IBM Plex Sans" panose="020B0503050203000203" pitchFamily="34" charset="77"/>
                  <a:ea typeface="Arial" charset="0"/>
                  <a:cs typeface="Arial" charset="0"/>
                </a:rPr>
                <a:t>f(</a:t>
              </a:r>
              <a:r>
                <a:rPr lang="en-US" sz="853" dirty="0" err="1">
                  <a:solidFill>
                    <a:srgbClr val="4178BE"/>
                  </a:solidFill>
                  <a:latin typeface="IBM Plex Sans" panose="020B0503050203000203" pitchFamily="34" charset="77"/>
                  <a:ea typeface="Arial" charset="0"/>
                  <a:cs typeface="Arial" charset="0"/>
                </a:rPr>
                <a:t>abc</a:t>
              </a:r>
              <a:r>
                <a:rPr lang="en-US" sz="853" dirty="0">
                  <a:solidFill>
                    <a:srgbClr val="4178BE"/>
                  </a:solidFill>
                  <a:latin typeface="IBM Plex Sans" panose="020B0503050203000203" pitchFamily="34" charset="77"/>
                  <a:ea typeface="Arial" charset="0"/>
                  <a:cs typeface="Arial" charset="0"/>
                </a:rPr>
                <a:t>);</a:t>
              </a:r>
            </a:p>
          </p:txBody>
        </p:sp>
        <p:sp>
          <p:nvSpPr>
            <p:cNvPr id="59" name="TextBox 58"/>
            <p:cNvSpPr txBox="1"/>
            <p:nvPr/>
          </p:nvSpPr>
          <p:spPr>
            <a:xfrm>
              <a:off x="4079023" y="2438145"/>
              <a:ext cx="646516" cy="374945"/>
            </a:xfrm>
            <a:prstGeom prst="rect">
              <a:avLst/>
            </a:prstGeom>
            <a:noFill/>
          </p:spPr>
          <p:txBody>
            <a:bodyPr wrap="none" rtlCol="0">
              <a:spAutoFit/>
            </a:bodyPr>
            <a:lstStyle/>
            <a:p>
              <a:pPr algn="ctr" defTabSz="650230" hangingPunct="1">
                <a:spcBef>
                  <a:spcPts val="0"/>
                </a:spcBef>
              </a:pPr>
              <a:r>
                <a:rPr lang="en-US" sz="1564" kern="1200" dirty="0">
                  <a:solidFill>
                    <a:srgbClr val="4178BE"/>
                  </a:solidFill>
                  <a:latin typeface="IBM Plex Sans" panose="020B0503050203000203" pitchFamily="34" charset="77"/>
                  <a:ea typeface="Arial" charset="0"/>
                  <a:cs typeface="Arial" charset="0"/>
                </a:rPr>
                <a:t>Smart </a:t>
              </a:r>
            </a:p>
            <a:p>
              <a:pPr algn="ctr" defTabSz="650230" hangingPunct="1">
                <a:spcBef>
                  <a:spcPts val="0"/>
                </a:spcBef>
              </a:pPr>
              <a:r>
                <a:rPr lang="en-US" sz="1564" kern="1200" dirty="0">
                  <a:solidFill>
                    <a:srgbClr val="4178BE"/>
                  </a:solidFill>
                  <a:latin typeface="IBM Plex Sans" panose="020B0503050203000203" pitchFamily="34" charset="77"/>
                  <a:ea typeface="Arial" charset="0"/>
                  <a:cs typeface="Arial" charset="0"/>
                </a:rPr>
                <a:t>Contract</a:t>
              </a:r>
            </a:p>
          </p:txBody>
        </p:sp>
      </p:grpSp>
    </p:spTree>
    <p:extLst>
      <p:ext uri="{BB962C8B-B14F-4D97-AF65-F5344CB8AC3E}">
        <p14:creationId xmlns:p14="http://schemas.microsoft.com/office/powerpoint/2010/main" val="2595786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solidFill>
                  <a:schemeClr val="accent4"/>
                </a:solidFill>
                <a:ea typeface="Arial" charset="0"/>
                <a:cs typeface="Arial" charset="0"/>
              </a:rPr>
              <a:t>Working with the ledger example: a change of ownership transaction</a:t>
            </a:r>
          </a:p>
        </p:txBody>
      </p:sp>
      <p:grpSp>
        <p:nvGrpSpPr>
          <p:cNvPr id="24" name="Group 23"/>
          <p:cNvGrpSpPr/>
          <p:nvPr/>
        </p:nvGrpSpPr>
        <p:grpSpPr>
          <a:xfrm>
            <a:off x="587639" y="5800751"/>
            <a:ext cx="1552265" cy="1604152"/>
            <a:chOff x="1426476" y="3178185"/>
            <a:chExt cx="1091436" cy="869746"/>
          </a:xfrm>
        </p:grpSpPr>
        <p:sp>
          <p:nvSpPr>
            <p:cNvPr id="6" name="Magnetic Disk 5"/>
            <p:cNvSpPr/>
            <p:nvPr/>
          </p:nvSpPr>
          <p:spPr>
            <a:xfrm>
              <a:off x="1436816" y="3317152"/>
              <a:ext cx="927986" cy="542925"/>
            </a:xfrm>
            <a:prstGeom prst="flowChartMagneticDisk">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black"/>
                </a:solidFill>
                <a:latin typeface="IBM Plex Sans" panose="020B0503050203000203" pitchFamily="34" charset="77"/>
                <a:ea typeface="Arial" charset="0"/>
                <a:cs typeface="Arial" charset="0"/>
              </a:endParaRPr>
            </a:p>
          </p:txBody>
        </p:sp>
        <p:sp>
          <p:nvSpPr>
            <p:cNvPr id="13" name="Oval 12"/>
            <p:cNvSpPr/>
            <p:nvPr/>
          </p:nvSpPr>
          <p:spPr>
            <a:xfrm>
              <a:off x="1426476" y="3178185"/>
              <a:ext cx="34289" cy="34289"/>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15" name="TextBox 14"/>
            <p:cNvSpPr txBox="1"/>
            <p:nvPr/>
          </p:nvSpPr>
          <p:spPr>
            <a:xfrm>
              <a:off x="1436695" y="3855437"/>
              <a:ext cx="1081217" cy="192494"/>
            </a:xfrm>
            <a:prstGeom prst="rect">
              <a:avLst/>
            </a:prstGeom>
            <a:noFill/>
          </p:spPr>
          <p:txBody>
            <a:bodyPr wrap="square" rtlCol="0">
              <a:spAutoFit/>
            </a:bodyPr>
            <a:lstStyle/>
            <a:p>
              <a:pPr defTabSz="650230" hangingPunct="1">
                <a:spcBef>
                  <a:spcPts val="0"/>
                </a:spcBef>
              </a:pPr>
              <a:r>
                <a:rPr lang="en-US" sz="1707" kern="1200" dirty="0">
                  <a:solidFill>
                    <a:srgbClr val="003BC9"/>
                  </a:solidFill>
                  <a:latin typeface="IBM Plex Sans" panose="020B0503050203000203" pitchFamily="34" charset="77"/>
                  <a:ea typeface="Arial" charset="0"/>
                  <a:cs typeface="Arial" charset="0"/>
                </a:rPr>
                <a:t>World</a:t>
              </a:r>
              <a:r>
                <a:rPr lang="en-US" sz="1707" kern="1200" dirty="0">
                  <a:solidFill>
                    <a:srgbClr val="272727"/>
                  </a:solidFill>
                  <a:latin typeface="IBM Plex Sans" panose="020B0503050203000203" pitchFamily="34" charset="77"/>
                  <a:ea typeface="Arial" charset="0"/>
                  <a:cs typeface="Arial" charset="0"/>
                </a:rPr>
                <a:t> </a:t>
              </a:r>
              <a:r>
                <a:rPr lang="en-US" sz="1707" kern="1200" dirty="0">
                  <a:solidFill>
                    <a:srgbClr val="003BC9"/>
                  </a:solidFill>
                  <a:latin typeface="IBM Plex Sans" panose="020B0503050203000203" pitchFamily="34" charset="77"/>
                  <a:ea typeface="Arial" charset="0"/>
                  <a:cs typeface="Arial" charset="0"/>
                </a:rPr>
                <a:t>state</a:t>
              </a:r>
            </a:p>
          </p:txBody>
        </p:sp>
      </p:grpSp>
      <p:sp>
        <p:nvSpPr>
          <p:cNvPr id="23" name="TextBox 22"/>
          <p:cNvSpPr txBox="1"/>
          <p:nvPr/>
        </p:nvSpPr>
        <p:spPr>
          <a:xfrm>
            <a:off x="5343737" y="2552238"/>
            <a:ext cx="7667484" cy="584775"/>
          </a:xfrm>
          <a:prstGeom prst="rect">
            <a:avLst/>
          </a:prstGeom>
          <a:noFill/>
        </p:spPr>
        <p:txBody>
          <a:bodyPr wrap="none" rtlCol="0">
            <a:spAutoFit/>
          </a:bodyPr>
          <a:lstStyle/>
          <a:p>
            <a:pPr defTabSz="650230" hangingPunct="1">
              <a:spcBef>
                <a:spcPts val="0"/>
              </a:spcBef>
            </a:pPr>
            <a:r>
              <a:rPr lang="en-US" sz="3200" kern="1200" dirty="0">
                <a:solidFill>
                  <a:schemeClr val="tx1"/>
                </a:solidFill>
                <a:latin typeface="IBM Plex Sans" panose="020B0503050203000203" pitchFamily="34" charset="77"/>
                <a:ea typeface="Arial" charset="0"/>
                <a:cs typeface="Arial" charset="0"/>
              </a:rPr>
              <a:t>Transaction input - sent from application</a:t>
            </a:r>
          </a:p>
        </p:txBody>
      </p:sp>
      <p:sp>
        <p:nvSpPr>
          <p:cNvPr id="3" name="TextBox 2"/>
          <p:cNvSpPr txBox="1"/>
          <p:nvPr/>
        </p:nvSpPr>
        <p:spPr>
          <a:xfrm>
            <a:off x="6502400" y="3066425"/>
            <a:ext cx="6383095" cy="954107"/>
          </a:xfrm>
          <a:prstGeom prst="rect">
            <a:avLst/>
          </a:prstGeom>
          <a:noFill/>
        </p:spPr>
        <p:txBody>
          <a:bodyPr wrap="square" rtlCol="0">
            <a:spAutoFit/>
          </a:bodyPr>
          <a:lstStyle/>
          <a:p>
            <a:pPr defTabSz="650230" hangingPunct="1">
              <a:spcBef>
                <a:spcPts val="0"/>
              </a:spcBef>
            </a:pPr>
            <a:r>
              <a:rPr lang="en-US" sz="2800" kern="1200" dirty="0">
                <a:solidFill>
                  <a:schemeClr val="accent4"/>
                </a:solidFill>
                <a:latin typeface="IBM Plex Sans" panose="020B0503050203000203" pitchFamily="34" charset="77"/>
                <a:ea typeface="Courier New" charset="0"/>
                <a:cs typeface="Courier New" charset="0"/>
              </a:rPr>
              <a:t>invoke(</a:t>
            </a:r>
            <a:r>
              <a:rPr lang="en-US" sz="2800" kern="1200" dirty="0" err="1">
                <a:solidFill>
                  <a:schemeClr val="accent4"/>
                </a:solidFill>
                <a:latin typeface="IBM Plex Sans" panose="020B0503050203000203" pitchFamily="34" charset="77"/>
                <a:ea typeface="Courier New" charset="0"/>
                <a:cs typeface="Courier New" charset="0"/>
              </a:rPr>
              <a:t>voterContract</a:t>
            </a:r>
            <a:r>
              <a:rPr lang="en-US" sz="2800" kern="1200" dirty="0">
                <a:solidFill>
                  <a:schemeClr val="accent4"/>
                </a:solidFill>
                <a:latin typeface="IBM Plex Sans" panose="020B0503050203000203" pitchFamily="34" charset="77"/>
                <a:ea typeface="Courier New" charset="0"/>
                <a:cs typeface="Courier New" charset="0"/>
              </a:rPr>
              <a:t>, </a:t>
            </a:r>
            <a:r>
              <a:rPr lang="en-US" sz="2800" kern="1200" dirty="0" err="1">
                <a:solidFill>
                  <a:schemeClr val="accent4"/>
                </a:solidFill>
                <a:latin typeface="IBM Plex Sans" panose="020B0503050203000203" pitchFamily="34" charset="77"/>
                <a:ea typeface="Courier New" charset="0"/>
                <a:cs typeface="Courier New" charset="0"/>
              </a:rPr>
              <a:t>castVote</a:t>
            </a:r>
            <a:r>
              <a:rPr lang="en-US" sz="2800" kern="1200" dirty="0">
                <a:solidFill>
                  <a:schemeClr val="accent4"/>
                </a:solidFill>
                <a:latin typeface="IBM Plex Sans" panose="020B0503050203000203" pitchFamily="34" charset="77"/>
                <a:ea typeface="Courier New" charset="0"/>
                <a:cs typeface="Courier New" charset="0"/>
              </a:rPr>
              <a:t>,</a:t>
            </a:r>
          </a:p>
          <a:p>
            <a:pPr defTabSz="650230" hangingPunct="1">
              <a:spcBef>
                <a:spcPts val="0"/>
              </a:spcBef>
            </a:pPr>
            <a:r>
              <a:rPr lang="en-US" sz="2800" i="1" u="sng" kern="1200" dirty="0">
                <a:solidFill>
                  <a:schemeClr val="accent4"/>
                </a:solidFill>
                <a:latin typeface="IBM Plex Sans" panose="020B0503050203000203" pitchFamily="34" charset="77"/>
                <a:ea typeface="Courier New" charset="0"/>
                <a:cs typeface="Courier New" charset="0"/>
              </a:rPr>
              <a:t>2020election</a:t>
            </a:r>
            <a:r>
              <a:rPr lang="en-US" sz="2800" kern="1200" dirty="0">
                <a:solidFill>
                  <a:schemeClr val="accent4"/>
                </a:solidFill>
                <a:latin typeface="IBM Plex Sans" panose="020B0503050203000203" pitchFamily="34" charset="77"/>
                <a:ea typeface="Courier New" charset="0"/>
                <a:cs typeface="Courier New" charset="0"/>
              </a:rPr>
              <a:t>, </a:t>
            </a:r>
            <a:r>
              <a:rPr lang="en-US" sz="2800" i="1" u="sng" kern="1200" dirty="0">
                <a:solidFill>
                  <a:schemeClr val="accent4"/>
                </a:solidFill>
                <a:latin typeface="IBM Plex Sans" panose="020B0503050203000203" pitchFamily="34" charset="77"/>
                <a:ea typeface="Courier New" charset="0"/>
                <a:cs typeface="Courier New" charset="0"/>
              </a:rPr>
              <a:t>123123123, democrat</a:t>
            </a:r>
            <a:r>
              <a:rPr lang="en-US" sz="2800" kern="1200" dirty="0">
                <a:solidFill>
                  <a:schemeClr val="accent4"/>
                </a:solidFill>
                <a:latin typeface="IBM Plex Sans" panose="020B0503050203000203" pitchFamily="34" charset="77"/>
                <a:ea typeface="Courier New" charset="0"/>
                <a:cs typeface="Courier New" charset="0"/>
              </a:rPr>
              <a:t>)</a:t>
            </a:r>
          </a:p>
        </p:txBody>
      </p:sp>
      <p:sp>
        <p:nvSpPr>
          <p:cNvPr id="25" name="TextBox 24"/>
          <p:cNvSpPr txBox="1"/>
          <p:nvPr/>
        </p:nvSpPr>
        <p:spPr>
          <a:xfrm>
            <a:off x="6696544" y="6327685"/>
            <a:ext cx="4698722" cy="1077218"/>
          </a:xfrm>
          <a:prstGeom prst="rect">
            <a:avLst/>
          </a:prstGeom>
          <a:noFill/>
        </p:spPr>
        <p:txBody>
          <a:bodyPr wrap="none" rtlCol="0">
            <a:spAutoFit/>
          </a:bodyPr>
          <a:lstStyle/>
          <a:p>
            <a:pPr defTabSz="650230" hangingPunct="1">
              <a:spcBef>
                <a:spcPts val="0"/>
              </a:spcBef>
            </a:pPr>
            <a:r>
              <a:rPr lang="en-US" sz="3200" kern="1200" dirty="0" err="1">
                <a:solidFill>
                  <a:schemeClr val="accent4"/>
                </a:solidFill>
                <a:latin typeface="IBM Plex Sans" panose="020B0503050203000203" pitchFamily="34" charset="77"/>
                <a:ea typeface="IBM Plex Mono" charset="0"/>
                <a:cs typeface="IBM Plex Mono" charset="0"/>
              </a:rPr>
              <a:t>democrat.count</a:t>
            </a:r>
            <a:r>
              <a:rPr lang="en-US" sz="3200" kern="1200" dirty="0">
                <a:solidFill>
                  <a:schemeClr val="accent4"/>
                </a:solidFill>
                <a:latin typeface="IBM Plex Sans" panose="020B0503050203000203" pitchFamily="34" charset="77"/>
                <a:ea typeface="IBM Plex Mono" charset="0"/>
                <a:cs typeface="IBM Plex Mono" charset="0"/>
              </a:rPr>
              <a:t> = 1</a:t>
            </a:r>
          </a:p>
          <a:p>
            <a:pPr defTabSz="650230" hangingPunct="1">
              <a:spcBef>
                <a:spcPts val="0"/>
              </a:spcBef>
            </a:pPr>
            <a:r>
              <a:rPr lang="en-US" sz="3200" kern="1200" dirty="0" err="1">
                <a:solidFill>
                  <a:schemeClr val="accent4"/>
                </a:solidFill>
                <a:latin typeface="IBM Plex Sans" panose="020B0503050203000203" pitchFamily="34" charset="77"/>
                <a:ea typeface="IBM Plex Mono" charset="0"/>
                <a:cs typeface="IBM Plex Mono" charset="0"/>
              </a:rPr>
              <a:t>voterId.castBallot</a:t>
            </a:r>
            <a:r>
              <a:rPr lang="en-US" sz="3200" kern="1200" dirty="0">
                <a:solidFill>
                  <a:schemeClr val="accent4"/>
                </a:solidFill>
                <a:latin typeface="IBM Plex Sans" panose="020B0503050203000203" pitchFamily="34" charset="77"/>
                <a:ea typeface="IBM Plex Mono" charset="0"/>
                <a:cs typeface="IBM Plex Mono" charset="0"/>
              </a:rPr>
              <a:t> = true</a:t>
            </a:r>
          </a:p>
        </p:txBody>
      </p:sp>
      <p:sp>
        <p:nvSpPr>
          <p:cNvPr id="26" name="TextBox 25"/>
          <p:cNvSpPr txBox="1"/>
          <p:nvPr/>
        </p:nvSpPr>
        <p:spPr>
          <a:xfrm>
            <a:off x="5483071" y="5863993"/>
            <a:ext cx="5012911" cy="584775"/>
          </a:xfrm>
          <a:prstGeom prst="rect">
            <a:avLst/>
          </a:prstGeom>
          <a:noFill/>
        </p:spPr>
        <p:txBody>
          <a:bodyPr wrap="none" rtlCol="0">
            <a:spAutoFit/>
          </a:bodyPr>
          <a:lstStyle/>
          <a:p>
            <a:pPr defTabSz="650230" hangingPunct="1">
              <a:spcBef>
                <a:spcPts val="0"/>
              </a:spcBef>
            </a:pPr>
            <a:r>
              <a:rPr lang="en-US" sz="3200" kern="1200" dirty="0">
                <a:solidFill>
                  <a:schemeClr val="tx1"/>
                </a:solidFill>
                <a:latin typeface="IBM Plex Sans" panose="020B0503050203000203" pitchFamily="34" charset="77"/>
                <a:ea typeface="Arial" charset="0"/>
                <a:cs typeface="Arial" charset="0"/>
              </a:rPr>
              <a:t>World state: new contents</a:t>
            </a:r>
          </a:p>
        </p:txBody>
      </p:sp>
      <p:sp>
        <p:nvSpPr>
          <p:cNvPr id="27" name="TextBox 26"/>
          <p:cNvSpPr txBox="1"/>
          <p:nvPr/>
        </p:nvSpPr>
        <p:spPr>
          <a:xfrm>
            <a:off x="5343737" y="4013518"/>
            <a:ext cx="5945858" cy="584775"/>
          </a:xfrm>
          <a:prstGeom prst="rect">
            <a:avLst/>
          </a:prstGeom>
          <a:noFill/>
        </p:spPr>
        <p:txBody>
          <a:bodyPr wrap="none" rtlCol="0">
            <a:spAutoFit/>
          </a:bodyPr>
          <a:lstStyle>
            <a:defPPr>
              <a:defRPr lang="en-US"/>
            </a:defPPr>
            <a:lvl1pPr>
              <a:defRPr sz="1600">
                <a:solidFill>
                  <a:schemeClr val="tx1">
                    <a:lumMod val="65000"/>
                    <a:lumOff val="35000"/>
                  </a:schemeClr>
                </a:solidFill>
                <a:latin typeface="Arial" charset="0"/>
                <a:ea typeface="Arial" charset="0"/>
                <a:cs typeface="Arial" charset="0"/>
              </a:defRPr>
            </a:lvl1pPr>
          </a:lstStyle>
          <a:p>
            <a:pPr defTabSz="650230" hangingPunct="1">
              <a:spcBef>
                <a:spcPts val="0"/>
              </a:spcBef>
            </a:pPr>
            <a:r>
              <a:rPr lang="en-US" sz="3200" kern="1200" dirty="0">
                <a:solidFill>
                  <a:schemeClr val="tx1"/>
                </a:solidFill>
                <a:latin typeface="IBM Plex Sans" panose="020B0503050203000203" pitchFamily="34" charset="77"/>
              </a:rPr>
              <a:t>Smart contract implementation</a:t>
            </a:r>
          </a:p>
        </p:txBody>
      </p:sp>
      <p:sp>
        <p:nvSpPr>
          <p:cNvPr id="28" name="Rectangle 27"/>
          <p:cNvSpPr/>
          <p:nvPr/>
        </p:nvSpPr>
        <p:spPr>
          <a:xfrm>
            <a:off x="6502400" y="4581386"/>
            <a:ext cx="6245673" cy="1384995"/>
          </a:xfrm>
          <a:prstGeom prst="rect">
            <a:avLst/>
          </a:prstGeom>
        </p:spPr>
        <p:txBody>
          <a:bodyPr wrap="square">
            <a:spAutoFit/>
          </a:bodyPr>
          <a:lstStyle/>
          <a:p>
            <a:pPr defTabSz="650230" hangingPunct="1">
              <a:spcBef>
                <a:spcPts val="0"/>
              </a:spcBef>
            </a:pPr>
            <a:r>
              <a:rPr lang="en-US" sz="2800" kern="1200" dirty="0" err="1">
                <a:solidFill>
                  <a:schemeClr val="accent4"/>
                </a:solidFill>
                <a:latin typeface="IBM Plex Sans" panose="020B0503050203000203" pitchFamily="34" charset="77"/>
                <a:ea typeface="IBM Plex Mono" charset="0"/>
                <a:cs typeface="IBM Plex Mono" charset="0"/>
              </a:rPr>
              <a:t>castVote</a:t>
            </a:r>
            <a:r>
              <a:rPr lang="en-US" sz="2800" kern="1200" dirty="0">
                <a:solidFill>
                  <a:schemeClr val="accent4"/>
                </a:solidFill>
                <a:latin typeface="IBM Plex Sans" panose="020B0503050203000203" pitchFamily="34" charset="77"/>
                <a:ea typeface="IBM Plex Mono" charset="0"/>
                <a:cs typeface="IBM Plex Mono" charset="0"/>
              </a:rPr>
              <a:t>(</a:t>
            </a:r>
            <a:r>
              <a:rPr lang="en-US" sz="2800" kern="1200" dirty="0" err="1">
                <a:solidFill>
                  <a:schemeClr val="accent4"/>
                </a:solidFill>
                <a:latin typeface="IBM Plex Sans" panose="020B0503050203000203" pitchFamily="34" charset="77"/>
                <a:ea typeface="IBM Plex Mono" charset="0"/>
                <a:cs typeface="IBM Plex Mono" charset="0"/>
              </a:rPr>
              <a:t>ctx</a:t>
            </a:r>
            <a:r>
              <a:rPr lang="en-US" sz="2800" kern="1200" dirty="0">
                <a:solidFill>
                  <a:schemeClr val="accent4"/>
                </a:solidFill>
                <a:latin typeface="IBM Plex Sans" panose="020B0503050203000203" pitchFamily="34" charset="77"/>
                <a:ea typeface="IBM Plex Mono" charset="0"/>
                <a:cs typeface="IBM Plex Mono" charset="0"/>
              </a:rPr>
              <a:t>, </a:t>
            </a:r>
            <a:r>
              <a:rPr lang="en-US" sz="2800" kern="1200" dirty="0" err="1">
                <a:solidFill>
                  <a:schemeClr val="accent4"/>
                </a:solidFill>
                <a:latin typeface="IBM Plex Sans" panose="020B0503050203000203" pitchFamily="34" charset="77"/>
                <a:ea typeface="IBM Plex Mono" charset="0"/>
                <a:cs typeface="IBM Plex Mono" charset="0"/>
              </a:rPr>
              <a:t>args</a:t>
            </a:r>
            <a:r>
              <a:rPr lang="en-US" sz="2800" kern="1200" dirty="0">
                <a:solidFill>
                  <a:schemeClr val="accent4"/>
                </a:solidFill>
                <a:latin typeface="IBM Plex Sans" panose="020B0503050203000203" pitchFamily="34" charset="77"/>
                <a:ea typeface="IBM Plex Mono" charset="0"/>
                <a:cs typeface="IBM Plex Mono" charset="0"/>
              </a:rPr>
              <a:t>) {</a:t>
            </a:r>
          </a:p>
          <a:p>
            <a:pPr defTabSz="650230" hangingPunct="1">
              <a:spcBef>
                <a:spcPts val="0"/>
              </a:spcBef>
            </a:pPr>
            <a:r>
              <a:rPr lang="en-US" sz="2800" kern="1200" dirty="0">
                <a:solidFill>
                  <a:schemeClr val="accent4"/>
                </a:solidFill>
                <a:latin typeface="IBM Plex Sans" panose="020B0503050203000203" pitchFamily="34" charset="77"/>
                <a:ea typeface="IBM Plex Mono" charset="0"/>
                <a:cs typeface="IBM Plex Mono" charset="0"/>
              </a:rPr>
              <a:t>   </a:t>
            </a:r>
            <a:r>
              <a:rPr lang="en-US" sz="2800" kern="1200" dirty="0" err="1">
                <a:solidFill>
                  <a:schemeClr val="accent4"/>
                </a:solidFill>
                <a:latin typeface="IBM Plex Sans" panose="020B0503050203000203" pitchFamily="34" charset="77"/>
                <a:ea typeface="IBM Plex Mono" charset="0"/>
                <a:cs typeface="IBM Plex Mono" charset="0"/>
              </a:rPr>
              <a:t>args.democrat.count</a:t>
            </a:r>
            <a:r>
              <a:rPr lang="en-US" sz="2800" kern="1200" dirty="0">
                <a:solidFill>
                  <a:schemeClr val="accent4"/>
                </a:solidFill>
                <a:latin typeface="IBM Plex Sans" panose="020B0503050203000203" pitchFamily="34" charset="77"/>
                <a:ea typeface="IBM Plex Mono" charset="0"/>
                <a:cs typeface="IBM Plex Mono" charset="0"/>
              </a:rPr>
              <a:t>++</a:t>
            </a:r>
          </a:p>
          <a:p>
            <a:pPr defTabSz="650230" hangingPunct="1">
              <a:spcBef>
                <a:spcPts val="0"/>
              </a:spcBef>
            </a:pPr>
            <a:r>
              <a:rPr lang="en-US" sz="2800" kern="1200" dirty="0">
                <a:solidFill>
                  <a:schemeClr val="accent4"/>
                </a:solidFill>
                <a:latin typeface="IBM Plex Sans" panose="020B0503050203000203" pitchFamily="34" charset="77"/>
                <a:ea typeface="IBM Plex Mono" charset="0"/>
                <a:cs typeface="IBM Plex Mono" charset="0"/>
              </a:rPr>
              <a:t>}</a:t>
            </a:r>
          </a:p>
        </p:txBody>
      </p:sp>
      <p:grpSp>
        <p:nvGrpSpPr>
          <p:cNvPr id="43" name="Group 42"/>
          <p:cNvGrpSpPr/>
          <p:nvPr/>
        </p:nvGrpSpPr>
        <p:grpSpPr>
          <a:xfrm>
            <a:off x="2385801" y="5900381"/>
            <a:ext cx="2957936" cy="1199832"/>
            <a:chOff x="820363" y="1747070"/>
            <a:chExt cx="2079799" cy="843632"/>
          </a:xfrm>
        </p:grpSpPr>
        <p:sp>
          <p:nvSpPr>
            <p:cNvPr id="30" name="Double Wave 29"/>
            <p:cNvSpPr/>
            <p:nvPr/>
          </p:nvSpPr>
          <p:spPr>
            <a:xfrm>
              <a:off x="820363" y="1747070"/>
              <a:ext cx="2079799" cy="843632"/>
            </a:xfrm>
            <a:prstGeom prst="doubleWave">
              <a:avLst>
                <a:gd name="adj1" fmla="val 6250"/>
                <a:gd name="adj2" fmla="val -272"/>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black"/>
                </a:solidFill>
                <a:latin typeface="IBM Plex Sans" panose="020B0503050203000203" pitchFamily="34" charset="77"/>
                <a:ea typeface="Arial" charset="0"/>
                <a:cs typeface="Arial" charset="0"/>
              </a:endParaRPr>
            </a:p>
          </p:txBody>
        </p:sp>
        <p:sp>
          <p:nvSpPr>
            <p:cNvPr id="32" name="Multidocument 31"/>
            <p:cNvSpPr/>
            <p:nvPr/>
          </p:nvSpPr>
          <p:spPr>
            <a:xfrm>
              <a:off x="925138" y="1987158"/>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34" name="TextBox 33"/>
            <p:cNvSpPr txBox="1"/>
            <p:nvPr/>
          </p:nvSpPr>
          <p:spPr>
            <a:xfrm>
              <a:off x="915889" y="2058082"/>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err="1">
                  <a:solidFill>
                    <a:srgbClr val="003BC9"/>
                  </a:solidFill>
                  <a:latin typeface="IBM Plex Sans" panose="020B0503050203000203" pitchFamily="34" charset="77"/>
                  <a:ea typeface="Arial" charset="0"/>
                  <a:cs typeface="Arial" charset="0"/>
                </a:rPr>
                <a:t>txn</a:t>
              </a:r>
              <a:endParaRPr lang="en-US" sz="1707" kern="1200" dirty="0">
                <a:solidFill>
                  <a:srgbClr val="003BC9"/>
                </a:solidFill>
                <a:latin typeface="IBM Plex Sans" panose="020B0503050203000203" pitchFamily="34" charset="77"/>
                <a:ea typeface="Arial" charset="0"/>
                <a:cs typeface="Arial" charset="0"/>
              </a:endParaRPr>
            </a:p>
          </p:txBody>
        </p:sp>
        <p:sp>
          <p:nvSpPr>
            <p:cNvPr id="37" name="Multidocument 36"/>
            <p:cNvSpPr/>
            <p:nvPr/>
          </p:nvSpPr>
          <p:spPr>
            <a:xfrm>
              <a:off x="1491052" y="1986038"/>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38" name="TextBox 37"/>
            <p:cNvSpPr txBox="1"/>
            <p:nvPr/>
          </p:nvSpPr>
          <p:spPr>
            <a:xfrm>
              <a:off x="1481803" y="2056962"/>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err="1">
                  <a:solidFill>
                    <a:srgbClr val="003BC9"/>
                  </a:solidFill>
                  <a:latin typeface="IBM Plex Sans" panose="020B0503050203000203" pitchFamily="34" charset="77"/>
                  <a:ea typeface="Arial" charset="0"/>
                  <a:cs typeface="Arial" charset="0"/>
                </a:rPr>
                <a:t>txn</a:t>
              </a:r>
              <a:endParaRPr lang="en-US" sz="1707" kern="1200" dirty="0">
                <a:solidFill>
                  <a:srgbClr val="003BC9"/>
                </a:solidFill>
                <a:latin typeface="IBM Plex Sans" panose="020B0503050203000203" pitchFamily="34" charset="77"/>
                <a:ea typeface="Arial" charset="0"/>
                <a:cs typeface="Arial" charset="0"/>
              </a:endParaRPr>
            </a:p>
          </p:txBody>
        </p:sp>
        <p:sp>
          <p:nvSpPr>
            <p:cNvPr id="39" name="Multidocument 38"/>
            <p:cNvSpPr/>
            <p:nvPr/>
          </p:nvSpPr>
          <p:spPr>
            <a:xfrm>
              <a:off x="2064409" y="1982309"/>
              <a:ext cx="414300" cy="451292"/>
            </a:xfrm>
            <a:prstGeom prst="flowChartMultidocumen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1707" kern="1200" dirty="0">
                <a:solidFill>
                  <a:prstClr val="white"/>
                </a:solidFill>
                <a:latin typeface="IBM Plex Sans" panose="020B0503050203000203" pitchFamily="34" charset="77"/>
                <a:ea typeface="Arial" charset="0"/>
                <a:cs typeface="Arial" charset="0"/>
              </a:endParaRPr>
            </a:p>
          </p:txBody>
        </p:sp>
        <p:sp>
          <p:nvSpPr>
            <p:cNvPr id="40" name="TextBox 39"/>
            <p:cNvSpPr txBox="1"/>
            <p:nvPr/>
          </p:nvSpPr>
          <p:spPr>
            <a:xfrm>
              <a:off x="2052447" y="2056210"/>
              <a:ext cx="349630" cy="249633"/>
            </a:xfrm>
            <a:prstGeom prst="rect">
              <a:avLst/>
            </a:prstGeom>
            <a:noFill/>
            <a:ln w="12700">
              <a:noFill/>
            </a:ln>
            <a:effectLst/>
          </p:spPr>
          <p:txBody>
            <a:bodyPr wrap="none" rtlCol="0">
              <a:spAutoFit/>
            </a:bodyPr>
            <a:lstStyle/>
            <a:p>
              <a:pPr defTabSz="650230" hangingPunct="1">
                <a:spcBef>
                  <a:spcPts val="0"/>
                </a:spcBef>
              </a:pPr>
              <a:r>
                <a:rPr lang="en-US" sz="1707" kern="1200" dirty="0" err="1">
                  <a:solidFill>
                    <a:srgbClr val="003BC9"/>
                  </a:solidFill>
                  <a:latin typeface="IBM Plex Sans" panose="020B0503050203000203" pitchFamily="34" charset="77"/>
                  <a:ea typeface="Arial" charset="0"/>
                  <a:cs typeface="Arial" charset="0"/>
                </a:rPr>
                <a:t>txn</a:t>
              </a:r>
              <a:endParaRPr lang="en-US" sz="1707" kern="1200" dirty="0">
                <a:solidFill>
                  <a:srgbClr val="003BC9"/>
                </a:solidFill>
                <a:latin typeface="IBM Plex Sans" panose="020B0503050203000203" pitchFamily="34" charset="77"/>
                <a:ea typeface="Arial" charset="0"/>
                <a:cs typeface="Arial" charset="0"/>
              </a:endParaRPr>
            </a:p>
          </p:txBody>
        </p:sp>
        <p:cxnSp>
          <p:nvCxnSpPr>
            <p:cNvPr id="41" name="Straight Connector 40"/>
            <p:cNvCxnSpPr/>
            <p:nvPr/>
          </p:nvCxnSpPr>
          <p:spPr>
            <a:xfrm flipV="1">
              <a:off x="1277168" y="2211684"/>
              <a:ext cx="213884" cy="516"/>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1852619" y="2207955"/>
              <a:ext cx="213884" cy="516"/>
            </a:xfrm>
            <a:prstGeom prst="line">
              <a:avLst/>
            </a:prstGeom>
            <a:ln w="12700"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590253" y="6342709"/>
            <a:ext cx="1518151" cy="646331"/>
          </a:xfrm>
          <a:prstGeom prst="rect">
            <a:avLst/>
          </a:prstGeom>
          <a:noFill/>
        </p:spPr>
        <p:txBody>
          <a:bodyPr wrap="square" rtlCol="0">
            <a:spAutoFit/>
          </a:bodyPr>
          <a:lstStyle/>
          <a:p>
            <a:pPr defTabSz="650230" hangingPunct="1">
              <a:spcBef>
                <a:spcPts val="0"/>
              </a:spcBef>
            </a:pPr>
            <a:r>
              <a:rPr lang="en-US" sz="1800" kern="1200" dirty="0" err="1">
                <a:solidFill>
                  <a:srgbClr val="FF0000"/>
                </a:solidFill>
                <a:latin typeface="IBM Plex Mono" charset="0"/>
                <a:ea typeface="IBM Plex Mono" charset="0"/>
                <a:cs typeface="IBM Plex Mono" charset="0"/>
              </a:rPr>
              <a:t>Democrat.count</a:t>
            </a:r>
            <a:r>
              <a:rPr lang="en-US" sz="1800" kern="1200" dirty="0">
                <a:solidFill>
                  <a:srgbClr val="FF0000"/>
                </a:solidFill>
                <a:latin typeface="IBM Plex Mono" charset="0"/>
                <a:ea typeface="IBM Plex Mono" charset="0"/>
                <a:cs typeface="IBM Plex Mono" charset="0"/>
              </a:rPr>
              <a:t> = 1</a:t>
            </a:r>
          </a:p>
        </p:txBody>
      </p:sp>
      <p:sp>
        <p:nvSpPr>
          <p:cNvPr id="49" name="TextBox 48"/>
          <p:cNvSpPr txBox="1"/>
          <p:nvPr/>
        </p:nvSpPr>
        <p:spPr>
          <a:xfrm>
            <a:off x="1676539" y="7364168"/>
            <a:ext cx="5546369" cy="1569660"/>
          </a:xfrm>
          <a:prstGeom prst="rect">
            <a:avLst/>
          </a:prstGeom>
          <a:noFill/>
        </p:spPr>
        <p:txBody>
          <a:bodyPr wrap="square" rtlCol="0">
            <a:spAutoFit/>
          </a:bodyPr>
          <a:lstStyle/>
          <a:p>
            <a:pPr defTabSz="650230" hangingPunct="1">
              <a:spcBef>
                <a:spcPts val="0"/>
              </a:spcBef>
            </a:pPr>
            <a:r>
              <a:rPr lang="en-US" sz="3200" kern="1200" dirty="0">
                <a:solidFill>
                  <a:srgbClr val="FF0000"/>
                </a:solidFill>
                <a:latin typeface="IBM Plex Sans" panose="020B0503050203000203" pitchFamily="34" charset="77"/>
                <a:ea typeface="Arial" charset="0"/>
                <a:cs typeface="Arial" charset="0"/>
              </a:rPr>
              <a:t>“Invoke, </a:t>
            </a:r>
            <a:r>
              <a:rPr lang="en-US" sz="3200" kern="1200" dirty="0" err="1">
                <a:solidFill>
                  <a:srgbClr val="FF0000"/>
                </a:solidFill>
                <a:latin typeface="IBM Plex Sans" panose="020B0503050203000203" pitchFamily="34" charset="77"/>
                <a:ea typeface="Arial" charset="0"/>
                <a:cs typeface="Arial" charset="0"/>
              </a:rPr>
              <a:t>voterContract</a:t>
            </a:r>
            <a:r>
              <a:rPr lang="en-US" sz="3200" kern="1200" dirty="0">
                <a:solidFill>
                  <a:srgbClr val="FF0000"/>
                </a:solidFill>
                <a:latin typeface="IBM Plex Sans" panose="020B0503050203000203" pitchFamily="34" charset="77"/>
                <a:ea typeface="Arial" charset="0"/>
                <a:cs typeface="Arial" charset="0"/>
              </a:rPr>
              <a:t>, </a:t>
            </a:r>
            <a:r>
              <a:rPr lang="en-US" sz="3200" kern="1200" dirty="0" err="1">
                <a:solidFill>
                  <a:srgbClr val="FF0000"/>
                </a:solidFill>
                <a:latin typeface="IBM Plex Sans" panose="020B0503050203000203" pitchFamily="34" charset="77"/>
                <a:ea typeface="Arial" charset="0"/>
                <a:cs typeface="Arial" charset="0"/>
              </a:rPr>
              <a:t>castVote</a:t>
            </a:r>
            <a:r>
              <a:rPr lang="en-US" sz="3200" kern="1200" dirty="0">
                <a:solidFill>
                  <a:srgbClr val="FF0000"/>
                </a:solidFill>
                <a:latin typeface="IBM Plex Sans" panose="020B0503050203000203" pitchFamily="34" charset="77"/>
                <a:ea typeface="Arial" charset="0"/>
                <a:cs typeface="Arial" charset="0"/>
              </a:rPr>
              <a:t>, 2020election, 123123123, democrat”</a:t>
            </a:r>
          </a:p>
        </p:txBody>
      </p:sp>
      <p:cxnSp>
        <p:nvCxnSpPr>
          <p:cNvPr id="51" name="Straight Arrow Connector 50"/>
          <p:cNvCxnSpPr>
            <a:cxnSpLocks/>
            <a:stCxn id="49" idx="0"/>
            <a:endCxn id="40" idx="2"/>
          </p:cNvCxnSpPr>
          <p:nvPr/>
        </p:nvCxnSpPr>
        <p:spPr>
          <a:xfrm flipH="1" flipV="1">
            <a:off x="4386724" y="6695081"/>
            <a:ext cx="63000" cy="669087"/>
          </a:xfrm>
          <a:prstGeom prst="straightConnector1">
            <a:avLst/>
          </a:prstGeom>
          <a:ln w="19050" cmpd="sng">
            <a:solidFill>
              <a:srgbClr val="FF0000"/>
            </a:solidFill>
            <a:prstDash val="sysDash"/>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53" idx="2"/>
            <a:endCxn id="56" idx="0"/>
          </p:cNvCxnSpPr>
          <p:nvPr/>
        </p:nvCxnSpPr>
        <p:spPr>
          <a:xfrm>
            <a:off x="2458641" y="3698038"/>
            <a:ext cx="0" cy="465234"/>
          </a:xfrm>
          <a:prstGeom prst="straightConnector1">
            <a:avLst/>
          </a:prstGeom>
          <a:ln w="19050" cmpd="sng">
            <a:solidFill>
              <a:srgbClr val="FF0000"/>
            </a:solidFill>
            <a:prstDash val="sysDash"/>
            <a:headEnd type="none" w="med" len="med"/>
            <a:tailEnd type="triangle"/>
          </a:ln>
          <a:effectLst/>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1794956" y="2711688"/>
            <a:ext cx="1479716" cy="1389891"/>
            <a:chOff x="3424136" y="1520032"/>
            <a:chExt cx="1040425" cy="977267"/>
          </a:xfrm>
        </p:grpSpPr>
        <p:grpSp>
          <p:nvGrpSpPr>
            <p:cNvPr id="50" name="Group 49"/>
            <p:cNvGrpSpPr/>
            <p:nvPr/>
          </p:nvGrpSpPr>
          <p:grpSpPr>
            <a:xfrm>
              <a:off x="3424136" y="1520032"/>
              <a:ext cx="933307" cy="693528"/>
              <a:chOff x="5728789" y="100090"/>
              <a:chExt cx="894931" cy="644582"/>
            </a:xfrm>
          </p:grpSpPr>
          <p:sp>
            <p:nvSpPr>
              <p:cNvPr id="53" name="Rounded Rectangle 52"/>
              <p:cNvSpPr/>
              <p:nvPr/>
            </p:nvSpPr>
            <p:spPr>
              <a:xfrm>
                <a:off x="5728789" y="100090"/>
                <a:ext cx="894931" cy="644582"/>
              </a:xfrm>
              <a:prstGeom prst="roundRect">
                <a:avLst/>
              </a:prstGeom>
              <a:noFill/>
              <a:ln w="9525" cap="flat" cmpd="sng" algn="ctr">
                <a:solidFill>
                  <a:srgbClr val="4178B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91" dirty="0">
                  <a:solidFill>
                    <a:srgbClr val="000000"/>
                  </a:solidFill>
                  <a:latin typeface="IBM Plex Sans" panose="020B0503050203000203" pitchFamily="34" charset="77"/>
                  <a:ea typeface="Arial" charset="0"/>
                  <a:cs typeface="Arial" charset="0"/>
                </a:endParaRPr>
              </a:p>
            </p:txBody>
          </p:sp>
          <p:sp>
            <p:nvSpPr>
              <p:cNvPr id="54" name="TextBox 53"/>
              <p:cNvSpPr txBox="1"/>
              <p:nvPr/>
            </p:nvSpPr>
            <p:spPr>
              <a:xfrm>
                <a:off x="5749551" y="295423"/>
                <a:ext cx="812953" cy="217642"/>
              </a:xfrm>
              <a:prstGeom prst="rect">
                <a:avLst/>
              </a:prstGeom>
              <a:noFill/>
            </p:spPr>
            <p:txBody>
              <a:bodyPr wrap="none" rtlCol="0">
                <a:spAutoFit/>
              </a:bodyPr>
              <a:lstStyle/>
              <a:p>
                <a:pPr defTabSz="650230" hangingPunct="1">
                  <a:spcBef>
                    <a:spcPts val="0"/>
                  </a:spcBef>
                </a:pPr>
                <a:r>
                  <a:rPr lang="en-US" sz="1564" kern="1200" dirty="0">
                    <a:solidFill>
                      <a:srgbClr val="4178BE"/>
                    </a:solidFill>
                    <a:latin typeface="IBM Plex Sans" panose="020B0503050203000203" pitchFamily="34" charset="77"/>
                    <a:ea typeface="Arial" charset="0"/>
                    <a:cs typeface="Arial" charset="0"/>
                  </a:rPr>
                  <a:t>Application</a:t>
                </a:r>
              </a:p>
            </p:txBody>
          </p:sp>
        </p:grpSp>
        <p:pic>
          <p:nvPicPr>
            <p:cNvPr id="52" name="Picture 23" descr="desktop"/>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9322" y="2094238"/>
              <a:ext cx="335239" cy="403061"/>
            </a:xfrm>
            <a:prstGeom prst="rect">
              <a:avLst/>
            </a:prstGeom>
            <a:solidFill>
              <a:schemeClr val="bg1"/>
            </a:solidFill>
          </p:spPr>
        </p:pic>
      </p:grpSp>
      <p:grpSp>
        <p:nvGrpSpPr>
          <p:cNvPr id="55" name="Group 54"/>
          <p:cNvGrpSpPr/>
          <p:nvPr/>
        </p:nvGrpSpPr>
        <p:grpSpPr>
          <a:xfrm>
            <a:off x="1794954" y="4163273"/>
            <a:ext cx="1572445" cy="1293508"/>
            <a:chOff x="3955874" y="2300578"/>
            <a:chExt cx="1060165" cy="845310"/>
          </a:xfrm>
        </p:grpSpPr>
        <p:sp>
          <p:nvSpPr>
            <p:cNvPr id="56" name="Rounded Rectangle 55"/>
            <p:cNvSpPr/>
            <p:nvPr/>
          </p:nvSpPr>
          <p:spPr>
            <a:xfrm>
              <a:off x="3955874" y="2300578"/>
              <a:ext cx="894931" cy="644582"/>
            </a:xfrm>
            <a:prstGeom prst="roundRect">
              <a:avLst/>
            </a:prstGeom>
            <a:noFill/>
            <a:ln w="9525" cap="flat" cmpd="sng" algn="ctr">
              <a:solidFill>
                <a:srgbClr val="4178B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300460" hangingPunct="1">
                <a:spcBef>
                  <a:spcPts val="0"/>
                </a:spcBef>
                <a:defRPr/>
              </a:pPr>
              <a:endParaRPr lang="en-US" sz="1991" dirty="0">
                <a:solidFill>
                  <a:srgbClr val="000000"/>
                </a:solidFill>
                <a:latin typeface="IBM Plex Sans" panose="020B0503050203000203" pitchFamily="34" charset="77"/>
                <a:ea typeface="Arial" charset="0"/>
                <a:cs typeface="Arial" charset="0"/>
              </a:endParaRPr>
            </a:p>
          </p:txBody>
        </p:sp>
        <p:sp>
          <p:nvSpPr>
            <p:cNvPr id="58" name="Folded Corner 57"/>
            <p:cNvSpPr/>
            <p:nvPr/>
          </p:nvSpPr>
          <p:spPr>
            <a:xfrm>
              <a:off x="4612461" y="2834985"/>
              <a:ext cx="403578" cy="310903"/>
            </a:xfrm>
            <a:prstGeom prst="foldedCorner">
              <a:avLst/>
            </a:prstGeom>
            <a:solidFill>
              <a:sysClr val="window" lastClr="FFFFFF"/>
            </a:solidFill>
            <a:ln w="9525" cap="flat" cmpd="sng" algn="ctr">
              <a:solidFill>
                <a:srgbClr val="4178BE">
                  <a:shade val="95000"/>
                  <a:satMod val="105000"/>
                </a:srgbClr>
              </a:solidFill>
              <a:prstDash val="solid"/>
            </a:ln>
            <a:effectLst/>
          </p:spPr>
          <p:txBody>
            <a:bodyPr rtlCol="0" anchor="ctr"/>
            <a:lstStyle/>
            <a:p>
              <a:pPr algn="ctr" defTabSz="1300460" hangingPunct="1">
                <a:spcBef>
                  <a:spcPts val="0"/>
                </a:spcBef>
                <a:defRPr/>
              </a:pPr>
              <a:r>
                <a:rPr lang="en-US" sz="853" dirty="0">
                  <a:solidFill>
                    <a:srgbClr val="4178BE"/>
                  </a:solidFill>
                  <a:latin typeface="IBM Plex Sans" panose="020B0503050203000203" pitchFamily="34" charset="77"/>
                  <a:ea typeface="Arial" charset="0"/>
                  <a:cs typeface="Arial" charset="0"/>
                </a:rPr>
                <a:t>f(</a:t>
              </a:r>
              <a:r>
                <a:rPr lang="en-US" sz="853" dirty="0" err="1">
                  <a:solidFill>
                    <a:srgbClr val="4178BE"/>
                  </a:solidFill>
                  <a:latin typeface="IBM Plex Sans" panose="020B0503050203000203" pitchFamily="34" charset="77"/>
                  <a:ea typeface="Arial" charset="0"/>
                  <a:cs typeface="Arial" charset="0"/>
                </a:rPr>
                <a:t>abc</a:t>
              </a:r>
              <a:r>
                <a:rPr lang="en-US" sz="853" dirty="0">
                  <a:solidFill>
                    <a:srgbClr val="4178BE"/>
                  </a:solidFill>
                  <a:latin typeface="IBM Plex Sans" panose="020B0503050203000203" pitchFamily="34" charset="77"/>
                  <a:ea typeface="Arial" charset="0"/>
                  <a:cs typeface="Arial" charset="0"/>
                </a:rPr>
                <a:t>);</a:t>
              </a:r>
            </a:p>
          </p:txBody>
        </p:sp>
        <p:sp>
          <p:nvSpPr>
            <p:cNvPr id="59" name="TextBox 58"/>
            <p:cNvSpPr txBox="1"/>
            <p:nvPr/>
          </p:nvSpPr>
          <p:spPr>
            <a:xfrm>
              <a:off x="4079023" y="2438145"/>
              <a:ext cx="646516" cy="374945"/>
            </a:xfrm>
            <a:prstGeom prst="rect">
              <a:avLst/>
            </a:prstGeom>
            <a:noFill/>
          </p:spPr>
          <p:txBody>
            <a:bodyPr wrap="none" rtlCol="0">
              <a:spAutoFit/>
            </a:bodyPr>
            <a:lstStyle/>
            <a:p>
              <a:pPr algn="ctr" defTabSz="650230" hangingPunct="1">
                <a:spcBef>
                  <a:spcPts val="0"/>
                </a:spcBef>
              </a:pPr>
              <a:r>
                <a:rPr lang="en-US" sz="1564" kern="1200" dirty="0">
                  <a:solidFill>
                    <a:srgbClr val="4178BE"/>
                  </a:solidFill>
                  <a:latin typeface="IBM Plex Sans" panose="020B0503050203000203" pitchFamily="34" charset="77"/>
                  <a:ea typeface="Arial" charset="0"/>
                  <a:cs typeface="Arial" charset="0"/>
                </a:rPr>
                <a:t>Smart </a:t>
              </a:r>
            </a:p>
            <a:p>
              <a:pPr algn="ctr" defTabSz="650230" hangingPunct="1">
                <a:spcBef>
                  <a:spcPts val="0"/>
                </a:spcBef>
              </a:pPr>
              <a:r>
                <a:rPr lang="en-US" sz="1564" kern="1200" dirty="0">
                  <a:solidFill>
                    <a:srgbClr val="4178BE"/>
                  </a:solidFill>
                  <a:latin typeface="IBM Plex Sans" panose="020B0503050203000203" pitchFamily="34" charset="77"/>
                  <a:ea typeface="Arial" charset="0"/>
                  <a:cs typeface="Arial" charset="0"/>
                </a:rPr>
                <a:t>Contract</a:t>
              </a:r>
            </a:p>
          </p:txBody>
        </p:sp>
      </p:grpSp>
    </p:spTree>
    <p:extLst>
      <p:ext uri="{BB962C8B-B14F-4D97-AF65-F5344CB8AC3E}">
        <p14:creationId xmlns:p14="http://schemas.microsoft.com/office/powerpoint/2010/main" val="2069940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ersonal-computer_1f4bb.png" descr="personal-computer_1f4bb.png">
            <a:extLst>
              <a:ext uri="{FF2B5EF4-FFF2-40B4-BE49-F238E27FC236}">
                <a16:creationId xmlns:a16="http://schemas.microsoft.com/office/drawing/2014/main" id="{3412FB7C-EB65-0F45-9FBF-3676C75893B7}"/>
              </a:ext>
            </a:extLst>
          </p:cNvPr>
          <p:cNvPicPr>
            <a:picLocks noChangeAspect="1"/>
          </p:cNvPicPr>
          <p:nvPr/>
        </p:nvPicPr>
        <p:blipFill>
          <a:blip r:embed="rId3"/>
          <a:stretch>
            <a:fillRect/>
          </a:stretch>
        </p:blipFill>
        <p:spPr>
          <a:xfrm>
            <a:off x="5486400" y="3860800"/>
            <a:ext cx="2032000" cy="2032000"/>
          </a:xfrm>
          <a:prstGeom prst="rect">
            <a:avLst/>
          </a:prstGeom>
          <a:ln w="12700">
            <a:miter lim="400000"/>
          </a:ln>
        </p:spPr>
      </p:pic>
      <p:sp>
        <p:nvSpPr>
          <p:cNvPr id="8" name="Text Placeholder 7">
            <a:extLst>
              <a:ext uri="{FF2B5EF4-FFF2-40B4-BE49-F238E27FC236}">
                <a16:creationId xmlns:a16="http://schemas.microsoft.com/office/drawing/2014/main" id="{3417B9BC-5543-D74D-AE51-7FDAD336649B}"/>
              </a:ext>
            </a:extLst>
          </p:cNvPr>
          <p:cNvSpPr>
            <a:spLocks noGrp="1"/>
          </p:cNvSpPr>
          <p:nvPr>
            <p:ph type="body" sz="quarter" idx="13"/>
          </p:nvPr>
        </p:nvSpPr>
        <p:spPr/>
        <p:txBody>
          <a:bodyPr>
            <a:normAutofit/>
          </a:bodyPr>
          <a:lstStyle/>
          <a:p>
            <a:r>
              <a:rPr lang="en-US" sz="4000" dirty="0"/>
              <a:t>E-voting Demo</a:t>
            </a:r>
          </a:p>
        </p:txBody>
      </p:sp>
    </p:spTree>
    <p:extLst>
      <p:ext uri="{BB962C8B-B14F-4D97-AF65-F5344CB8AC3E}">
        <p14:creationId xmlns:p14="http://schemas.microsoft.com/office/powerpoint/2010/main" val="2713476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we learned</a:t>
            </a:r>
          </a:p>
          <a:p>
            <a:endParaRPr lang="en-US" dirty="0">
              <a:solidFill>
                <a:schemeClr val="tx2"/>
              </a:solidFill>
              <a:ea typeface="Arial" charset="0"/>
              <a:cs typeface="Arial" charset="0"/>
            </a:endParaRPr>
          </a:p>
        </p:txBody>
      </p:sp>
      <p:sp>
        <p:nvSpPr>
          <p:cNvPr id="4" name="TextBox 3">
            <a:extLst>
              <a:ext uri="{FF2B5EF4-FFF2-40B4-BE49-F238E27FC236}">
                <a16:creationId xmlns:a16="http://schemas.microsoft.com/office/drawing/2014/main" id="{67D4C68F-3944-9D47-AB89-3AF4F4B98B43}"/>
              </a:ext>
            </a:extLst>
          </p:cNvPr>
          <p:cNvSpPr txBox="1"/>
          <p:nvPr/>
        </p:nvSpPr>
        <p:spPr>
          <a:xfrm>
            <a:off x="178816" y="1739900"/>
            <a:ext cx="11226800" cy="7417415"/>
          </a:xfrm>
          <a:prstGeom prst="rect">
            <a:avLst/>
          </a:prstGeom>
          <a:noFill/>
        </p:spPr>
        <p:txBody>
          <a:bodyPr wrap="square" rtlCol="0">
            <a:spAutoFit/>
          </a:bodyPr>
          <a:lstStyle/>
          <a:p>
            <a:pPr marL="457200" indent="-457200">
              <a:lnSpc>
                <a:spcPct val="150000"/>
              </a:lnSpc>
              <a:buAutoNum type="arabicPeriod"/>
            </a:pPr>
            <a:r>
              <a:rPr lang="en-US" sz="3600" dirty="0">
                <a:solidFill>
                  <a:schemeClr val="tx1"/>
                </a:solidFill>
                <a:latin typeface="IBM Plex Sans" panose="020B0503050203000203" pitchFamily="34" charset="77"/>
              </a:rPr>
              <a:t>Blockchain vocabulary</a:t>
            </a:r>
          </a:p>
          <a:p>
            <a:pPr marL="457200" indent="-457200">
              <a:lnSpc>
                <a:spcPct val="150000"/>
              </a:lnSpc>
              <a:buAutoNum type="arabicPeriod"/>
            </a:pPr>
            <a:r>
              <a:rPr lang="en-US" sz="3600" dirty="0">
                <a:solidFill>
                  <a:schemeClr val="tx1"/>
                </a:solidFill>
                <a:latin typeface="IBM Plex Sans" panose="020B0503050203000203" pitchFamily="34" charset="77"/>
              </a:rPr>
              <a:t>A use-case of blockchain</a:t>
            </a:r>
          </a:p>
          <a:p>
            <a:pPr marL="457200" indent="-457200">
              <a:lnSpc>
                <a:spcPct val="150000"/>
              </a:lnSpc>
              <a:buAutoNum type="arabicPeriod"/>
            </a:pPr>
            <a:r>
              <a:rPr lang="en-US" sz="3600" dirty="0">
                <a:solidFill>
                  <a:schemeClr val="tx1"/>
                </a:solidFill>
                <a:latin typeface="IBM Plex Sans" panose="020B0503050203000203" pitchFamily="34" charset="77"/>
              </a:rPr>
              <a:t>Architecture behind a Hyperledger Fabric solution</a:t>
            </a:r>
          </a:p>
          <a:p>
            <a:pPr marL="457200" indent="-457200">
              <a:lnSpc>
                <a:spcPct val="150000"/>
              </a:lnSpc>
              <a:buAutoNum type="arabicPeriod"/>
            </a:pPr>
            <a:r>
              <a:rPr lang="en-US" sz="3600" dirty="0">
                <a:solidFill>
                  <a:schemeClr val="tx1"/>
                </a:solidFill>
                <a:latin typeface="IBM Plex Sans" panose="020B0503050203000203" pitchFamily="34" charset="77"/>
              </a:rPr>
              <a:t>Difference between the world state and the ledger</a:t>
            </a:r>
          </a:p>
          <a:p>
            <a:pPr marL="457200" indent="-457200">
              <a:lnSpc>
                <a:spcPct val="150000"/>
              </a:lnSpc>
              <a:buAutoNum type="arabicPeriod"/>
            </a:pPr>
            <a:r>
              <a:rPr lang="en-US" sz="3600" dirty="0">
                <a:solidFill>
                  <a:schemeClr val="tx1"/>
                </a:solidFill>
                <a:latin typeface="IBM Plex Sans" panose="020B0503050203000203" pitchFamily="34" charset="77"/>
              </a:rPr>
              <a:t>Difference between public and private blockchains</a:t>
            </a:r>
          </a:p>
          <a:p>
            <a:pPr marL="457200" indent="-457200">
              <a:lnSpc>
                <a:spcPct val="150000"/>
              </a:lnSpc>
              <a:buAutoNum type="arabicPeriod"/>
            </a:pPr>
            <a:r>
              <a:rPr lang="en-US" sz="3600" dirty="0">
                <a:solidFill>
                  <a:schemeClr val="tx1"/>
                </a:solidFill>
                <a:latin typeface="IBM Plex Sans" panose="020B0503050203000203" pitchFamily="34" charset="77"/>
              </a:rPr>
              <a:t>How a client application invokes a smart contract</a:t>
            </a:r>
          </a:p>
          <a:p>
            <a:pPr marL="457200" indent="-457200">
              <a:buAutoNum type="arabicPeriod"/>
            </a:pPr>
            <a:endParaRPr lang="en-US" sz="3200" dirty="0">
              <a:latin typeface="IBM Plex Sans" panose="020B0503050203000203" pitchFamily="34" charset="77"/>
            </a:endParaRPr>
          </a:p>
        </p:txBody>
      </p:sp>
      <p:sp>
        <p:nvSpPr>
          <p:cNvPr id="5" name="Rectangle 4">
            <a:extLst>
              <a:ext uri="{FF2B5EF4-FFF2-40B4-BE49-F238E27FC236}">
                <a16:creationId xmlns:a16="http://schemas.microsoft.com/office/drawing/2014/main" id="{910C60E4-ADEF-C54D-80DE-5112DF85A4D3}"/>
              </a:ext>
            </a:extLst>
          </p:cNvPr>
          <p:cNvSpPr/>
          <p:nvPr/>
        </p:nvSpPr>
        <p:spPr>
          <a:xfrm>
            <a:off x="5703146" y="1761648"/>
            <a:ext cx="1199559" cy="1200329"/>
          </a:xfrm>
          <a:prstGeom prst="rect">
            <a:avLst/>
          </a:prstGeom>
        </p:spPr>
        <p:txBody>
          <a:bodyPr wrap="square">
            <a:spAutoFit/>
          </a:bodyPr>
          <a:lstStyle/>
          <a:p>
            <a:r>
              <a:rPr lang="en-US" sz="7200" dirty="0">
                <a:latin typeface="Apple Color Emoji" pitchFamily="2" charset="0"/>
              </a:rPr>
              <a:t>📖</a:t>
            </a:r>
          </a:p>
        </p:txBody>
      </p:sp>
      <p:sp>
        <p:nvSpPr>
          <p:cNvPr id="6" name="Rectangle 5">
            <a:extLst>
              <a:ext uri="{FF2B5EF4-FFF2-40B4-BE49-F238E27FC236}">
                <a16:creationId xmlns:a16="http://schemas.microsoft.com/office/drawing/2014/main" id="{2959EF2D-824F-1C4C-80DA-528F45BDFEE7}"/>
              </a:ext>
            </a:extLst>
          </p:cNvPr>
          <p:cNvSpPr/>
          <p:nvPr/>
        </p:nvSpPr>
        <p:spPr>
          <a:xfrm>
            <a:off x="5948402" y="2961977"/>
            <a:ext cx="1107996" cy="1200329"/>
          </a:xfrm>
          <a:prstGeom prst="rect">
            <a:avLst/>
          </a:prstGeom>
        </p:spPr>
        <p:txBody>
          <a:bodyPr wrap="none">
            <a:spAutoFit/>
          </a:bodyPr>
          <a:lstStyle/>
          <a:p>
            <a:r>
              <a:rPr lang="en-US" sz="7200" dirty="0"/>
              <a:t>✅</a:t>
            </a:r>
          </a:p>
        </p:txBody>
      </p:sp>
      <p:sp>
        <p:nvSpPr>
          <p:cNvPr id="7" name="Rectangle 6">
            <a:extLst>
              <a:ext uri="{FF2B5EF4-FFF2-40B4-BE49-F238E27FC236}">
                <a16:creationId xmlns:a16="http://schemas.microsoft.com/office/drawing/2014/main" id="{AA522ED9-D460-9D48-885B-1EA80300C3AB}"/>
              </a:ext>
            </a:extLst>
          </p:cNvPr>
          <p:cNvSpPr/>
          <p:nvPr/>
        </p:nvSpPr>
        <p:spPr>
          <a:xfrm>
            <a:off x="11042825" y="4033014"/>
            <a:ext cx="1107996" cy="1200329"/>
          </a:xfrm>
          <a:prstGeom prst="rect">
            <a:avLst/>
          </a:prstGeom>
        </p:spPr>
        <p:txBody>
          <a:bodyPr wrap="none">
            <a:spAutoFit/>
          </a:bodyPr>
          <a:lstStyle/>
          <a:p>
            <a:r>
              <a:rPr lang="en-US" sz="7200" dirty="0">
                <a:latin typeface="Apple Color Emoji" pitchFamily="2" charset="0"/>
              </a:rPr>
              <a:t>🚧</a:t>
            </a:r>
          </a:p>
        </p:txBody>
      </p:sp>
      <p:sp>
        <p:nvSpPr>
          <p:cNvPr id="8" name="Rectangle 7">
            <a:extLst>
              <a:ext uri="{FF2B5EF4-FFF2-40B4-BE49-F238E27FC236}">
                <a16:creationId xmlns:a16="http://schemas.microsoft.com/office/drawing/2014/main" id="{803D545B-F86A-F548-B8F9-535E41BEA87A}"/>
              </a:ext>
            </a:extLst>
          </p:cNvPr>
          <p:cNvSpPr/>
          <p:nvPr/>
        </p:nvSpPr>
        <p:spPr>
          <a:xfrm>
            <a:off x="11042825" y="5157758"/>
            <a:ext cx="1107996" cy="1200329"/>
          </a:xfrm>
          <a:prstGeom prst="rect">
            <a:avLst/>
          </a:prstGeom>
        </p:spPr>
        <p:txBody>
          <a:bodyPr wrap="none">
            <a:spAutoFit/>
          </a:bodyPr>
          <a:lstStyle/>
          <a:p>
            <a:r>
              <a:rPr lang="en-US" sz="7200" dirty="0">
                <a:latin typeface="Apple Color Emoji" pitchFamily="2" charset="0"/>
              </a:rPr>
              <a:t>📒</a:t>
            </a:r>
          </a:p>
        </p:txBody>
      </p:sp>
      <p:sp>
        <p:nvSpPr>
          <p:cNvPr id="9" name="Rectangle 8">
            <a:extLst>
              <a:ext uri="{FF2B5EF4-FFF2-40B4-BE49-F238E27FC236}">
                <a16:creationId xmlns:a16="http://schemas.microsoft.com/office/drawing/2014/main" id="{6B8E2383-3F47-9845-A059-5964920507BA}"/>
              </a:ext>
            </a:extLst>
          </p:cNvPr>
          <p:cNvSpPr/>
          <p:nvPr/>
        </p:nvSpPr>
        <p:spPr>
          <a:xfrm>
            <a:off x="11042825" y="6322834"/>
            <a:ext cx="1107996" cy="1200329"/>
          </a:xfrm>
          <a:prstGeom prst="rect">
            <a:avLst/>
          </a:prstGeom>
        </p:spPr>
        <p:txBody>
          <a:bodyPr wrap="none">
            <a:spAutoFit/>
          </a:bodyPr>
          <a:lstStyle/>
          <a:p>
            <a:r>
              <a:rPr lang="en-US" sz="7200" dirty="0">
                <a:latin typeface="Apple Color Emoji" pitchFamily="2" charset="0"/>
              </a:rPr>
              <a:t>🔓</a:t>
            </a:r>
          </a:p>
        </p:txBody>
      </p:sp>
      <p:sp>
        <p:nvSpPr>
          <p:cNvPr id="11" name="Rectangle 10">
            <a:extLst>
              <a:ext uri="{FF2B5EF4-FFF2-40B4-BE49-F238E27FC236}">
                <a16:creationId xmlns:a16="http://schemas.microsoft.com/office/drawing/2014/main" id="{367FB324-C40E-6B43-AB83-68FB83D34F8B}"/>
              </a:ext>
            </a:extLst>
          </p:cNvPr>
          <p:cNvSpPr/>
          <p:nvPr/>
        </p:nvSpPr>
        <p:spPr>
          <a:xfrm>
            <a:off x="11042825" y="7523163"/>
            <a:ext cx="1107996" cy="1200329"/>
          </a:xfrm>
          <a:prstGeom prst="rect">
            <a:avLst/>
          </a:prstGeom>
        </p:spPr>
        <p:txBody>
          <a:bodyPr wrap="none">
            <a:spAutoFit/>
          </a:bodyPr>
          <a:lstStyle/>
          <a:p>
            <a:r>
              <a:rPr lang="en-US" sz="7200" dirty="0">
                <a:latin typeface="Apple Color Emoji" pitchFamily="2" charset="0"/>
              </a:rPr>
              <a:t>🤝</a:t>
            </a:r>
          </a:p>
        </p:txBody>
      </p:sp>
    </p:spTree>
    <p:extLst>
      <p:ext uri="{BB962C8B-B14F-4D97-AF65-F5344CB8AC3E}">
        <p14:creationId xmlns:p14="http://schemas.microsoft.com/office/powerpoint/2010/main" val="1643526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17B9BC-5543-D74D-AE51-7FDAD336649B}"/>
              </a:ext>
            </a:extLst>
          </p:cNvPr>
          <p:cNvSpPr>
            <a:spLocks noGrp="1"/>
          </p:cNvSpPr>
          <p:nvPr>
            <p:ph type="body" sz="quarter" idx="13"/>
          </p:nvPr>
        </p:nvSpPr>
        <p:spPr/>
        <p:txBody>
          <a:bodyPr/>
          <a:lstStyle/>
          <a:p>
            <a:r>
              <a:rPr lang="en-US" dirty="0"/>
              <a:t>Contact</a:t>
            </a:r>
          </a:p>
        </p:txBody>
      </p:sp>
      <p:sp>
        <p:nvSpPr>
          <p:cNvPr id="2" name="Rectangle 1">
            <a:extLst>
              <a:ext uri="{FF2B5EF4-FFF2-40B4-BE49-F238E27FC236}">
                <a16:creationId xmlns:a16="http://schemas.microsoft.com/office/drawing/2014/main" id="{9C85BC62-9088-9A48-A7EC-B6D15420DD06}"/>
              </a:ext>
            </a:extLst>
          </p:cNvPr>
          <p:cNvSpPr/>
          <p:nvPr/>
        </p:nvSpPr>
        <p:spPr>
          <a:xfrm>
            <a:off x="420479" y="1898513"/>
            <a:ext cx="8109912" cy="646331"/>
          </a:xfrm>
          <a:prstGeom prst="rect">
            <a:avLst/>
          </a:prstGeom>
        </p:spPr>
        <p:txBody>
          <a:bodyPr wrap="none">
            <a:spAutoFit/>
          </a:bodyPr>
          <a:lstStyle/>
          <a:p>
            <a:r>
              <a:rPr lang="en-US" sz="3600" dirty="0">
                <a:solidFill>
                  <a:schemeClr val="tx1"/>
                </a:solidFill>
                <a:latin typeface="IBM Plex Sans" panose="020B0503050203000203" pitchFamily="34" charset="77"/>
              </a:rPr>
              <a:t>Questions</a:t>
            </a:r>
            <a:r>
              <a:rPr lang="en-US" sz="3600" dirty="0"/>
              <a:t>⁉️</a:t>
            </a:r>
            <a:r>
              <a:rPr lang="en-US" sz="3600" dirty="0">
                <a:solidFill>
                  <a:schemeClr val="tx1"/>
                </a:solidFill>
                <a:latin typeface="IBM Plex Sans" panose="020B0503050203000203" pitchFamily="34" charset="77"/>
              </a:rPr>
              <a:t>: </a:t>
            </a:r>
            <a:r>
              <a:rPr lang="en-US" sz="3600" dirty="0" err="1">
                <a:solidFill>
                  <a:schemeClr val="tx1"/>
                </a:solidFill>
                <a:latin typeface="IBM Plex Sans" panose="020B0503050203000203" pitchFamily="34" charset="77"/>
              </a:rPr>
              <a:t>horea.porutiu@ibm.com</a:t>
            </a:r>
            <a:endParaRPr lang="en-US" sz="3600" dirty="0">
              <a:solidFill>
                <a:schemeClr val="tx1"/>
              </a:solidFill>
              <a:latin typeface="IBM Plex Sans" panose="020B0503050203000203" pitchFamily="34" charset="77"/>
            </a:endParaRPr>
          </a:p>
        </p:txBody>
      </p:sp>
      <p:sp>
        <p:nvSpPr>
          <p:cNvPr id="5" name="Rectangle 4">
            <a:extLst>
              <a:ext uri="{FF2B5EF4-FFF2-40B4-BE49-F238E27FC236}">
                <a16:creationId xmlns:a16="http://schemas.microsoft.com/office/drawing/2014/main" id="{9E5F3375-C17C-AE48-9123-7AB92AB2758A}"/>
              </a:ext>
            </a:extLst>
          </p:cNvPr>
          <p:cNvSpPr/>
          <p:nvPr/>
        </p:nvSpPr>
        <p:spPr>
          <a:xfrm>
            <a:off x="420479" y="2943576"/>
            <a:ext cx="4982454" cy="646331"/>
          </a:xfrm>
          <a:prstGeom prst="rect">
            <a:avLst/>
          </a:prstGeom>
        </p:spPr>
        <p:txBody>
          <a:bodyPr wrap="none">
            <a:spAutoFit/>
          </a:bodyPr>
          <a:lstStyle/>
          <a:p>
            <a:r>
              <a:rPr lang="en-US" sz="3600" dirty="0">
                <a:solidFill>
                  <a:schemeClr val="tx1"/>
                </a:solidFill>
                <a:latin typeface="IBM Plex Sans" panose="020B0503050203000203" pitchFamily="34" charset="77"/>
              </a:rPr>
              <a:t>Twitter: @</a:t>
            </a:r>
            <a:r>
              <a:rPr lang="en-US" sz="3600" dirty="0" err="1">
                <a:solidFill>
                  <a:schemeClr val="tx1"/>
                </a:solidFill>
                <a:latin typeface="IBM Plex Sans" panose="020B0503050203000203" pitchFamily="34" charset="77"/>
              </a:rPr>
              <a:t>horeaporutiu</a:t>
            </a:r>
            <a:endParaRPr lang="en-US" sz="3600" dirty="0">
              <a:solidFill>
                <a:schemeClr val="tx1"/>
              </a:solidFill>
              <a:latin typeface="IBM Plex Sans" panose="020B0503050203000203" pitchFamily="34" charset="77"/>
            </a:endParaRPr>
          </a:p>
        </p:txBody>
      </p:sp>
      <p:sp>
        <p:nvSpPr>
          <p:cNvPr id="6" name="Rectangle 5">
            <a:extLst>
              <a:ext uri="{FF2B5EF4-FFF2-40B4-BE49-F238E27FC236}">
                <a16:creationId xmlns:a16="http://schemas.microsoft.com/office/drawing/2014/main" id="{48328E65-FB9F-BB42-ACFE-1D99456C5EE3}"/>
              </a:ext>
            </a:extLst>
          </p:cNvPr>
          <p:cNvSpPr/>
          <p:nvPr/>
        </p:nvSpPr>
        <p:spPr>
          <a:xfrm>
            <a:off x="420479" y="3988639"/>
            <a:ext cx="5460149" cy="646331"/>
          </a:xfrm>
          <a:prstGeom prst="rect">
            <a:avLst/>
          </a:prstGeom>
        </p:spPr>
        <p:txBody>
          <a:bodyPr wrap="none">
            <a:spAutoFit/>
          </a:bodyPr>
          <a:lstStyle/>
          <a:p>
            <a:r>
              <a:rPr lang="en-US" sz="3600" dirty="0">
                <a:solidFill>
                  <a:schemeClr val="tx1"/>
                </a:solidFill>
                <a:latin typeface="IBM Plex Sans" panose="020B0503050203000203" pitchFamily="34" charset="77"/>
              </a:rPr>
              <a:t>YouTube🎥: </a:t>
            </a:r>
            <a:r>
              <a:rPr lang="en-US" sz="3600" dirty="0" err="1">
                <a:solidFill>
                  <a:schemeClr val="tx1"/>
                </a:solidFill>
                <a:latin typeface="IBM Plex Sans" panose="020B0503050203000203" pitchFamily="34" charset="77"/>
              </a:rPr>
              <a:t>horeaporutiu</a:t>
            </a:r>
            <a:endParaRPr lang="en-US" sz="3600" dirty="0">
              <a:solidFill>
                <a:schemeClr val="tx1"/>
              </a:solidFill>
              <a:latin typeface="IBM Plex Sans" panose="020B0503050203000203" pitchFamily="34" charset="77"/>
            </a:endParaRPr>
          </a:p>
        </p:txBody>
      </p:sp>
    </p:spTree>
    <p:extLst>
      <p:ext uri="{BB962C8B-B14F-4D97-AF65-F5344CB8AC3E}">
        <p14:creationId xmlns:p14="http://schemas.microsoft.com/office/powerpoint/2010/main" val="1051338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131421-458F-A148-9D5F-B32A0556260D}"/>
              </a:ext>
            </a:extLst>
          </p:cNvPr>
          <p:cNvPicPr>
            <a:picLocks noChangeAspect="1"/>
          </p:cNvPicPr>
          <p:nvPr/>
        </p:nvPicPr>
        <p:blipFill rotWithShape="1">
          <a:blip r:embed="rId2"/>
          <a:srcRect t="27598"/>
          <a:stretch/>
        </p:blipFill>
        <p:spPr>
          <a:xfrm>
            <a:off x="453177" y="2123252"/>
            <a:ext cx="6766730" cy="4680540"/>
          </a:xfrm>
          <a:prstGeom prst="rect">
            <a:avLst/>
          </a:prstGeom>
        </p:spPr>
      </p:pic>
      <p:pic>
        <p:nvPicPr>
          <p:cNvPr id="5" name="Picture 4">
            <a:extLst>
              <a:ext uri="{FF2B5EF4-FFF2-40B4-BE49-F238E27FC236}">
                <a16:creationId xmlns:a16="http://schemas.microsoft.com/office/drawing/2014/main" id="{A9FE855A-F38F-A14F-8BDA-EC0E0304CFE5}"/>
              </a:ext>
            </a:extLst>
          </p:cNvPr>
          <p:cNvPicPr>
            <a:picLocks noChangeAspect="1"/>
          </p:cNvPicPr>
          <p:nvPr/>
        </p:nvPicPr>
        <p:blipFill rotWithShape="1">
          <a:blip r:embed="rId3"/>
          <a:srcRect t="26244"/>
          <a:stretch/>
        </p:blipFill>
        <p:spPr>
          <a:xfrm>
            <a:off x="7731701" y="2123252"/>
            <a:ext cx="3733204" cy="4897532"/>
          </a:xfrm>
          <a:prstGeom prst="rect">
            <a:avLst/>
          </a:prstGeom>
        </p:spPr>
      </p:pic>
      <p:sp>
        <p:nvSpPr>
          <p:cNvPr id="2" name="Title 1"/>
          <p:cNvSpPr>
            <a:spLocks noGrp="1"/>
          </p:cNvSpPr>
          <p:nvPr>
            <p:ph type="ctrTitle"/>
          </p:nvPr>
        </p:nvSpPr>
        <p:spPr>
          <a:xfrm>
            <a:off x="0" y="375965"/>
            <a:ext cx="13004800" cy="1219200"/>
          </a:xfrm>
        </p:spPr>
        <p:txBody>
          <a:bodyPr/>
          <a:lstStyle/>
          <a:p>
            <a:r>
              <a:rPr lang="en-US" dirty="0"/>
              <a:t>Rate today</a:t>
            </a:r>
            <a:r>
              <a:rPr lang="en-US" sz="2276" dirty="0"/>
              <a:t> </a:t>
            </a:r>
            <a:r>
              <a:rPr lang="en-US" dirty="0"/>
              <a:t>’s session</a:t>
            </a:r>
          </a:p>
        </p:txBody>
      </p:sp>
      <p:sp>
        <p:nvSpPr>
          <p:cNvPr id="24" name="Subtitle 2">
            <a:extLst>
              <a:ext uri="{FF2B5EF4-FFF2-40B4-BE49-F238E27FC236}">
                <a16:creationId xmlns:a16="http://schemas.microsoft.com/office/drawing/2014/main" id="{B9220209-4A62-B342-B343-8F7E2FDD88B6}"/>
              </a:ext>
            </a:extLst>
          </p:cNvPr>
          <p:cNvSpPr txBox="1">
            <a:spLocks/>
          </p:cNvSpPr>
          <p:nvPr/>
        </p:nvSpPr>
        <p:spPr>
          <a:xfrm>
            <a:off x="1133941" y="7138351"/>
            <a:ext cx="5405202" cy="541867"/>
          </a:xfrm>
          <a:prstGeom prst="rect">
            <a:avLst/>
          </a:prstGeom>
        </p:spPr>
        <p:txBody>
          <a:bodyPr vert="horz" lIns="130048" tIns="65024" rIns="130048" bIns="65024" rtlCol="0">
            <a:noAutofit/>
          </a:bodyPr>
          <a:lstStyle>
            <a:lvl1pPr marL="0" indent="0" algn="ctr" defTabSz="457200" rtl="0" eaLnBrk="1" latinLnBrk="0" hangingPunct="1">
              <a:lnSpc>
                <a:spcPct val="110000"/>
              </a:lnSpc>
              <a:spcBef>
                <a:spcPts val="400"/>
              </a:spcBef>
              <a:spcAft>
                <a:spcPts val="600"/>
              </a:spcAft>
              <a:buFontTx/>
              <a:buNone/>
              <a:defRPr sz="2800" kern="1200" spc="50">
                <a:solidFill>
                  <a:schemeClr val="tx1">
                    <a:lumMod val="75000"/>
                  </a:schemeClr>
                </a:solidFill>
                <a:latin typeface="Open Sans Ligh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650230">
              <a:spcBef>
                <a:spcPts val="569"/>
              </a:spcBef>
              <a:spcAft>
                <a:spcPts val="853"/>
              </a:spcAft>
            </a:pPr>
            <a:r>
              <a:rPr lang="en-US" sz="1991" spc="71" dirty="0">
                <a:solidFill>
                  <a:prstClr val="white">
                    <a:lumMod val="75000"/>
                  </a:prstClr>
                </a:solidFill>
                <a:latin typeface="Arial" panose="020B0604020202020204" pitchFamily="34" charset="0"/>
                <a:cs typeface="Arial" panose="020B0604020202020204" pitchFamily="34" charset="0"/>
              </a:rPr>
              <a:t>Session page on conference website</a:t>
            </a:r>
          </a:p>
        </p:txBody>
      </p:sp>
      <p:sp>
        <p:nvSpPr>
          <p:cNvPr id="25" name="Subtitle 2">
            <a:extLst>
              <a:ext uri="{FF2B5EF4-FFF2-40B4-BE49-F238E27FC236}">
                <a16:creationId xmlns:a16="http://schemas.microsoft.com/office/drawing/2014/main" id="{DB54BD9C-9CD1-9744-9D24-D48CF9809631}"/>
              </a:ext>
            </a:extLst>
          </p:cNvPr>
          <p:cNvSpPr txBox="1">
            <a:spLocks/>
          </p:cNvSpPr>
          <p:nvPr/>
        </p:nvSpPr>
        <p:spPr>
          <a:xfrm>
            <a:off x="8339105" y="7138351"/>
            <a:ext cx="2811514" cy="541867"/>
          </a:xfrm>
          <a:prstGeom prst="rect">
            <a:avLst/>
          </a:prstGeom>
        </p:spPr>
        <p:txBody>
          <a:bodyPr vert="horz" lIns="130048" tIns="65024" rIns="130048" bIns="65024" rtlCol="0">
            <a:noAutofit/>
          </a:bodyPr>
          <a:lstStyle>
            <a:lvl1pPr marL="0" indent="0" algn="ctr" defTabSz="457200" rtl="0" eaLnBrk="1" latinLnBrk="0" hangingPunct="1">
              <a:lnSpc>
                <a:spcPct val="110000"/>
              </a:lnSpc>
              <a:spcBef>
                <a:spcPts val="400"/>
              </a:spcBef>
              <a:spcAft>
                <a:spcPts val="600"/>
              </a:spcAft>
              <a:buFontTx/>
              <a:buNone/>
              <a:defRPr sz="2800" kern="1200" spc="50">
                <a:solidFill>
                  <a:schemeClr val="tx1">
                    <a:lumMod val="75000"/>
                  </a:schemeClr>
                </a:solidFill>
                <a:latin typeface="Open Sans Ligh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650230">
              <a:spcBef>
                <a:spcPts val="569"/>
              </a:spcBef>
              <a:spcAft>
                <a:spcPts val="853"/>
              </a:spcAft>
            </a:pPr>
            <a:r>
              <a:rPr lang="en-US" sz="1991" spc="71" dirty="0">
                <a:solidFill>
                  <a:prstClr val="white">
                    <a:lumMod val="75000"/>
                  </a:prstClr>
                </a:solidFill>
                <a:latin typeface="Arial" panose="020B0604020202020204" pitchFamily="34" charset="0"/>
                <a:cs typeface="Arial" panose="020B0604020202020204" pitchFamily="34" charset="0"/>
              </a:rPr>
              <a:t>O’Reilly Events App</a:t>
            </a:r>
          </a:p>
        </p:txBody>
      </p:sp>
      <p:sp>
        <p:nvSpPr>
          <p:cNvPr id="26" name="Oval 25">
            <a:extLst>
              <a:ext uri="{FF2B5EF4-FFF2-40B4-BE49-F238E27FC236}">
                <a16:creationId xmlns:a16="http://schemas.microsoft.com/office/drawing/2014/main" id="{8DE6CA6E-04BB-8245-8A3B-B1FB568F84EC}"/>
              </a:ext>
            </a:extLst>
          </p:cNvPr>
          <p:cNvSpPr/>
          <p:nvPr/>
        </p:nvSpPr>
        <p:spPr>
          <a:xfrm>
            <a:off x="8188083" y="6523790"/>
            <a:ext cx="2130310" cy="569734"/>
          </a:xfrm>
          <a:prstGeom prst="ellipse">
            <a:avLst/>
          </a:prstGeom>
          <a:noFill/>
          <a:ln w="2222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2560" kern="1200">
              <a:solidFill>
                <a:prstClr val="white"/>
              </a:solidFill>
              <a:latin typeface="Calibri"/>
            </a:endParaRPr>
          </a:p>
        </p:txBody>
      </p:sp>
      <p:grpSp>
        <p:nvGrpSpPr>
          <p:cNvPr id="27" name="Group 26">
            <a:extLst>
              <a:ext uri="{FF2B5EF4-FFF2-40B4-BE49-F238E27FC236}">
                <a16:creationId xmlns:a16="http://schemas.microsoft.com/office/drawing/2014/main" id="{9470E3EE-6A0B-CC43-8C41-89A3E4B86CB7}"/>
              </a:ext>
            </a:extLst>
          </p:cNvPr>
          <p:cNvGrpSpPr/>
          <p:nvPr/>
        </p:nvGrpSpPr>
        <p:grpSpPr>
          <a:xfrm>
            <a:off x="9788645" y="5676568"/>
            <a:ext cx="1676260" cy="1174403"/>
            <a:chOff x="6691509" y="3044467"/>
            <a:chExt cx="1178620" cy="825752"/>
          </a:xfrm>
          <a:effectLst>
            <a:outerShdw blurRad="12700" dist="12700" dir="2700000" algn="tl" rotWithShape="0">
              <a:prstClr val="black">
                <a:alpha val="50000"/>
              </a:prstClr>
            </a:outerShdw>
          </a:effectLst>
        </p:grpSpPr>
        <p:cxnSp>
          <p:nvCxnSpPr>
            <p:cNvPr id="28" name="Straight Arrow Connector 27">
              <a:extLst>
                <a:ext uri="{FF2B5EF4-FFF2-40B4-BE49-F238E27FC236}">
                  <a16:creationId xmlns:a16="http://schemas.microsoft.com/office/drawing/2014/main" id="{42A43637-5CBB-ED4F-88E6-20B7796F4F5D}"/>
                </a:ext>
              </a:extLst>
            </p:cNvPr>
            <p:cNvCxnSpPr>
              <a:cxnSpLocks/>
            </p:cNvCxnSpPr>
            <p:nvPr/>
          </p:nvCxnSpPr>
          <p:spPr>
            <a:xfrm flipH="1">
              <a:off x="6806255" y="3044467"/>
              <a:ext cx="1063874" cy="736107"/>
            </a:xfrm>
            <a:prstGeom prst="straightConnector1">
              <a:avLst/>
            </a:prstGeom>
            <a:ln w="254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riangle 28">
              <a:extLst>
                <a:ext uri="{FF2B5EF4-FFF2-40B4-BE49-F238E27FC236}">
                  <a16:creationId xmlns:a16="http://schemas.microsoft.com/office/drawing/2014/main" id="{A7988DFE-77A6-A94B-90D1-1B004DBA85C4}"/>
                </a:ext>
              </a:extLst>
            </p:cNvPr>
            <p:cNvSpPr/>
            <p:nvPr/>
          </p:nvSpPr>
          <p:spPr>
            <a:xfrm rot="14035505">
              <a:off x="6716610" y="3665827"/>
              <a:ext cx="179291" cy="229493"/>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2560" kern="1200">
                <a:solidFill>
                  <a:prstClr val="white"/>
                </a:solidFill>
                <a:latin typeface="Calibri"/>
              </a:endParaRPr>
            </a:p>
          </p:txBody>
        </p:sp>
      </p:grpSp>
      <p:grpSp>
        <p:nvGrpSpPr>
          <p:cNvPr id="30" name="Group 29">
            <a:extLst>
              <a:ext uri="{FF2B5EF4-FFF2-40B4-BE49-F238E27FC236}">
                <a16:creationId xmlns:a16="http://schemas.microsoft.com/office/drawing/2014/main" id="{E3BD2F38-1EA8-E44C-AB72-D173356E57C2}"/>
              </a:ext>
            </a:extLst>
          </p:cNvPr>
          <p:cNvGrpSpPr/>
          <p:nvPr/>
        </p:nvGrpSpPr>
        <p:grpSpPr>
          <a:xfrm rot="2034982">
            <a:off x="1666349" y="2972446"/>
            <a:ext cx="1687122" cy="1166935"/>
            <a:chOff x="5640242" y="3030854"/>
            <a:chExt cx="1186257" cy="820501"/>
          </a:xfrm>
          <a:effectLst>
            <a:outerShdw blurRad="12700" dist="12700" dir="2700000" algn="tl" rotWithShape="0">
              <a:prstClr val="black">
                <a:alpha val="50000"/>
              </a:prstClr>
            </a:outerShdw>
          </a:effectLst>
        </p:grpSpPr>
        <p:cxnSp>
          <p:nvCxnSpPr>
            <p:cNvPr id="31" name="Straight Arrow Connector 30">
              <a:extLst>
                <a:ext uri="{FF2B5EF4-FFF2-40B4-BE49-F238E27FC236}">
                  <a16:creationId xmlns:a16="http://schemas.microsoft.com/office/drawing/2014/main" id="{B884061D-5388-604E-B068-0967A1783872}"/>
                </a:ext>
              </a:extLst>
            </p:cNvPr>
            <p:cNvCxnSpPr>
              <a:cxnSpLocks/>
            </p:cNvCxnSpPr>
            <p:nvPr/>
          </p:nvCxnSpPr>
          <p:spPr>
            <a:xfrm flipH="1">
              <a:off x="5762625" y="3030854"/>
              <a:ext cx="1063874" cy="736107"/>
            </a:xfrm>
            <a:prstGeom prst="straightConnector1">
              <a:avLst/>
            </a:prstGeom>
            <a:ln w="254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riangle 31">
              <a:extLst>
                <a:ext uri="{FF2B5EF4-FFF2-40B4-BE49-F238E27FC236}">
                  <a16:creationId xmlns:a16="http://schemas.microsoft.com/office/drawing/2014/main" id="{90A556CD-B3D3-5D45-BC4E-F70E567F4F08}"/>
                </a:ext>
              </a:extLst>
            </p:cNvPr>
            <p:cNvSpPr/>
            <p:nvPr/>
          </p:nvSpPr>
          <p:spPr>
            <a:xfrm rot="14035505">
              <a:off x="5665343" y="3646963"/>
              <a:ext cx="179291" cy="229493"/>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2560" kern="1200" dirty="0">
                <a:solidFill>
                  <a:prstClr val="white"/>
                </a:solidFill>
                <a:latin typeface="Calibri"/>
              </a:endParaRPr>
            </a:p>
          </p:txBody>
        </p:sp>
      </p:grpSp>
      <p:sp>
        <p:nvSpPr>
          <p:cNvPr id="33" name="Oval 32">
            <a:extLst>
              <a:ext uri="{FF2B5EF4-FFF2-40B4-BE49-F238E27FC236}">
                <a16:creationId xmlns:a16="http://schemas.microsoft.com/office/drawing/2014/main" id="{B0764D3D-2213-5C4D-902C-1ED6AE5BEC51}"/>
              </a:ext>
            </a:extLst>
          </p:cNvPr>
          <p:cNvSpPr/>
          <p:nvPr/>
        </p:nvSpPr>
        <p:spPr>
          <a:xfrm>
            <a:off x="453177" y="3268307"/>
            <a:ext cx="1237703" cy="548211"/>
          </a:xfrm>
          <a:prstGeom prst="ellipse">
            <a:avLst/>
          </a:prstGeom>
          <a:noFill/>
          <a:ln w="2222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0230" hangingPunct="1">
              <a:spcBef>
                <a:spcPts val="0"/>
              </a:spcBef>
            </a:pPr>
            <a:endParaRPr lang="en-US" sz="2560" kern="1200">
              <a:solidFill>
                <a:prstClr val="white"/>
              </a:solidFill>
              <a:latin typeface="Calibri"/>
            </a:endParaRPr>
          </a:p>
        </p:txBody>
      </p:sp>
    </p:spTree>
    <p:extLst>
      <p:ext uri="{BB962C8B-B14F-4D97-AF65-F5344CB8AC3E}">
        <p14:creationId xmlns:p14="http://schemas.microsoft.com/office/powerpoint/2010/main" val="2982846274"/>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3099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you </a:t>
            </a:r>
            <a:r>
              <a:rPr lang="en-US" dirty="0">
                <a:solidFill>
                  <a:schemeClr val="accent4"/>
                </a:solidFill>
              </a:rPr>
              <a:t>will</a:t>
            </a:r>
            <a:r>
              <a:rPr lang="en-US" dirty="0"/>
              <a:t> learn</a:t>
            </a:r>
          </a:p>
          <a:p>
            <a:endParaRPr lang="en-US" dirty="0">
              <a:solidFill>
                <a:schemeClr val="tx2"/>
              </a:solidFill>
              <a:ea typeface="Arial" charset="0"/>
              <a:cs typeface="Arial" charset="0"/>
            </a:endParaRPr>
          </a:p>
        </p:txBody>
      </p:sp>
      <p:sp>
        <p:nvSpPr>
          <p:cNvPr id="4" name="TextBox 3">
            <a:extLst>
              <a:ext uri="{FF2B5EF4-FFF2-40B4-BE49-F238E27FC236}">
                <a16:creationId xmlns:a16="http://schemas.microsoft.com/office/drawing/2014/main" id="{67D4C68F-3944-9D47-AB89-3AF4F4B98B43}"/>
              </a:ext>
            </a:extLst>
          </p:cNvPr>
          <p:cNvSpPr txBox="1"/>
          <p:nvPr/>
        </p:nvSpPr>
        <p:spPr>
          <a:xfrm>
            <a:off x="178816" y="1739900"/>
            <a:ext cx="11226800" cy="5139869"/>
          </a:xfrm>
          <a:prstGeom prst="rect">
            <a:avLst/>
          </a:prstGeom>
          <a:noFill/>
        </p:spPr>
        <p:txBody>
          <a:bodyPr wrap="square" rtlCol="0">
            <a:spAutoFit/>
          </a:bodyPr>
          <a:lstStyle/>
          <a:p>
            <a:pPr marL="457200" indent="-457200">
              <a:lnSpc>
                <a:spcPct val="150000"/>
              </a:lnSpc>
              <a:buAutoNum type="arabicPeriod"/>
            </a:pPr>
            <a:r>
              <a:rPr lang="en-US" sz="3600" dirty="0">
                <a:solidFill>
                  <a:schemeClr val="tx1"/>
                </a:solidFill>
                <a:latin typeface="IBM Plex Sans" panose="020B0503050203000203" pitchFamily="34" charset="77"/>
              </a:rPr>
              <a:t>Blockchain vocabulary</a:t>
            </a:r>
          </a:p>
          <a:p>
            <a:pPr marL="457200" indent="-457200">
              <a:lnSpc>
                <a:spcPct val="150000"/>
              </a:lnSpc>
              <a:buAutoNum type="arabicPeriod"/>
            </a:pPr>
            <a:r>
              <a:rPr lang="en-US" sz="3600" dirty="0">
                <a:solidFill>
                  <a:schemeClr val="tx1"/>
                </a:solidFill>
                <a:latin typeface="IBM Plex Sans" panose="020B0503050203000203" pitchFamily="34" charset="77"/>
              </a:rPr>
              <a:t>A use-case of blockchain</a:t>
            </a:r>
          </a:p>
          <a:p>
            <a:pPr marL="457200" indent="-457200">
              <a:lnSpc>
                <a:spcPct val="150000"/>
              </a:lnSpc>
              <a:buAutoNum type="arabicPeriod"/>
            </a:pPr>
            <a:r>
              <a:rPr lang="en-US" sz="3600" dirty="0">
                <a:solidFill>
                  <a:schemeClr val="tx1"/>
                </a:solidFill>
                <a:latin typeface="IBM Plex Sans" panose="020B0503050203000203" pitchFamily="34" charset="77"/>
              </a:rPr>
              <a:t>Architecture behind a Hyperledger Fabric solution</a:t>
            </a:r>
          </a:p>
          <a:p>
            <a:pPr marL="457200" indent="-457200">
              <a:lnSpc>
                <a:spcPct val="150000"/>
              </a:lnSpc>
              <a:buAutoNum type="arabicPeriod"/>
            </a:pPr>
            <a:r>
              <a:rPr lang="en-US" sz="3600" dirty="0">
                <a:solidFill>
                  <a:schemeClr val="tx1"/>
                </a:solidFill>
                <a:latin typeface="IBM Plex Sans" panose="020B0503050203000203" pitchFamily="34" charset="77"/>
              </a:rPr>
              <a:t>Difference between the world state and the ledger</a:t>
            </a:r>
          </a:p>
          <a:p>
            <a:pPr marL="457200" indent="-457200">
              <a:buAutoNum type="arabicPeriod"/>
            </a:pPr>
            <a:endParaRPr lang="en-US" sz="3200" dirty="0">
              <a:latin typeface="IBM Plex Sans" panose="020B0503050203000203" pitchFamily="34" charset="77"/>
            </a:endParaRPr>
          </a:p>
        </p:txBody>
      </p:sp>
      <p:sp>
        <p:nvSpPr>
          <p:cNvPr id="5" name="Rectangle 4">
            <a:extLst>
              <a:ext uri="{FF2B5EF4-FFF2-40B4-BE49-F238E27FC236}">
                <a16:creationId xmlns:a16="http://schemas.microsoft.com/office/drawing/2014/main" id="{910C60E4-ADEF-C54D-80DE-5112DF85A4D3}"/>
              </a:ext>
            </a:extLst>
          </p:cNvPr>
          <p:cNvSpPr/>
          <p:nvPr/>
        </p:nvSpPr>
        <p:spPr>
          <a:xfrm>
            <a:off x="5703146" y="1761648"/>
            <a:ext cx="1199559" cy="1200329"/>
          </a:xfrm>
          <a:prstGeom prst="rect">
            <a:avLst/>
          </a:prstGeom>
        </p:spPr>
        <p:txBody>
          <a:bodyPr wrap="square">
            <a:spAutoFit/>
          </a:bodyPr>
          <a:lstStyle/>
          <a:p>
            <a:r>
              <a:rPr lang="en-US" sz="7200" dirty="0">
                <a:latin typeface="Apple Color Emoji" pitchFamily="2" charset="0"/>
              </a:rPr>
              <a:t>📖</a:t>
            </a:r>
          </a:p>
        </p:txBody>
      </p:sp>
      <p:sp>
        <p:nvSpPr>
          <p:cNvPr id="6" name="Rectangle 5">
            <a:extLst>
              <a:ext uri="{FF2B5EF4-FFF2-40B4-BE49-F238E27FC236}">
                <a16:creationId xmlns:a16="http://schemas.microsoft.com/office/drawing/2014/main" id="{2959EF2D-824F-1C4C-80DA-528F45BDFEE7}"/>
              </a:ext>
            </a:extLst>
          </p:cNvPr>
          <p:cNvSpPr/>
          <p:nvPr/>
        </p:nvSpPr>
        <p:spPr>
          <a:xfrm>
            <a:off x="5948402" y="2961977"/>
            <a:ext cx="1107996" cy="1200329"/>
          </a:xfrm>
          <a:prstGeom prst="rect">
            <a:avLst/>
          </a:prstGeom>
        </p:spPr>
        <p:txBody>
          <a:bodyPr wrap="none">
            <a:spAutoFit/>
          </a:bodyPr>
          <a:lstStyle/>
          <a:p>
            <a:r>
              <a:rPr lang="en-US" sz="7200" dirty="0"/>
              <a:t>✅</a:t>
            </a:r>
          </a:p>
        </p:txBody>
      </p:sp>
      <p:sp>
        <p:nvSpPr>
          <p:cNvPr id="7" name="Rectangle 6">
            <a:extLst>
              <a:ext uri="{FF2B5EF4-FFF2-40B4-BE49-F238E27FC236}">
                <a16:creationId xmlns:a16="http://schemas.microsoft.com/office/drawing/2014/main" id="{AA522ED9-D460-9D48-885B-1EA80300C3AB}"/>
              </a:ext>
            </a:extLst>
          </p:cNvPr>
          <p:cNvSpPr/>
          <p:nvPr/>
        </p:nvSpPr>
        <p:spPr>
          <a:xfrm>
            <a:off x="11042825" y="4033014"/>
            <a:ext cx="1107996" cy="1200329"/>
          </a:xfrm>
          <a:prstGeom prst="rect">
            <a:avLst/>
          </a:prstGeom>
        </p:spPr>
        <p:txBody>
          <a:bodyPr wrap="none">
            <a:spAutoFit/>
          </a:bodyPr>
          <a:lstStyle/>
          <a:p>
            <a:r>
              <a:rPr lang="en-US" sz="7200" dirty="0">
                <a:latin typeface="Apple Color Emoji" pitchFamily="2" charset="0"/>
              </a:rPr>
              <a:t>🚧</a:t>
            </a:r>
          </a:p>
        </p:txBody>
      </p:sp>
      <p:sp>
        <p:nvSpPr>
          <p:cNvPr id="8" name="Rectangle 7">
            <a:extLst>
              <a:ext uri="{FF2B5EF4-FFF2-40B4-BE49-F238E27FC236}">
                <a16:creationId xmlns:a16="http://schemas.microsoft.com/office/drawing/2014/main" id="{803D545B-F86A-F548-B8F9-535E41BEA87A}"/>
              </a:ext>
            </a:extLst>
          </p:cNvPr>
          <p:cNvSpPr/>
          <p:nvPr/>
        </p:nvSpPr>
        <p:spPr>
          <a:xfrm>
            <a:off x="11042825" y="5157758"/>
            <a:ext cx="1107996" cy="1200329"/>
          </a:xfrm>
          <a:prstGeom prst="rect">
            <a:avLst/>
          </a:prstGeom>
        </p:spPr>
        <p:txBody>
          <a:bodyPr wrap="none">
            <a:spAutoFit/>
          </a:bodyPr>
          <a:lstStyle/>
          <a:p>
            <a:r>
              <a:rPr lang="en-US" sz="7200" dirty="0">
                <a:latin typeface="Apple Color Emoji" pitchFamily="2" charset="0"/>
              </a:rPr>
              <a:t>📒</a:t>
            </a:r>
          </a:p>
        </p:txBody>
      </p:sp>
    </p:spTree>
    <p:extLst>
      <p:ext uri="{BB962C8B-B14F-4D97-AF65-F5344CB8AC3E}">
        <p14:creationId xmlns:p14="http://schemas.microsoft.com/office/powerpoint/2010/main" val="10673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you </a:t>
            </a:r>
            <a:r>
              <a:rPr lang="en-US" dirty="0">
                <a:solidFill>
                  <a:schemeClr val="accent4"/>
                </a:solidFill>
              </a:rPr>
              <a:t>will</a:t>
            </a:r>
            <a:r>
              <a:rPr lang="en-US" dirty="0"/>
              <a:t> learn</a:t>
            </a:r>
          </a:p>
          <a:p>
            <a:endParaRPr lang="en-US" dirty="0">
              <a:solidFill>
                <a:schemeClr val="tx2"/>
              </a:solidFill>
              <a:ea typeface="Arial" charset="0"/>
              <a:cs typeface="Arial" charset="0"/>
            </a:endParaRPr>
          </a:p>
        </p:txBody>
      </p:sp>
      <p:sp>
        <p:nvSpPr>
          <p:cNvPr id="4" name="TextBox 3">
            <a:extLst>
              <a:ext uri="{FF2B5EF4-FFF2-40B4-BE49-F238E27FC236}">
                <a16:creationId xmlns:a16="http://schemas.microsoft.com/office/drawing/2014/main" id="{67D4C68F-3944-9D47-AB89-3AF4F4B98B43}"/>
              </a:ext>
            </a:extLst>
          </p:cNvPr>
          <p:cNvSpPr txBox="1"/>
          <p:nvPr/>
        </p:nvSpPr>
        <p:spPr>
          <a:xfrm>
            <a:off x="178816" y="1739900"/>
            <a:ext cx="11226800" cy="5387885"/>
          </a:xfrm>
          <a:prstGeom prst="rect">
            <a:avLst/>
          </a:prstGeom>
          <a:noFill/>
        </p:spPr>
        <p:txBody>
          <a:bodyPr wrap="square" rtlCol="0">
            <a:spAutoFit/>
          </a:bodyPr>
          <a:lstStyle/>
          <a:p>
            <a:pPr marL="457200" indent="-457200">
              <a:lnSpc>
                <a:spcPct val="150000"/>
              </a:lnSpc>
              <a:buAutoNum type="arabicPeriod"/>
            </a:pPr>
            <a:r>
              <a:rPr lang="en-US" sz="3600" dirty="0">
                <a:solidFill>
                  <a:schemeClr val="tx1"/>
                </a:solidFill>
                <a:latin typeface="IBM Plex Sans" panose="020B0503050203000203" pitchFamily="34" charset="77"/>
              </a:rPr>
              <a:t>Blockchain vocabulary</a:t>
            </a:r>
          </a:p>
          <a:p>
            <a:pPr marL="457200" indent="-457200">
              <a:lnSpc>
                <a:spcPct val="150000"/>
              </a:lnSpc>
              <a:buAutoNum type="arabicPeriod"/>
            </a:pPr>
            <a:r>
              <a:rPr lang="en-US" sz="3600" dirty="0">
                <a:solidFill>
                  <a:schemeClr val="tx1"/>
                </a:solidFill>
                <a:latin typeface="IBM Plex Sans" panose="020B0503050203000203" pitchFamily="34" charset="77"/>
              </a:rPr>
              <a:t>A use-case of blockchain</a:t>
            </a:r>
          </a:p>
          <a:p>
            <a:pPr marL="457200" indent="-457200">
              <a:lnSpc>
                <a:spcPct val="150000"/>
              </a:lnSpc>
              <a:buAutoNum type="arabicPeriod"/>
            </a:pPr>
            <a:r>
              <a:rPr lang="en-US" sz="3600" dirty="0">
                <a:solidFill>
                  <a:schemeClr val="tx1"/>
                </a:solidFill>
                <a:latin typeface="IBM Plex Sans" panose="020B0503050203000203" pitchFamily="34" charset="77"/>
              </a:rPr>
              <a:t>Architecture behind a Hyperledger Fabric solution</a:t>
            </a:r>
          </a:p>
          <a:p>
            <a:pPr marL="457200" indent="-457200">
              <a:lnSpc>
                <a:spcPct val="150000"/>
              </a:lnSpc>
              <a:buAutoNum type="arabicPeriod"/>
            </a:pPr>
            <a:r>
              <a:rPr lang="en-US" sz="3600" dirty="0">
                <a:solidFill>
                  <a:schemeClr val="tx1"/>
                </a:solidFill>
                <a:latin typeface="IBM Plex Sans" panose="020B0503050203000203" pitchFamily="34" charset="77"/>
              </a:rPr>
              <a:t>Difference between the world state and the ledger</a:t>
            </a:r>
          </a:p>
          <a:p>
            <a:pPr marL="457200" indent="-457200">
              <a:lnSpc>
                <a:spcPct val="150000"/>
              </a:lnSpc>
              <a:buAutoNum type="arabicPeriod"/>
            </a:pPr>
            <a:r>
              <a:rPr lang="en-US" sz="3600" dirty="0">
                <a:solidFill>
                  <a:schemeClr val="tx1"/>
                </a:solidFill>
                <a:latin typeface="IBM Plex Sans" panose="020B0503050203000203" pitchFamily="34" charset="77"/>
              </a:rPr>
              <a:t>Difference between public and private blockchains</a:t>
            </a:r>
          </a:p>
        </p:txBody>
      </p:sp>
      <p:sp>
        <p:nvSpPr>
          <p:cNvPr id="5" name="Rectangle 4">
            <a:extLst>
              <a:ext uri="{FF2B5EF4-FFF2-40B4-BE49-F238E27FC236}">
                <a16:creationId xmlns:a16="http://schemas.microsoft.com/office/drawing/2014/main" id="{910C60E4-ADEF-C54D-80DE-5112DF85A4D3}"/>
              </a:ext>
            </a:extLst>
          </p:cNvPr>
          <p:cNvSpPr/>
          <p:nvPr/>
        </p:nvSpPr>
        <p:spPr>
          <a:xfrm>
            <a:off x="5703146" y="1761648"/>
            <a:ext cx="1199559" cy="1200329"/>
          </a:xfrm>
          <a:prstGeom prst="rect">
            <a:avLst/>
          </a:prstGeom>
        </p:spPr>
        <p:txBody>
          <a:bodyPr wrap="square">
            <a:spAutoFit/>
          </a:bodyPr>
          <a:lstStyle/>
          <a:p>
            <a:r>
              <a:rPr lang="en-US" sz="7200" dirty="0">
                <a:latin typeface="Apple Color Emoji" pitchFamily="2" charset="0"/>
              </a:rPr>
              <a:t>📖</a:t>
            </a:r>
          </a:p>
        </p:txBody>
      </p:sp>
      <p:sp>
        <p:nvSpPr>
          <p:cNvPr id="6" name="Rectangle 5">
            <a:extLst>
              <a:ext uri="{FF2B5EF4-FFF2-40B4-BE49-F238E27FC236}">
                <a16:creationId xmlns:a16="http://schemas.microsoft.com/office/drawing/2014/main" id="{2959EF2D-824F-1C4C-80DA-528F45BDFEE7}"/>
              </a:ext>
            </a:extLst>
          </p:cNvPr>
          <p:cNvSpPr/>
          <p:nvPr/>
        </p:nvSpPr>
        <p:spPr>
          <a:xfrm>
            <a:off x="5948402" y="2961977"/>
            <a:ext cx="1107996" cy="1200329"/>
          </a:xfrm>
          <a:prstGeom prst="rect">
            <a:avLst/>
          </a:prstGeom>
        </p:spPr>
        <p:txBody>
          <a:bodyPr wrap="none">
            <a:spAutoFit/>
          </a:bodyPr>
          <a:lstStyle/>
          <a:p>
            <a:r>
              <a:rPr lang="en-US" sz="7200" dirty="0"/>
              <a:t>✅</a:t>
            </a:r>
          </a:p>
        </p:txBody>
      </p:sp>
      <p:sp>
        <p:nvSpPr>
          <p:cNvPr id="7" name="Rectangle 6">
            <a:extLst>
              <a:ext uri="{FF2B5EF4-FFF2-40B4-BE49-F238E27FC236}">
                <a16:creationId xmlns:a16="http://schemas.microsoft.com/office/drawing/2014/main" id="{AA522ED9-D460-9D48-885B-1EA80300C3AB}"/>
              </a:ext>
            </a:extLst>
          </p:cNvPr>
          <p:cNvSpPr/>
          <p:nvPr/>
        </p:nvSpPr>
        <p:spPr>
          <a:xfrm>
            <a:off x="11042825" y="4033014"/>
            <a:ext cx="1107996" cy="1200329"/>
          </a:xfrm>
          <a:prstGeom prst="rect">
            <a:avLst/>
          </a:prstGeom>
        </p:spPr>
        <p:txBody>
          <a:bodyPr wrap="none">
            <a:spAutoFit/>
          </a:bodyPr>
          <a:lstStyle/>
          <a:p>
            <a:r>
              <a:rPr lang="en-US" sz="7200" dirty="0">
                <a:latin typeface="Apple Color Emoji" pitchFamily="2" charset="0"/>
              </a:rPr>
              <a:t>🚧</a:t>
            </a:r>
          </a:p>
        </p:txBody>
      </p:sp>
      <p:sp>
        <p:nvSpPr>
          <p:cNvPr id="8" name="Rectangle 7">
            <a:extLst>
              <a:ext uri="{FF2B5EF4-FFF2-40B4-BE49-F238E27FC236}">
                <a16:creationId xmlns:a16="http://schemas.microsoft.com/office/drawing/2014/main" id="{803D545B-F86A-F548-B8F9-535E41BEA87A}"/>
              </a:ext>
            </a:extLst>
          </p:cNvPr>
          <p:cNvSpPr/>
          <p:nvPr/>
        </p:nvSpPr>
        <p:spPr>
          <a:xfrm>
            <a:off x="11042825" y="5157758"/>
            <a:ext cx="1107996" cy="1200329"/>
          </a:xfrm>
          <a:prstGeom prst="rect">
            <a:avLst/>
          </a:prstGeom>
        </p:spPr>
        <p:txBody>
          <a:bodyPr wrap="none">
            <a:spAutoFit/>
          </a:bodyPr>
          <a:lstStyle/>
          <a:p>
            <a:r>
              <a:rPr lang="en-US" sz="7200" dirty="0">
                <a:latin typeface="Apple Color Emoji" pitchFamily="2" charset="0"/>
              </a:rPr>
              <a:t>📒</a:t>
            </a:r>
          </a:p>
        </p:txBody>
      </p:sp>
      <p:sp>
        <p:nvSpPr>
          <p:cNvPr id="9" name="Rectangle 8">
            <a:extLst>
              <a:ext uri="{FF2B5EF4-FFF2-40B4-BE49-F238E27FC236}">
                <a16:creationId xmlns:a16="http://schemas.microsoft.com/office/drawing/2014/main" id="{6B8E2383-3F47-9845-A059-5964920507BA}"/>
              </a:ext>
            </a:extLst>
          </p:cNvPr>
          <p:cNvSpPr/>
          <p:nvPr/>
        </p:nvSpPr>
        <p:spPr>
          <a:xfrm>
            <a:off x="11042825" y="6322834"/>
            <a:ext cx="1107996" cy="1200329"/>
          </a:xfrm>
          <a:prstGeom prst="rect">
            <a:avLst/>
          </a:prstGeom>
        </p:spPr>
        <p:txBody>
          <a:bodyPr wrap="none">
            <a:spAutoFit/>
          </a:bodyPr>
          <a:lstStyle/>
          <a:p>
            <a:r>
              <a:rPr lang="en-US" sz="7200" dirty="0">
                <a:latin typeface="Apple Color Emoji" pitchFamily="2" charset="0"/>
              </a:rPr>
              <a:t>🔓</a:t>
            </a:r>
          </a:p>
        </p:txBody>
      </p:sp>
    </p:spTree>
    <p:extLst>
      <p:ext uri="{BB962C8B-B14F-4D97-AF65-F5344CB8AC3E}">
        <p14:creationId xmlns:p14="http://schemas.microsoft.com/office/powerpoint/2010/main" val="319298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you </a:t>
            </a:r>
            <a:r>
              <a:rPr lang="en-US" dirty="0">
                <a:solidFill>
                  <a:schemeClr val="accent4"/>
                </a:solidFill>
              </a:rPr>
              <a:t>will</a:t>
            </a:r>
            <a:r>
              <a:rPr lang="en-US" dirty="0"/>
              <a:t> learn</a:t>
            </a:r>
          </a:p>
          <a:p>
            <a:endParaRPr lang="en-US" dirty="0">
              <a:solidFill>
                <a:schemeClr val="tx2"/>
              </a:solidFill>
              <a:ea typeface="Arial" charset="0"/>
              <a:cs typeface="Arial" charset="0"/>
            </a:endParaRPr>
          </a:p>
        </p:txBody>
      </p:sp>
      <p:sp>
        <p:nvSpPr>
          <p:cNvPr id="4" name="TextBox 3">
            <a:extLst>
              <a:ext uri="{FF2B5EF4-FFF2-40B4-BE49-F238E27FC236}">
                <a16:creationId xmlns:a16="http://schemas.microsoft.com/office/drawing/2014/main" id="{67D4C68F-3944-9D47-AB89-3AF4F4B98B43}"/>
              </a:ext>
            </a:extLst>
          </p:cNvPr>
          <p:cNvSpPr txBox="1"/>
          <p:nvPr/>
        </p:nvSpPr>
        <p:spPr>
          <a:xfrm>
            <a:off x="178816" y="1739900"/>
            <a:ext cx="11226800" cy="7417415"/>
          </a:xfrm>
          <a:prstGeom prst="rect">
            <a:avLst/>
          </a:prstGeom>
          <a:noFill/>
        </p:spPr>
        <p:txBody>
          <a:bodyPr wrap="square" rtlCol="0">
            <a:spAutoFit/>
          </a:bodyPr>
          <a:lstStyle/>
          <a:p>
            <a:pPr marL="457200" indent="-457200">
              <a:lnSpc>
                <a:spcPct val="150000"/>
              </a:lnSpc>
              <a:buAutoNum type="arabicPeriod"/>
            </a:pPr>
            <a:r>
              <a:rPr lang="en-US" sz="3600" dirty="0">
                <a:solidFill>
                  <a:schemeClr val="tx1"/>
                </a:solidFill>
                <a:latin typeface="IBM Plex Sans" panose="020B0503050203000203" pitchFamily="34" charset="77"/>
              </a:rPr>
              <a:t>Blockchain vocabulary</a:t>
            </a:r>
          </a:p>
          <a:p>
            <a:pPr marL="457200" indent="-457200">
              <a:lnSpc>
                <a:spcPct val="150000"/>
              </a:lnSpc>
              <a:buAutoNum type="arabicPeriod"/>
            </a:pPr>
            <a:r>
              <a:rPr lang="en-US" sz="3600" dirty="0">
                <a:solidFill>
                  <a:schemeClr val="tx1"/>
                </a:solidFill>
                <a:latin typeface="IBM Plex Sans" panose="020B0503050203000203" pitchFamily="34" charset="77"/>
              </a:rPr>
              <a:t>A use-case of blockchain</a:t>
            </a:r>
          </a:p>
          <a:p>
            <a:pPr marL="457200" indent="-457200">
              <a:lnSpc>
                <a:spcPct val="150000"/>
              </a:lnSpc>
              <a:buAutoNum type="arabicPeriod"/>
            </a:pPr>
            <a:r>
              <a:rPr lang="en-US" sz="3600" dirty="0">
                <a:solidFill>
                  <a:schemeClr val="tx1"/>
                </a:solidFill>
                <a:latin typeface="IBM Plex Sans" panose="020B0503050203000203" pitchFamily="34" charset="77"/>
              </a:rPr>
              <a:t>Architecture behind a Hyperledger Fabric solution</a:t>
            </a:r>
          </a:p>
          <a:p>
            <a:pPr marL="457200" indent="-457200">
              <a:lnSpc>
                <a:spcPct val="150000"/>
              </a:lnSpc>
              <a:buAutoNum type="arabicPeriod"/>
            </a:pPr>
            <a:r>
              <a:rPr lang="en-US" sz="3600" dirty="0">
                <a:solidFill>
                  <a:schemeClr val="tx1"/>
                </a:solidFill>
                <a:latin typeface="IBM Plex Sans" panose="020B0503050203000203" pitchFamily="34" charset="77"/>
              </a:rPr>
              <a:t>Difference between the world state and the ledger</a:t>
            </a:r>
          </a:p>
          <a:p>
            <a:pPr marL="457200" indent="-457200">
              <a:lnSpc>
                <a:spcPct val="150000"/>
              </a:lnSpc>
              <a:buAutoNum type="arabicPeriod"/>
            </a:pPr>
            <a:r>
              <a:rPr lang="en-US" sz="3600" dirty="0">
                <a:solidFill>
                  <a:schemeClr val="tx1"/>
                </a:solidFill>
                <a:latin typeface="IBM Plex Sans" panose="020B0503050203000203" pitchFamily="34" charset="77"/>
              </a:rPr>
              <a:t>Difference between public and private blockchains</a:t>
            </a:r>
          </a:p>
          <a:p>
            <a:pPr marL="457200" indent="-457200">
              <a:lnSpc>
                <a:spcPct val="150000"/>
              </a:lnSpc>
              <a:buAutoNum type="arabicPeriod"/>
            </a:pPr>
            <a:r>
              <a:rPr lang="en-US" sz="3600" dirty="0">
                <a:solidFill>
                  <a:schemeClr val="tx1"/>
                </a:solidFill>
                <a:latin typeface="IBM Plex Sans" panose="020B0503050203000203" pitchFamily="34" charset="77"/>
              </a:rPr>
              <a:t>How a client application invokes a smart contract</a:t>
            </a:r>
          </a:p>
          <a:p>
            <a:pPr marL="457200" indent="-457200">
              <a:buAutoNum type="arabicPeriod"/>
            </a:pPr>
            <a:endParaRPr lang="en-US" sz="3200" dirty="0">
              <a:latin typeface="IBM Plex Sans" panose="020B0503050203000203" pitchFamily="34" charset="77"/>
            </a:endParaRPr>
          </a:p>
        </p:txBody>
      </p:sp>
      <p:sp>
        <p:nvSpPr>
          <p:cNvPr id="5" name="Rectangle 4">
            <a:extLst>
              <a:ext uri="{FF2B5EF4-FFF2-40B4-BE49-F238E27FC236}">
                <a16:creationId xmlns:a16="http://schemas.microsoft.com/office/drawing/2014/main" id="{910C60E4-ADEF-C54D-80DE-5112DF85A4D3}"/>
              </a:ext>
            </a:extLst>
          </p:cNvPr>
          <p:cNvSpPr/>
          <p:nvPr/>
        </p:nvSpPr>
        <p:spPr>
          <a:xfrm>
            <a:off x="5703146" y="1761648"/>
            <a:ext cx="1199559" cy="1200329"/>
          </a:xfrm>
          <a:prstGeom prst="rect">
            <a:avLst/>
          </a:prstGeom>
        </p:spPr>
        <p:txBody>
          <a:bodyPr wrap="square">
            <a:spAutoFit/>
          </a:bodyPr>
          <a:lstStyle/>
          <a:p>
            <a:r>
              <a:rPr lang="en-US" sz="7200" dirty="0">
                <a:latin typeface="Apple Color Emoji" pitchFamily="2" charset="0"/>
              </a:rPr>
              <a:t>📖</a:t>
            </a:r>
          </a:p>
        </p:txBody>
      </p:sp>
      <p:sp>
        <p:nvSpPr>
          <p:cNvPr id="6" name="Rectangle 5">
            <a:extLst>
              <a:ext uri="{FF2B5EF4-FFF2-40B4-BE49-F238E27FC236}">
                <a16:creationId xmlns:a16="http://schemas.microsoft.com/office/drawing/2014/main" id="{2959EF2D-824F-1C4C-80DA-528F45BDFEE7}"/>
              </a:ext>
            </a:extLst>
          </p:cNvPr>
          <p:cNvSpPr/>
          <p:nvPr/>
        </p:nvSpPr>
        <p:spPr>
          <a:xfrm>
            <a:off x="5948402" y="2961977"/>
            <a:ext cx="1107996" cy="1200329"/>
          </a:xfrm>
          <a:prstGeom prst="rect">
            <a:avLst/>
          </a:prstGeom>
        </p:spPr>
        <p:txBody>
          <a:bodyPr wrap="none">
            <a:spAutoFit/>
          </a:bodyPr>
          <a:lstStyle/>
          <a:p>
            <a:r>
              <a:rPr lang="en-US" sz="7200" dirty="0"/>
              <a:t>✅</a:t>
            </a:r>
          </a:p>
        </p:txBody>
      </p:sp>
      <p:sp>
        <p:nvSpPr>
          <p:cNvPr id="7" name="Rectangle 6">
            <a:extLst>
              <a:ext uri="{FF2B5EF4-FFF2-40B4-BE49-F238E27FC236}">
                <a16:creationId xmlns:a16="http://schemas.microsoft.com/office/drawing/2014/main" id="{AA522ED9-D460-9D48-885B-1EA80300C3AB}"/>
              </a:ext>
            </a:extLst>
          </p:cNvPr>
          <p:cNvSpPr/>
          <p:nvPr/>
        </p:nvSpPr>
        <p:spPr>
          <a:xfrm>
            <a:off x="11042825" y="4033014"/>
            <a:ext cx="1107996" cy="1200329"/>
          </a:xfrm>
          <a:prstGeom prst="rect">
            <a:avLst/>
          </a:prstGeom>
        </p:spPr>
        <p:txBody>
          <a:bodyPr wrap="none">
            <a:spAutoFit/>
          </a:bodyPr>
          <a:lstStyle/>
          <a:p>
            <a:r>
              <a:rPr lang="en-US" sz="7200" dirty="0">
                <a:latin typeface="Apple Color Emoji" pitchFamily="2" charset="0"/>
              </a:rPr>
              <a:t>🚧</a:t>
            </a:r>
          </a:p>
        </p:txBody>
      </p:sp>
      <p:sp>
        <p:nvSpPr>
          <p:cNvPr id="8" name="Rectangle 7">
            <a:extLst>
              <a:ext uri="{FF2B5EF4-FFF2-40B4-BE49-F238E27FC236}">
                <a16:creationId xmlns:a16="http://schemas.microsoft.com/office/drawing/2014/main" id="{803D545B-F86A-F548-B8F9-535E41BEA87A}"/>
              </a:ext>
            </a:extLst>
          </p:cNvPr>
          <p:cNvSpPr/>
          <p:nvPr/>
        </p:nvSpPr>
        <p:spPr>
          <a:xfrm>
            <a:off x="11042825" y="5157758"/>
            <a:ext cx="1107996" cy="1200329"/>
          </a:xfrm>
          <a:prstGeom prst="rect">
            <a:avLst/>
          </a:prstGeom>
        </p:spPr>
        <p:txBody>
          <a:bodyPr wrap="none">
            <a:spAutoFit/>
          </a:bodyPr>
          <a:lstStyle/>
          <a:p>
            <a:r>
              <a:rPr lang="en-US" sz="7200" dirty="0">
                <a:latin typeface="Apple Color Emoji" pitchFamily="2" charset="0"/>
              </a:rPr>
              <a:t>📒</a:t>
            </a:r>
          </a:p>
        </p:txBody>
      </p:sp>
      <p:sp>
        <p:nvSpPr>
          <p:cNvPr id="9" name="Rectangle 8">
            <a:extLst>
              <a:ext uri="{FF2B5EF4-FFF2-40B4-BE49-F238E27FC236}">
                <a16:creationId xmlns:a16="http://schemas.microsoft.com/office/drawing/2014/main" id="{6B8E2383-3F47-9845-A059-5964920507BA}"/>
              </a:ext>
            </a:extLst>
          </p:cNvPr>
          <p:cNvSpPr/>
          <p:nvPr/>
        </p:nvSpPr>
        <p:spPr>
          <a:xfrm>
            <a:off x="11042825" y="6322834"/>
            <a:ext cx="1107996" cy="1200329"/>
          </a:xfrm>
          <a:prstGeom prst="rect">
            <a:avLst/>
          </a:prstGeom>
        </p:spPr>
        <p:txBody>
          <a:bodyPr wrap="none">
            <a:spAutoFit/>
          </a:bodyPr>
          <a:lstStyle/>
          <a:p>
            <a:r>
              <a:rPr lang="en-US" sz="7200" dirty="0">
                <a:latin typeface="Apple Color Emoji" pitchFamily="2" charset="0"/>
              </a:rPr>
              <a:t>🔓</a:t>
            </a:r>
          </a:p>
        </p:txBody>
      </p:sp>
      <p:sp>
        <p:nvSpPr>
          <p:cNvPr id="11" name="Rectangle 10">
            <a:extLst>
              <a:ext uri="{FF2B5EF4-FFF2-40B4-BE49-F238E27FC236}">
                <a16:creationId xmlns:a16="http://schemas.microsoft.com/office/drawing/2014/main" id="{367FB324-C40E-6B43-AB83-68FB83D34F8B}"/>
              </a:ext>
            </a:extLst>
          </p:cNvPr>
          <p:cNvSpPr/>
          <p:nvPr/>
        </p:nvSpPr>
        <p:spPr>
          <a:xfrm>
            <a:off x="11042825" y="7523163"/>
            <a:ext cx="1107996" cy="1200329"/>
          </a:xfrm>
          <a:prstGeom prst="rect">
            <a:avLst/>
          </a:prstGeom>
        </p:spPr>
        <p:txBody>
          <a:bodyPr wrap="none">
            <a:spAutoFit/>
          </a:bodyPr>
          <a:lstStyle/>
          <a:p>
            <a:r>
              <a:rPr lang="en-US" sz="7200" dirty="0">
                <a:latin typeface="Apple Color Emoji" pitchFamily="2" charset="0"/>
              </a:rPr>
              <a:t>🤝</a:t>
            </a:r>
          </a:p>
        </p:txBody>
      </p:sp>
    </p:spTree>
    <p:extLst>
      <p:ext uri="{BB962C8B-B14F-4D97-AF65-F5344CB8AC3E}">
        <p14:creationId xmlns:p14="http://schemas.microsoft.com/office/powerpoint/2010/main" val="2923079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p:txBody>
          <a:bodyPr/>
          <a:lstStyle/>
          <a:p>
            <a:r>
              <a:rPr lang="en-US" dirty="0">
                <a:solidFill>
                  <a:schemeClr val="accent4"/>
                </a:solidFill>
                <a:ea typeface="Arial" charset="0"/>
                <a:cs typeface="Arial" charset="0"/>
              </a:rPr>
              <a:t>Security: Public vs. private </a:t>
            </a:r>
            <a:r>
              <a:rPr lang="en-US" dirty="0" err="1">
                <a:solidFill>
                  <a:schemeClr val="accent4"/>
                </a:solidFill>
                <a:ea typeface="Arial" charset="0"/>
                <a:cs typeface="Arial" charset="0"/>
              </a:rPr>
              <a:t>blockchains</a:t>
            </a:r>
            <a:endParaRPr lang="en-US" dirty="0">
              <a:solidFill>
                <a:schemeClr val="accent4"/>
              </a:solidFill>
              <a:ea typeface="Arial" charset="0"/>
              <a:cs typeface="Arial" charset="0"/>
            </a:endParaRPr>
          </a:p>
        </p:txBody>
      </p:sp>
      <p:grpSp>
        <p:nvGrpSpPr>
          <p:cNvPr id="11" name="Group 10"/>
          <p:cNvGrpSpPr/>
          <p:nvPr/>
        </p:nvGrpSpPr>
        <p:grpSpPr>
          <a:xfrm>
            <a:off x="710628" y="1452531"/>
            <a:ext cx="5195718" cy="2272133"/>
            <a:chOff x="592853" y="992470"/>
            <a:chExt cx="3653239" cy="1597593"/>
          </a:xfrm>
        </p:grpSpPr>
        <p:sp>
          <p:nvSpPr>
            <p:cNvPr id="7" name="Rectangle 6"/>
            <p:cNvSpPr/>
            <p:nvPr/>
          </p:nvSpPr>
          <p:spPr>
            <a:xfrm>
              <a:off x="1111997" y="1378193"/>
              <a:ext cx="3134095" cy="1211870"/>
            </a:xfrm>
            <a:prstGeom prst="rect">
              <a:avLst/>
            </a:prstGeom>
          </p:spPr>
          <p:txBody>
            <a:bodyPr wrap="square">
              <a:spAutoFit/>
            </a:bodyPr>
            <a:lstStyle/>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Bitcoin</a:t>
              </a:r>
            </a:p>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Users treated equally</a:t>
              </a:r>
            </a:p>
            <a:p>
              <a:pPr marL="193037" indent="-193037" defTabSz="487672" hangingPunct="1">
                <a:spcBef>
                  <a:spcPts val="640"/>
                </a:spcBef>
                <a:buClr>
                  <a:srgbClr val="4178BE"/>
                </a:buClr>
                <a:buFont typeface="Arial"/>
                <a:buChar char="•"/>
              </a:pPr>
              <a:r>
                <a:rPr lang="en-US" sz="3200" kern="1200" dirty="0">
                  <a:solidFill>
                    <a:schemeClr val="accent4"/>
                  </a:solidFill>
                  <a:latin typeface="IBM Plex Sans" panose="020B0503050203000203" pitchFamily="34" charset="77"/>
                  <a:ea typeface="Arial" charset="0"/>
                  <a:cs typeface="Arial" charset="0"/>
                </a:rPr>
                <a:t>Identity is anonymous</a:t>
              </a:r>
            </a:p>
          </p:txBody>
        </p:sp>
        <p:sp>
          <p:nvSpPr>
            <p:cNvPr id="8" name="Rectangle 7"/>
            <p:cNvSpPr/>
            <p:nvPr/>
          </p:nvSpPr>
          <p:spPr>
            <a:xfrm>
              <a:off x="592853" y="992470"/>
              <a:ext cx="2610616" cy="411170"/>
            </a:xfrm>
            <a:prstGeom prst="rect">
              <a:avLst/>
            </a:prstGeom>
          </p:spPr>
          <p:txBody>
            <a:bodyPr wrap="none">
              <a:spAutoFit/>
            </a:bodyPr>
            <a:lstStyle/>
            <a:p>
              <a:pPr defTabSz="650230" hangingPunct="1">
                <a:spcBef>
                  <a:spcPts val="0"/>
                </a:spcBef>
              </a:pPr>
              <a:r>
                <a:rPr lang="en-US" sz="3200" u="sng" kern="1200" dirty="0">
                  <a:solidFill>
                    <a:schemeClr val="tx1"/>
                  </a:solidFill>
                  <a:latin typeface="IBM Plex Sans" panose="020B0503050203000203" pitchFamily="34" charset="77"/>
                  <a:ea typeface="Arial" charset="0"/>
                  <a:cs typeface="Arial" charset="0"/>
                </a:rPr>
                <a:t>Public </a:t>
              </a:r>
              <a:r>
                <a:rPr lang="en-US" sz="3200" u="sng" kern="1200" dirty="0" err="1">
                  <a:solidFill>
                    <a:schemeClr val="tx1"/>
                  </a:solidFill>
                  <a:latin typeface="IBM Plex Sans" panose="020B0503050203000203" pitchFamily="34" charset="77"/>
                  <a:ea typeface="Arial" charset="0"/>
                  <a:cs typeface="Arial" charset="0"/>
                </a:rPr>
                <a:t>blockchains</a:t>
              </a:r>
              <a:r>
                <a:rPr lang="en-US" sz="3200" u="sng" kern="1200" dirty="0">
                  <a:solidFill>
                    <a:schemeClr val="tx1"/>
                  </a:solidFill>
                  <a:latin typeface="IBM Plex Sans" panose="020B0503050203000203" pitchFamily="34" charset="77"/>
                  <a:ea typeface="Arial" charset="0"/>
                  <a:cs typeface="Arial" charset="0"/>
                </a:rPr>
                <a:t> </a:t>
              </a:r>
            </a:p>
          </p:txBody>
        </p:sp>
      </p:grpSp>
      <p:pic>
        <p:nvPicPr>
          <p:cNvPr id="13" name="Picture 14" descr="Global_icon_b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805" y="2251156"/>
            <a:ext cx="1192107" cy="119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792769"/>
      </p:ext>
    </p:extLst>
  </p:cSld>
  <p:clrMapOvr>
    <a:masterClrMapping/>
  </p:clrMapOvr>
</p:sld>
</file>

<file path=ppt/theme/theme1.xml><?xml version="1.0" encoding="utf-8"?>
<a:theme xmlns:a="http://schemas.openxmlformats.org/drawingml/2006/main" name="7588_IBM_Blockchain_MasterTemplate_101717 (1)">
  <a:themeElements>
    <a:clrScheme name="Custom 4">
      <a:dk1>
        <a:sysClr val="windowText" lastClr="000000"/>
      </a:dk1>
      <a:lt1>
        <a:sysClr val="window" lastClr="FFFFFF"/>
      </a:lt1>
      <a:dk2>
        <a:srgbClr val="003BC9"/>
      </a:dk2>
      <a:lt2>
        <a:srgbClr val="FFFFFF"/>
      </a:lt2>
      <a:accent1>
        <a:srgbClr val="272727"/>
      </a:accent1>
      <a:accent2>
        <a:srgbClr val="5FC8F1"/>
      </a:accent2>
      <a:accent3>
        <a:srgbClr val="C6C6C6"/>
      </a:accent3>
      <a:accent4>
        <a:srgbClr val="0064FF"/>
      </a:accent4>
      <a:accent5>
        <a:srgbClr val="626262"/>
      </a:accent5>
      <a:accent6>
        <a:srgbClr val="EAEAEA"/>
      </a:accent6>
      <a:hlink>
        <a:srgbClr val="5FC8F1"/>
      </a:hlink>
      <a:folHlink>
        <a:srgbClr val="8C8C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588_IBM_Blockchain_MasterTemplate_101017">
  <a:themeElements>
    <a:clrScheme name="Custom 4">
      <a:dk1>
        <a:sysClr val="windowText" lastClr="000000"/>
      </a:dk1>
      <a:lt1>
        <a:sysClr val="window" lastClr="FFFFFF"/>
      </a:lt1>
      <a:dk2>
        <a:srgbClr val="003BC9"/>
      </a:dk2>
      <a:lt2>
        <a:srgbClr val="FFFFFF"/>
      </a:lt2>
      <a:accent1>
        <a:srgbClr val="272727"/>
      </a:accent1>
      <a:accent2>
        <a:srgbClr val="5FC8F1"/>
      </a:accent2>
      <a:accent3>
        <a:srgbClr val="C6C6C6"/>
      </a:accent3>
      <a:accent4>
        <a:srgbClr val="0064FF"/>
      </a:accent4>
      <a:accent5>
        <a:srgbClr val="626262"/>
      </a:accent5>
      <a:accent6>
        <a:srgbClr val="EAEAEA"/>
      </a:accent6>
      <a:hlink>
        <a:srgbClr val="5FC8F1"/>
      </a:hlink>
      <a:folHlink>
        <a:srgbClr val="8C8C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7588_IBM_Blockchain_MasterTemplate_101017">
  <a:themeElements>
    <a:clrScheme name="Custom 1">
      <a:dk1>
        <a:srgbClr val="000000"/>
      </a:dk1>
      <a:lt1>
        <a:srgbClr val="FFFFFF"/>
      </a:lt1>
      <a:dk2>
        <a:srgbClr val="003BC9"/>
      </a:dk2>
      <a:lt2>
        <a:srgbClr val="FFFFFF"/>
      </a:lt2>
      <a:accent1>
        <a:srgbClr val="272727"/>
      </a:accent1>
      <a:accent2>
        <a:srgbClr val="5FC8F1"/>
      </a:accent2>
      <a:accent3>
        <a:srgbClr val="C6C6C6"/>
      </a:accent3>
      <a:accent4>
        <a:srgbClr val="0064FF"/>
      </a:accent4>
      <a:accent5>
        <a:srgbClr val="626262"/>
      </a:accent5>
      <a:accent6>
        <a:srgbClr val="EAEAEA"/>
      </a:accent6>
      <a:hlink>
        <a:srgbClr val="5FC8F1"/>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7588_IBM_Blockchain_MasterTemplate_101017">
  <a:themeElements>
    <a:clrScheme name="Custom 4">
      <a:dk1>
        <a:sysClr val="windowText" lastClr="000000"/>
      </a:dk1>
      <a:lt1>
        <a:sysClr val="window" lastClr="FFFFFF"/>
      </a:lt1>
      <a:dk2>
        <a:srgbClr val="003BC9"/>
      </a:dk2>
      <a:lt2>
        <a:srgbClr val="FFFFFF"/>
      </a:lt2>
      <a:accent1>
        <a:srgbClr val="272727"/>
      </a:accent1>
      <a:accent2>
        <a:srgbClr val="5FC8F1"/>
      </a:accent2>
      <a:accent3>
        <a:srgbClr val="C6C6C6"/>
      </a:accent3>
      <a:accent4>
        <a:srgbClr val="0064FF"/>
      </a:accent4>
      <a:accent5>
        <a:srgbClr val="626262"/>
      </a:accent5>
      <a:accent6>
        <a:srgbClr val="EAEAEA"/>
      </a:accent6>
      <a:hlink>
        <a:srgbClr val="5FC8F1"/>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Main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7982</TotalTime>
  <Words>4398</Words>
  <Application>Microsoft Macintosh PowerPoint</Application>
  <PresentationFormat>Custom</PresentationFormat>
  <Paragraphs>851</Paragraphs>
  <Slides>58</Slides>
  <Notes>25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58</vt:i4>
      </vt:variant>
    </vt:vector>
  </HeadingPairs>
  <TitlesOfParts>
    <vt:vector size="72" baseType="lpstr">
      <vt:lpstr>Apple Color Emoji</vt:lpstr>
      <vt:lpstr>Arial</vt:lpstr>
      <vt:lpstr>Avenir Next Medium</vt:lpstr>
      <vt:lpstr>Calibri</vt:lpstr>
      <vt:lpstr>Courier New</vt:lpstr>
      <vt:lpstr>Helvetica Neue</vt:lpstr>
      <vt:lpstr>IBM Plex Mono</vt:lpstr>
      <vt:lpstr>IBM Plex Sans</vt:lpstr>
      <vt:lpstr>Wingdings</vt:lpstr>
      <vt:lpstr>7588_IBM_Blockchain_MasterTemplate_101717 (1)</vt:lpstr>
      <vt:lpstr>7588_IBM_Blockchain_MasterTemplate_101017</vt:lpstr>
      <vt:lpstr>1_7588_IBM_Blockchain_MasterTemplate_101017</vt:lpstr>
      <vt:lpstr>2_7588_IBM_Blockchain_MasterTemplate_101017</vt:lpstr>
      <vt:lpstr>Main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Rate today ’s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77</cp:revision>
  <dcterms:modified xsi:type="dcterms:W3CDTF">2019-07-19T18:35:30Z</dcterms:modified>
</cp:coreProperties>
</file>